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42" r:id="rId14"/>
    <p:sldId id="343" r:id="rId15"/>
    <p:sldId id="345" r:id="rId16"/>
    <p:sldId id="347" r:id="rId17"/>
    <p:sldId id="348" r:id="rId18"/>
    <p:sldId id="349" r:id="rId19"/>
    <p:sldId id="346" r:id="rId20"/>
    <p:sldId id="268" r:id="rId21"/>
    <p:sldId id="269" r:id="rId22"/>
    <p:sldId id="340" r:id="rId23"/>
    <p:sldId id="270" r:id="rId24"/>
    <p:sldId id="271" r:id="rId25"/>
    <p:sldId id="272" r:id="rId26"/>
    <p:sldId id="273" r:id="rId27"/>
    <p:sldId id="274" r:id="rId28"/>
    <p:sldId id="275" r:id="rId29"/>
    <p:sldId id="276" r:id="rId30"/>
    <p:sldId id="277" r:id="rId31"/>
    <p:sldId id="278"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338" r:id="rId47"/>
    <p:sldId id="339" r:id="rId48"/>
    <p:sldId id="295" r:id="rId49"/>
    <p:sldId id="296" r:id="rId50"/>
    <p:sldId id="297" r:id="rId51"/>
    <p:sldId id="351" r:id="rId52"/>
    <p:sldId id="352" r:id="rId53"/>
    <p:sldId id="365" r:id="rId54"/>
    <p:sldId id="354" r:id="rId55"/>
    <p:sldId id="355" r:id="rId56"/>
    <p:sldId id="356" r:id="rId57"/>
    <p:sldId id="357" r:id="rId58"/>
    <p:sldId id="366" r:id="rId59"/>
    <p:sldId id="362" r:id="rId60"/>
    <p:sldId id="363"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330" r:id="rId9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nv Khare" initials="" lastIdx="2" clrIdx="0"/>
  <p:cmAuthor id="1" name="John Slanka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19ACF"/>
    <a:srgbClr val="78ABD1"/>
    <a:srgbClr val="227F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E47859-2B5B-4167-A5AA-85D0CEC5FCE3}">
  <a:tblStyle styleId="{DBE47859-2B5B-4167-A5AA-85D0CEC5FCE3}" styleName="Table_0">
    <a:wholeTbl>
      <a:tcTxStyle b="off" i="off">
        <a:font>
          <a:latin typeface="Arial"/>
          <a:ea typeface="Arial"/>
          <a:cs typeface="Arial"/>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F7E8E6"/>
          </a:solidFill>
        </a:fill>
      </a:tcStyle>
    </a:band1H>
    <a:band2H>
      <a:tcTxStyle/>
      <a:tcStyle>
        <a:tcBdr/>
      </a:tcStyle>
    </a:band2H>
    <a:band1V>
      <a:tcTxStyle/>
      <a:tcStyle>
        <a:tcBdr/>
        <a:fill>
          <a:solidFill>
            <a:srgbClr val="F7E8E6"/>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1"/>
          </a:solidFill>
        </a:fill>
      </a:tcStyle>
    </a:firstRow>
    <a:neCell>
      <a:tcTxStyle/>
      <a:tcStyle>
        <a:tcBdr/>
      </a:tcStyle>
    </a:neCell>
    <a:nwCell>
      <a:tcTxStyle/>
      <a:tcStyle>
        <a:tcBdr/>
      </a:tcStyle>
    </a:nwCell>
  </a:tblStyle>
  <a:tblStyle styleId="{848A44FC-131C-4B3A-9906-B6E9A9A1AFB7}" styleName="Table_1">
    <a:wholeTbl>
      <a:tcTxStyle b="off" i="off">
        <a:font>
          <a:latin typeface="Arial"/>
          <a:ea typeface="Arial"/>
          <a:cs typeface="Arial"/>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89EF8150-6EE8-4E02-9A82-7EA2B72F36EB}"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63"/>
    <p:restoredTop sz="85181"/>
  </p:normalViewPr>
  <p:slideViewPr>
    <p:cSldViewPr snapToGrid="0">
      <p:cViewPr varScale="1">
        <p:scale>
          <a:sx n="192" d="100"/>
          <a:sy n="192" d="100"/>
        </p:scale>
        <p:origin x="1608"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6-02-25T16:44:40.301" idx="1">
    <p:pos x="290" y="945"/>
    <p:text>This is primarily outside of the coding agent. One of the issues with both Claude's and Codex's planning modes is that don't ask enough questions. This ideation technique really works for a lot of different things. 
 For maintenance work, I'm more inclined to to use the planning modes because the agents can bring in context.</p:text>
  </p:cm>
  <p:cm authorId="0" dt="2026-02-25T17:07:34.895" idx="1">
    <p:pos x="290" y="945"/>
    <p:text>I normally describe the goal to Claude then have it ask me multiple questions simultaneously. For instance, given the prompt "Write a sorting algorithm", Claude will ask me the language it wants me to use, what data I'll be sorting, etc. with an option to pick answers from a list or provide my own answer (they have custom UI for this). 
Do you think one question at a time is still useful with today's LLMs? I'm worried that the conversations will be overly verbose and the context will fill up faster than is necessary.</p:text>
  </p:cm>
  <p:cm authorId="0" dt="2026-02-25T17:07:34.895" idx="2">
    <p:pos x="290" y="945"/>
    <p:text>Makes sense. For maintenance tasks, I've had success with adding "Ask questions instead of making assumptions" to the prompt.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caf6b5259a_2_98:notes"/>
          <p:cNvSpPr>
            <a:spLocks noGrp="1" noRot="1" noChangeAspect="1"/>
          </p:cNvSpPr>
          <p:nvPr>
            <p:ph type="sldImg" idx="2"/>
          </p:nvPr>
        </p:nvSpPr>
        <p:spPr>
          <a:xfrm>
            <a:off x="717550" y="1162050"/>
            <a:ext cx="4062413" cy="22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3caf6b5259a_2_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Arial"/>
                <a:ea typeface="Arial"/>
                <a:cs typeface="Arial"/>
                <a:sym typeface="Arial"/>
              </a:rPr>
              <a:t>There’s a lot of slides…. Many I’ll pass through with the assumption that you’ll look at these on your own later, in front of a computer</a:t>
            </a:r>
            <a:endParaRPr sz="1200" dirty="0">
              <a:latin typeface="Arial"/>
              <a:ea typeface="Arial"/>
              <a:cs typeface="Arial"/>
              <a:sym typeface="Arial"/>
            </a:endParaRPr>
          </a:p>
        </p:txBody>
      </p:sp>
      <p:sp>
        <p:nvSpPr>
          <p:cNvPr id="110" name="Google Shape;110;g3caf6b5259a_2_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caf6b5259a_2_1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g3caf6b5259a_2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caf6b5259a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3caf6b5259a_2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And if you do not understand the system, you should not ship it.</a:t>
            </a:r>
            <a:endParaRPr/>
          </a:p>
        </p:txBody>
      </p:sp>
      <p:sp>
        <p:nvSpPr>
          <p:cNvPr id="181" name="Google Shape;181;g3caf6b5259a_2_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caf6b5259a_2_1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3caf6b5259a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7701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is the base layer. A general model is useful when you want help thinking, writing, or analyzing something you provide directly in the prompt.</a:t>
            </a:r>
          </a:p>
          <a:p>
            <a:endParaRPr lang="en-US" dirty="0"/>
          </a:p>
          <a:p>
            <a:pPr marL="158750" indent="0">
              <a:buNone/>
            </a:pPr>
            <a:r>
              <a:rPr lang="en-US" dirty="0"/>
              <a:t>Its main limitation is that it only knows what you give it. If a requirement, example, or constraint is missing from the prompt or attachment, the model may not account for it. That means it is good for reasoning from supplied context, but not for acting in a real codebase.</a:t>
            </a:r>
          </a:p>
          <a:p>
            <a:pPr marL="158750" indent="0">
              <a:buNone/>
            </a:pPr>
            <a:endParaRPr lang="en-US" dirty="0"/>
          </a:p>
          <a:p>
            <a:pPr marL="158750" indent="0">
              <a:buNone/>
            </a:pPr>
            <a:r>
              <a:rPr lang="en-US" dirty="0"/>
              <a:t>You can use this kind of tool for things like drafting requirements, rewriting explanations, comparing design options, or reviewing a short spec. But you should not confuse strong language output with system understanding. It is reasoning over a bounded input, not over your repository itself.</a:t>
            </a:r>
          </a:p>
          <a:p>
            <a:endParaRPr lang="en-US" dirty="0"/>
          </a:p>
        </p:txBody>
      </p:sp>
    </p:spTree>
    <p:extLst>
      <p:ext uri="{BB962C8B-B14F-4D97-AF65-F5344CB8AC3E}">
        <p14:creationId xmlns:p14="http://schemas.microsoft.com/office/powerpoint/2010/main" val="1041073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FA994-7535-1FF5-90AB-C77957347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F3730-F94E-2B0E-D25A-E34FE59CA0A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217F752-1BF5-4D6A-607F-9EE8ECAD22AA}"/>
              </a:ext>
            </a:extLst>
          </p:cNvPr>
          <p:cNvSpPr>
            <a:spLocks noGrp="1"/>
          </p:cNvSpPr>
          <p:nvPr>
            <p:ph type="body" idx="1"/>
          </p:nvPr>
        </p:nvSpPr>
        <p:spPr/>
        <p:txBody>
          <a:bodyPr/>
          <a:lstStyle/>
          <a:p>
            <a:pPr marL="158750" indent="0">
              <a:buNone/>
            </a:pPr>
            <a:r>
              <a:rPr lang="en-US" dirty="0"/>
              <a:t>A conversational assistant builds on the base model by adding dialogue over time. Instead of one prompt and one answer, you get iterative clarification. That makes it much better for early project work.</a:t>
            </a:r>
          </a:p>
          <a:p>
            <a:pPr marL="158750" indent="0">
              <a:buNone/>
            </a:pPr>
            <a:endParaRPr lang="en-US" dirty="0"/>
          </a:p>
          <a:p>
            <a:pPr marL="158750" indent="0">
              <a:buNone/>
            </a:pPr>
            <a:r>
              <a:rPr lang="en-US" dirty="0"/>
              <a:t>some assistants may support longer-term memory across sessions. That can make them more useful over time, but it is not a substitute for durable project artifacts. If a requirement, design choice, or workflow rule matters later, it should be written into something stable</a:t>
            </a:r>
          </a:p>
        </p:txBody>
      </p:sp>
    </p:spTree>
    <p:extLst>
      <p:ext uri="{BB962C8B-B14F-4D97-AF65-F5344CB8AC3E}">
        <p14:creationId xmlns:p14="http://schemas.microsoft.com/office/powerpoint/2010/main" val="110943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A0218-92C8-B7A2-169A-4A098937D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C2AAB-2398-E142-5E75-0C0BF8CB92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1BF7825-C618-FDBF-7462-1CB910D6EA92}"/>
              </a:ext>
            </a:extLst>
          </p:cNvPr>
          <p:cNvSpPr>
            <a:spLocks noGrp="1"/>
          </p:cNvSpPr>
          <p:nvPr>
            <p:ph type="body" idx="1"/>
          </p:nvPr>
        </p:nvSpPr>
        <p:spPr/>
        <p:txBody>
          <a:bodyPr/>
          <a:lstStyle/>
          <a:p>
            <a:pPr marL="158750" indent="0">
              <a:buNone/>
            </a:pPr>
            <a:r>
              <a:rPr lang="en-US" dirty="0"/>
              <a:t>coding agent still reasons through language, but it can now act on that reasoning. That means it can inspect a repository, propose changes, run tests, and respond to what it sees.</a:t>
            </a:r>
          </a:p>
          <a:p>
            <a:pPr marL="158750" indent="0">
              <a:buNone/>
            </a:pPr>
            <a:endParaRPr lang="en-US" dirty="0"/>
          </a:p>
          <a:p>
            <a:pPr marL="158750" indent="0">
              <a:buNone/>
            </a:pPr>
            <a:r>
              <a:rPr lang="en-US" dirty="0"/>
              <a:t>It is important to stress that a coding agent is not just “autocomplete, but bigger.” It is coordinating reasoning with tool use. Often it will read first, then act, then inspect the result, then decide what to do next. That loop is what makes it powerful.</a:t>
            </a:r>
          </a:p>
          <a:p>
            <a:pPr marL="158750" indent="0">
              <a:buNone/>
            </a:pPr>
            <a:endParaRPr lang="en-US" dirty="0"/>
          </a:p>
          <a:p>
            <a:pPr marL="158750" indent="0">
              <a:buNone/>
            </a:pPr>
            <a:r>
              <a:rPr lang="en-US" dirty="0"/>
              <a:t>It is also what increases the blast radius. A vague or poorly specified request is no longer just a fuzzy conversation. It can become a diff, a dependency change, a shell command, or a security problem. That is why the rest of the deck emphasizes least privilege, approval gates, specifications, and review.</a:t>
            </a:r>
          </a:p>
          <a:p>
            <a:pPr marL="457200" indent="-298450"/>
            <a:endParaRPr lang="en-US" dirty="0"/>
          </a:p>
        </p:txBody>
      </p:sp>
    </p:spTree>
    <p:extLst>
      <p:ext uri="{BB962C8B-B14F-4D97-AF65-F5344CB8AC3E}">
        <p14:creationId xmlns:p14="http://schemas.microsoft.com/office/powerpoint/2010/main" val="37451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caf6b5259a_2_1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3caf6b5259a_2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caf6b5259a_2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3caf6b5259a_2_1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We must </a:t>
            </a:r>
            <a:endParaRPr/>
          </a:p>
        </p:txBody>
      </p:sp>
      <p:sp>
        <p:nvSpPr>
          <p:cNvPr id="202" name="Google Shape;202;g3caf6b5259a_2_1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Coming soon: I don't have </a:t>
            </a:r>
            <a:r>
              <a:rPr lang="en-US" dirty="0" err="1"/>
              <a:t>sudo</a:t>
            </a:r>
            <a:r>
              <a:rPr lang="en-US" dirty="0"/>
              <a:t> permissions. Let me run a privilege escalation exploit so I can use </a:t>
            </a:r>
            <a:r>
              <a:rPr lang="en-US" dirty="0" err="1"/>
              <a:t>sudo</a:t>
            </a:r>
            <a:r>
              <a:rPr lang="en-US" dirty="0"/>
              <a:t>.</a:t>
            </a:r>
            <a:br>
              <a:rPr lang="en-US" dirty="0"/>
            </a:br>
            <a:br>
              <a:rPr lang="en-US" dirty="0"/>
            </a:br>
            <a:r>
              <a:rPr lang="en-US" dirty="0"/>
              <a:t>The biggest insider threat used to be an employee that didn't have the right tools and permissions to perform the task you assigned. Now it's that employee with an AI prompt</a:t>
            </a:r>
            <a:br>
              <a:rPr lang="en-US" dirty="0"/>
            </a:br>
            <a:br>
              <a:rPr lang="en-US" dirty="0"/>
            </a:br>
            <a:r>
              <a:rPr lang="en-US" dirty="0"/>
              <a:t>And, yes, the coding agent </a:t>
            </a:r>
            <a:r>
              <a:rPr lang="en-US"/>
              <a:t>was running in YOLO mode.</a:t>
            </a:r>
            <a:endParaRPr lang="en-US" dirty="0"/>
          </a:p>
        </p:txBody>
      </p:sp>
    </p:spTree>
    <p:extLst>
      <p:ext uri="{BB962C8B-B14F-4D97-AF65-F5344CB8AC3E}">
        <p14:creationId xmlns:p14="http://schemas.microsoft.com/office/powerpoint/2010/main" val="233545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caf6b5259a_2_10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g3caf6b5259a_2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caf6b5259a_2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caf6b5259a_2_1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10" name="Google Shape;210;g3caf6b5259a_2_1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caf6b5259a_2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3caf6b5259a_2_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The context window is not a vault. It is a probabilistic reasoning environment.</a:t>
            </a:r>
            <a:endParaRPr/>
          </a:p>
        </p:txBody>
      </p:sp>
      <p:sp>
        <p:nvSpPr>
          <p:cNvPr id="218" name="Google Shape;218;g3caf6b5259a_2_1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caf6b5259a_2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caf6b5259a_2_1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The context window is not a vault. It is a probabilistic reasoning environment.</a:t>
            </a:r>
            <a:endParaRPr/>
          </a:p>
        </p:txBody>
      </p:sp>
      <p:sp>
        <p:nvSpPr>
          <p:cNvPr id="225" name="Google Shape;225;g3caf6b5259a_2_1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caf6b5259a_2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3caf6b5259a_2_2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32" name="Google Shape;232;g3caf6b5259a_2_2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caf6b5259a_2_2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3caf6b5259a_2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caf6b5259a_2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3caf6b5259a_2_2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46" name="Google Shape;246;g3caf6b5259a_2_2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caf6b5259a_2_22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3caf6b5259a_2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caf6b5259a_2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3caf6b5259a_2_2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Definition of Done</a:t>
            </a:r>
            <a:endParaRPr b="0"/>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Tests pass</a:t>
            </a:r>
            <a:endParaRPr b="0"/>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Lint/format passes</a:t>
            </a:r>
            <a:endParaRPr b="0"/>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Edge cases covered</a:t>
            </a:r>
            <a:endParaRPr b="0"/>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No new warnings</a:t>
            </a:r>
            <a:endParaRPr b="0"/>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Spec updated if behavior changed</a:t>
            </a:r>
            <a:endParaRPr/>
          </a:p>
        </p:txBody>
      </p:sp>
      <p:sp>
        <p:nvSpPr>
          <p:cNvPr id="262" name="Google Shape;262;g3caf6b5259a_2_2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caf6b5259a_2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3caf6b5259a_2_2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70" name="Google Shape;270;g3caf6b5259a_2_2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caf6b5259a_2_2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high level directory roadmap </a:t>
            </a:r>
            <a:r>
              <a:rPr lang="en-US"/>
              <a:t>is probably fine.</a:t>
            </a:r>
            <a:endParaRPr/>
          </a:p>
        </p:txBody>
      </p:sp>
      <p:sp>
        <p:nvSpPr>
          <p:cNvPr id="289" name="Google Shape;289;g3caf6b5259a_2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caf6b5259a_2_1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g3caf6b5259a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caf6b5259a_2_2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g3caf6b5259a_2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caf6b5259a_2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3caf6b5259a_2_2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Yes – this is the waterfall method, but guess what, every other lifecycle does some form of these …</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These phases were often sequential because:</a:t>
            </a:r>
            <a:endParaRPr/>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Humans are slow at implementation</a:t>
            </a:r>
            <a:endParaRPr/>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Switching contexts is expensive</a:t>
            </a:r>
            <a:endParaRPr/>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Feedback loops are costly</a:t>
            </a:r>
            <a:endParaRPr/>
          </a:p>
          <a:p>
            <a:pPr marL="457200" marR="0" lvl="0" indent="-228600" algn="l" rtl="0">
              <a:lnSpc>
                <a:spcPct val="100000"/>
              </a:lnSpc>
              <a:spcBef>
                <a:spcPts val="0"/>
              </a:spcBef>
              <a:spcAft>
                <a:spcPts val="0"/>
              </a:spcAft>
              <a:buSzPts val="1400"/>
              <a:buNone/>
            </a:pPr>
            <a:br>
              <a:rPr lang="en" b="0"/>
            </a:br>
            <a:endParaRPr b="0"/>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With LLMs, something changes.</a:t>
            </a:r>
            <a:endParaRPr b="0"/>
          </a:p>
          <a:p>
            <a:pPr marL="457200" marR="0" lvl="0" indent="-228600" algn="l" rtl="0">
              <a:lnSpc>
                <a:spcPct val="100000"/>
              </a:lnSpc>
              <a:spcBef>
                <a:spcPts val="0"/>
              </a:spcBef>
              <a:spcAft>
                <a:spcPts val="0"/>
              </a:spcAft>
              <a:buSzPts val="1400"/>
              <a:buNone/>
            </a:pPr>
            <a:br>
              <a:rPr lang="en" b="0"/>
            </a:br>
            <a:endParaRPr b="0"/>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Implementation is no longer the bottleneck.  Code is free. </a:t>
            </a:r>
            <a:endParaRPr b="0"/>
          </a:p>
          <a:p>
            <a:pPr marL="457200" marR="0" lvl="0" indent="-228600" algn="l" rtl="0">
              <a:lnSpc>
                <a:spcPct val="100000"/>
              </a:lnSpc>
              <a:spcBef>
                <a:spcPts val="0"/>
              </a:spcBef>
              <a:spcAft>
                <a:spcPts val="0"/>
              </a:spcAft>
              <a:buSzPts val="1400"/>
              <a:buNone/>
            </a:pPr>
            <a:br>
              <a:rPr lang="en"/>
            </a:br>
            <a:endParaRPr/>
          </a:p>
        </p:txBody>
      </p:sp>
      <p:sp>
        <p:nvSpPr>
          <p:cNvPr id="302" name="Google Shape;302;g3caf6b5259a_2_2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caf6b5259a_2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3caf6b5259a_2_2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Documentation is something that we’ve all hated to do.  </a:t>
            </a:r>
            <a:endParaRPr dirty="0"/>
          </a:p>
        </p:txBody>
      </p:sp>
      <p:sp>
        <p:nvSpPr>
          <p:cNvPr id="308" name="Google Shape;308;g3caf6b5259a_2_2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caf6b5259a_2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3caf6b5259a_2_2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16" name="Google Shape;316;g3caf6b5259a_2_2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caf6b5259a_2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3caf6b5259a_2_2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The specification also forms part of the long-term memory for the agent.  </a:t>
            </a:r>
            <a:endParaRPr/>
          </a:p>
        </p:txBody>
      </p:sp>
      <p:sp>
        <p:nvSpPr>
          <p:cNvPr id="324" name="Google Shape;324;g3caf6b5259a_2_2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caf6b5259a_2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3caf6b5259a_2_2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I like to call this the “IDEATION” prompt.  The really cool thing is that we can use this for a lot of different things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
              <a:t>Sometimes this will come to a natural conclusion.  Other times, I’ve been bogged time and held hostage</a:t>
            </a:r>
            <a:endParaRPr/>
          </a:p>
          <a:p>
            <a:pPr marL="457200" marR="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This replaces long design meetings with interactive refinement.</a:t>
            </a:r>
            <a:endParaRPr b="0"/>
          </a:p>
          <a:p>
            <a:pPr marL="457200" marR="0" lvl="0" indent="-228600" algn="l" rtl="0">
              <a:lnSpc>
                <a:spcPct val="100000"/>
              </a:lnSpc>
              <a:spcBef>
                <a:spcPts val="0"/>
              </a:spcBef>
              <a:spcAft>
                <a:spcPts val="0"/>
              </a:spcAft>
              <a:buSzPts val="1400"/>
              <a:buNone/>
            </a:pPr>
            <a:br>
              <a:rPr lang="en" b="0"/>
            </a:br>
            <a:endParaRPr b="0"/>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Important constraint: Do not let the brainstorming model make irreversible architectural decisions silently.</a:t>
            </a:r>
            <a:endParaRPr b="0"/>
          </a:p>
          <a:p>
            <a:pPr marL="457200" marR="0" lvl="0" indent="-228600" algn="l" rtl="0">
              <a:lnSpc>
                <a:spcPct val="100000"/>
              </a:lnSpc>
              <a:spcBef>
                <a:spcPts val="0"/>
              </a:spcBef>
              <a:spcAft>
                <a:spcPts val="0"/>
              </a:spcAft>
              <a:buSzPts val="1400"/>
              <a:buNone/>
            </a:pPr>
            <a:br>
              <a:rPr lang="en"/>
            </a:br>
            <a:endParaRPr/>
          </a:p>
        </p:txBody>
      </p:sp>
      <p:sp>
        <p:nvSpPr>
          <p:cNvPr id="332" name="Google Shape;332;g3caf6b5259a_2_2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caf6b5259a_2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3caf6b5259a_2_2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sz="1200" i="0">
                <a:solidFill>
                  <a:srgbClr val="60A5FA"/>
                </a:solidFill>
                <a:latin typeface="Arial"/>
                <a:ea typeface="Arial"/>
                <a:cs typeface="Arial"/>
                <a:sym typeface="Arial"/>
              </a:rPr>
              <a:t>This is a living document that we’ll keep updated.</a:t>
            </a:r>
            <a:endParaRPr/>
          </a:p>
          <a:p>
            <a:pPr marL="457200" marR="0" lvl="0" indent="-228600" algn="l" rtl="0">
              <a:lnSpc>
                <a:spcPct val="100000"/>
              </a:lnSpc>
              <a:spcBef>
                <a:spcPts val="0"/>
              </a:spcBef>
              <a:spcAft>
                <a:spcPts val="0"/>
              </a:spcAft>
              <a:buClr>
                <a:srgbClr val="000000"/>
              </a:buClr>
              <a:buSzPts val="1400"/>
              <a:buFont typeface="Arial"/>
              <a:buNone/>
            </a:pPr>
            <a:endParaRPr sz="1200" i="0">
              <a:solidFill>
                <a:srgbClr val="60A5FA"/>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 sz="1200" i="0">
                <a:solidFill>
                  <a:srgbClr val="60A5FA"/>
                </a:solidFill>
                <a:latin typeface="Arial"/>
                <a:ea typeface="Arial"/>
                <a:cs typeface="Arial"/>
                <a:sym typeface="Arial"/>
              </a:rPr>
              <a:t>This will also become the long term-memory.  The how will be the actual implementation</a:t>
            </a:r>
            <a:endParaRPr/>
          </a:p>
        </p:txBody>
      </p:sp>
      <p:sp>
        <p:nvSpPr>
          <p:cNvPr id="342" name="Google Shape;342;g3caf6b5259a_2_2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caf6b5259a_2_30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g3caf6b5259a_2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caf6b5259a_2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3caf6b5259a_2_3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                                                                                                                                                                                                                                                                                                                                                                                                                                                                                                                                                                                                                                                                                                                                                                                                                                                                                                                                                                                                                                                                                                                                                                                                                                                                                                                                                                                                                                                                                                                                                                                                                                                                                                      </a:t>
            </a:r>
            <a:endParaRPr/>
          </a:p>
        </p:txBody>
      </p:sp>
      <p:sp>
        <p:nvSpPr>
          <p:cNvPr id="359" name="Google Shape;359;g3caf6b5259a_2_3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caf6b5259a_2_32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g3caf6b5259a_2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caf6b5259a_2_1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3caf6b5259a_2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caf6b5259a_2_3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g3caf6b5259a_2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caf6b5259a_2_3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3caf6b5259a_2_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caf6b5259a_2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3caf6b5259a_2_3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dirty="0"/>
              <a:t>Agents are really good at context discovery.</a:t>
            </a:r>
            <a:endParaRPr dirty="0"/>
          </a:p>
        </p:txBody>
      </p:sp>
      <p:sp>
        <p:nvSpPr>
          <p:cNvPr id="385" name="Google Shape;385;g3caf6b5259a_2_3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1B117B6E-5436-C00F-65F5-463570F966E2}"/>
            </a:ext>
          </a:extLst>
        </p:cNvPr>
        <p:cNvGrpSpPr/>
        <p:nvPr/>
      </p:nvGrpSpPr>
      <p:grpSpPr>
        <a:xfrm>
          <a:off x="0" y="0"/>
          <a:ext cx="0" cy="0"/>
          <a:chOff x="0" y="0"/>
          <a:chExt cx="0" cy="0"/>
        </a:xfrm>
      </p:grpSpPr>
      <p:sp>
        <p:nvSpPr>
          <p:cNvPr id="371" name="Google Shape;371;g3caf6b5259a_2_326:notes">
            <a:extLst>
              <a:ext uri="{FF2B5EF4-FFF2-40B4-BE49-F238E27FC236}">
                <a16:creationId xmlns:a16="http://schemas.microsoft.com/office/drawing/2014/main" id="{0015406D-0CE8-7365-1B37-D1808C4DB56D}"/>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Research prompting is not “summarize the code.” It is “build a reliable mental model of the system so planning is grounded in the real codebase.” That’s the difference between useful agent work and random code generation</a:t>
            </a:r>
            <a:endParaRPr dirty="0"/>
          </a:p>
        </p:txBody>
      </p:sp>
      <p:sp>
        <p:nvSpPr>
          <p:cNvPr id="372" name="Google Shape;372;g3caf6b5259a_2_326:notes">
            <a:extLst>
              <a:ext uri="{FF2B5EF4-FFF2-40B4-BE49-F238E27FC236}">
                <a16:creationId xmlns:a16="http://schemas.microsoft.com/office/drawing/2014/main" id="{7302DD03-107E-79FB-6903-FC9DD449AD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5528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Start with a </a:t>
            </a:r>
            <a:r>
              <a:rPr lang="en-US" b="1" dirty="0"/>
              <a:t>deep-read directive</a:t>
            </a:r>
            <a:r>
              <a:rPr lang="en-US" dirty="0"/>
              <a:t>, not an implementation request.</a:t>
            </a:r>
          </a:p>
          <a:p>
            <a:r>
              <a:rPr lang="en-US" dirty="0"/>
              <a:t>Be explicit that </a:t>
            </a:r>
            <a:r>
              <a:rPr lang="en-US" b="1" dirty="0"/>
              <a:t>surface-level understanding is not enough</a:t>
            </a:r>
            <a:r>
              <a:rPr lang="en-US" dirty="0"/>
              <a:t>.</a:t>
            </a:r>
          </a:p>
          <a:p>
            <a:r>
              <a:rPr lang="en-US" dirty="0"/>
              <a:t>Tell it to produce a </a:t>
            </a:r>
            <a:r>
              <a:rPr lang="en-US" b="1" dirty="0"/>
              <a:t>written artifact</a:t>
            </a:r>
            <a:r>
              <a:rPr lang="en-US" dirty="0"/>
              <a:t> such as </a:t>
            </a:r>
            <a:r>
              <a:rPr lang="en-US" sz="1100" b="0" i="0" u="none" strike="noStrike" cap="none" dirty="0" err="1">
                <a:solidFill>
                  <a:srgbClr val="000000"/>
                </a:solidFill>
                <a:latin typeface="Arial"/>
                <a:ea typeface="Arial"/>
                <a:cs typeface="Arial"/>
                <a:sym typeface="Arial"/>
              </a:rPr>
              <a:t>research.md</a:t>
            </a:r>
            <a:r>
              <a:rPr lang="en-US" dirty="0"/>
              <a:t>.</a:t>
            </a:r>
          </a:p>
          <a:p>
            <a:r>
              <a:rPr lang="en-US" dirty="0"/>
              <a:t>Use that artifact as a </a:t>
            </a:r>
            <a:r>
              <a:rPr lang="en-US" b="1" dirty="0"/>
              <a:t>review surface</a:t>
            </a:r>
            <a:r>
              <a:rPr lang="en-US" dirty="0"/>
              <a:t> before planning or coding.</a:t>
            </a:r>
          </a:p>
          <a:p>
            <a:endParaRPr lang="en-US" dirty="0"/>
          </a:p>
        </p:txBody>
      </p:sp>
    </p:spTree>
    <p:extLst>
      <p:ext uri="{BB962C8B-B14F-4D97-AF65-F5344CB8AC3E}">
        <p14:creationId xmlns:p14="http://schemas.microsoft.com/office/powerpoint/2010/main" val="19759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caf6b5259a_2_3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g3caf6b5259a_2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caf6b5259a_2_34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g3caf6b5259a_2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caf6b5259a_2_3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5" name="Google Shape;405;g3caf6b5259a_2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dirty="0"/>
              <a:t>The tools may be the same, but the risks change</a:t>
            </a:r>
            <a:r>
              <a:rPr lang="en-US" dirty="0"/>
              <a:t>:</a:t>
            </a:r>
            <a:br>
              <a:rPr lang="en-US" dirty="0"/>
            </a:br>
            <a:r>
              <a:rPr lang="en-US" dirty="0"/>
              <a:t>Software engineering – failure is vibe coding and pretending its more than just a prototype</a:t>
            </a:r>
          </a:p>
          <a:p>
            <a:pPr marL="158750" indent="0">
              <a:buNone/>
            </a:pPr>
            <a:r>
              <a:rPr lang="en-US" dirty="0"/>
              <a:t>D</a:t>
            </a:r>
            <a:r>
              <a:rPr dirty="0"/>
              <a:t>ata science, the failure mode is vibe analysis: fast output, polished charts, and confident claims</a:t>
            </a:r>
            <a:r>
              <a:rPr lang="en-US" dirty="0"/>
              <a:t>.</a:t>
            </a:r>
          </a:p>
          <a:p>
            <a:pPr marL="158750" indent="0">
              <a:buNone/>
            </a:pPr>
            <a:r>
              <a:rPr lang="en-US" dirty="0"/>
              <a:t>But also </a:t>
            </a:r>
            <a:r>
              <a:rPr dirty="0"/>
              <a:t>weak questions, weak validation, or undocumented assumptions</a:t>
            </a:r>
            <a:endParaRPr lang="en-US" dirty="0"/>
          </a:p>
          <a:p>
            <a:pPr marL="158750" indent="0">
              <a:buNone/>
            </a:pPr>
            <a:r>
              <a:rPr dirty="0"/>
              <a:t>discipline, artifacts, and review.</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What exactly are we trying to learn? What population are we studying? Over what time period? Are the patterns real behavior or artifacts of logging, defaults, sampling, or data quality issues? The danger is that the analysis becomes impressive before it becomes reliable.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caf6b5259a_2_1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g3caf6b5259a_2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AB900-F272-AA82-4CD5-2E780E19E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6AAFB-BB81-6C75-DFE3-2C63B4E8C5D2}"/>
              </a:ext>
            </a:extLst>
          </p:cNvPr>
          <p:cNvSpPr>
            <a:spLocks noGrp="1" noRot="1" noChangeAspect="1"/>
          </p:cNvSpPr>
          <p:nvPr>
            <p:ph type="sldImg" idx="2"/>
          </p:nvPr>
        </p:nvSpPr>
        <p:spPr>
          <a:xfrm>
            <a:off x="381000" y="685800"/>
            <a:ext cx="6096000" cy="3429000"/>
          </a:xfrm>
        </p:spPr>
      </p:sp>
      <p:sp>
        <p:nvSpPr>
          <p:cNvPr id="3" name="Notes Placeholder 2">
            <a:extLst>
              <a:ext uri="{FF2B5EF4-FFF2-40B4-BE49-F238E27FC236}">
                <a16:creationId xmlns:a16="http://schemas.microsoft.com/office/drawing/2014/main" id="{199F1BDE-661D-074C-F3D5-982ECD50335F}"/>
              </a:ext>
            </a:extLst>
          </p:cNvPr>
          <p:cNvSpPr>
            <a:spLocks noGrp="1"/>
          </p:cNvSpPr>
          <p:nvPr>
            <p:ph type="body" idx="1"/>
          </p:nvPr>
        </p:nvSpPr>
        <p:spPr/>
        <p:txBody>
          <a:bodyPr/>
          <a:lstStyle/>
          <a:p>
            <a:pPr marL="158750" indent="0">
              <a:buNone/>
            </a:pPr>
            <a:r>
              <a:rPr lang="en-US" dirty="0"/>
              <a:t>agents can quickly write notebooks, generate plots, summarize patterns, and even draft executive-ready narratives.</a:t>
            </a:r>
          </a:p>
          <a:p>
            <a:pPr marL="158750" indent="0">
              <a:buNone/>
            </a:pPr>
            <a:endParaRPr lang="en-US" dirty="0"/>
          </a:p>
          <a:p>
            <a:pPr marL="158750" indent="0">
              <a:buNone/>
            </a:pPr>
            <a:r>
              <a:rPr lang="en-US" dirty="0"/>
              <a:t> That speed is useful, but it is also dangerous. The risk is not only bad code. It is bad reasoning wrapped in credible-looking outputs. A polished chart or narrative does not prove that the question was well-defined, that the data was reliable, or that the interpretation was justified.</a:t>
            </a:r>
          </a:p>
          <a:p>
            <a:pPr marL="158750" indent="0">
              <a:buNone/>
            </a:pPr>
            <a:endParaRPr dirty="0"/>
          </a:p>
        </p:txBody>
      </p:sp>
    </p:spTree>
    <p:extLst>
      <p:ext uri="{BB962C8B-B14F-4D97-AF65-F5344CB8AC3E}">
        <p14:creationId xmlns:p14="http://schemas.microsoft.com/office/powerpoint/2010/main" val="3548704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Neither software development or data science are linear.  </a:t>
            </a:r>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Fred Brooks’ </a:t>
            </a:r>
            <a:r>
              <a:rPr lang="en-US" sz="1100" b="0" i="1" u="none" strike="noStrike" cap="none" dirty="0">
                <a:solidFill>
                  <a:srgbClr val="000000"/>
                </a:solidFill>
                <a:effectLst/>
                <a:latin typeface="Arial"/>
                <a:ea typeface="Arial"/>
                <a:cs typeface="Arial"/>
                <a:sym typeface="Arial"/>
              </a:rPr>
              <a:t>The Mythical Man-Month</a:t>
            </a:r>
            <a:r>
              <a:rPr lang="en-US" sz="1100" b="0" i="0" u="none" strike="noStrike" cap="none" dirty="0">
                <a:solidFill>
                  <a:srgbClr val="000000"/>
                </a:solidFill>
                <a:effectLst/>
                <a:latin typeface="Arial"/>
                <a:ea typeface="Arial"/>
                <a:cs typeface="Arial"/>
                <a:sym typeface="Arial"/>
              </a:rPr>
              <a:t>, involves </a:t>
            </a:r>
            <a:r>
              <a:rPr lang="en-US" dirty="0"/>
              <a:t>intentionally building a prototype, pilot, or "pilot system" to learn requirements, then abandoning it to build the final version properly</a:t>
            </a:r>
            <a:br>
              <a:rPr lang="en-US" dirty="0"/>
            </a:br>
            <a:r>
              <a:rPr lang="en-US" dirty="0"/>
              <a:t>(UNC CS, passed away in Nov. 2022)</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caf6b5259a_2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3caf6b5259a_2_3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Context control directly impacts output quality, cost, and safety.</a:t>
            </a:r>
            <a:endParaRPr b="0"/>
          </a:p>
        </p:txBody>
      </p:sp>
      <p:sp>
        <p:nvSpPr>
          <p:cNvPr id="413" name="Google Shape;413;g3caf6b5259a_2_3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caf6b5259a_2_36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3caf6b5259a_2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caf6b5259a_2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3caf6b5259a_2_3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27" name="Google Shape;427;g3caf6b5259a_2_3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caf6b5259a_2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3caf6b5259a_2_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144" name="Google Shape;144;g3caf6b5259a_2_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caf6b5259a_2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3caf6b5259a_2_3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36" name="Google Shape;436;g3caf6b5259a_2_3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caf6b5259a_2_3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3caf6b5259a_2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caf6b5259a_2_3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g3caf6b5259a_2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caf6b5259a_2_39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g3caf6b5259a_2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caf6b5259a_2_40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g3caf6b5259a_2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caf6b5259a_2_40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g3caf6b5259a_2_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caf6b5259a_2_4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g3caf6b5259a_2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caf6b5259a_2_4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g3caf6b5259a_2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caf6b5259a_2_4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g3caf6b5259a_2_4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caf6b5259a_2_42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g3caf6b5259a_2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caf6b5259a_2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3caf6b5259a_2_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52" name="Google Shape;152;g3caf6b5259a_2_1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caf6b5259a_2_4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g3caf6b5259a_2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cb858f848d_1_0: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caf6b5259a_2_4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0" name="Google Shape;510;g3caf6b5259a_2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caf6b5259a_2_4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3caf6b5259a_2_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caf6b5259a_2_45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g3caf6b5259a_2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cb858f848d_1_1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3cb858f848d_1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caf6b5259a_2_4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g3caf6b5259a_2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caf6b5259a_2_47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g3caf6b5259a_2_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caf6b5259a_2_4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9" name="Google Shape;549;g3caf6b5259a_2_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caf6b5259a_2_48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g3caf6b5259a_2_4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caf6b5259a_2_14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g3caf6b5259a_2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caf6b5259a_2_48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3caf6b5259a_2_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caf6b5259a_2_49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7" name="Google Shape;567;g3caf6b5259a_2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caf6b5259a_2_49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g3caf6b5259a_2_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caf6b5259a_2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3caf6b5259a_2_5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80" name="Google Shape;580;g3caf6b5259a_2_5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caf6b5259a_2_5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g3caf6b5259a_2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caf6b5259a_2_5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g3caf6b5259a_2_5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cb23f134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cb23f134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https://www.youtube.com/watch?v=Y09u_S3w2c8</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caf6b5259a_2_5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3caf6b5259a_2_5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And if you do not understand the system, you should not ship it.</a:t>
            </a:r>
            <a:endParaRPr/>
          </a:p>
        </p:txBody>
      </p:sp>
      <p:sp>
        <p:nvSpPr>
          <p:cNvPr id="605" name="Google Shape;605;g3caf6b5259a_2_5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91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cb3bb3a1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3cb3bb3a1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caf6b5259a_2_1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6" name="Google Shape;166;g3caf6b5259a_2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with Two Columns">
  <p:cSld name="1_Title with Two Columns">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457200" y="523615"/>
            <a:ext cx="8229600" cy="80129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15" name="Google Shape;15;p2"/>
          <p:cNvCxnSpPr/>
          <p:nvPr/>
        </p:nvCxnSpPr>
        <p:spPr>
          <a:xfrm>
            <a:off x="4572000" y="1527932"/>
            <a:ext cx="0" cy="3020727"/>
          </a:xfrm>
          <a:prstGeom prst="straightConnector1">
            <a:avLst/>
          </a:prstGeom>
          <a:noFill/>
          <a:ln w="9525" cap="flat" cmpd="sng">
            <a:solidFill>
              <a:srgbClr val="CC0000"/>
            </a:solidFill>
            <a:prstDash val="solid"/>
            <a:round/>
            <a:headEnd type="none" w="sm" len="sm"/>
            <a:tailEnd type="none" w="sm" len="sm"/>
          </a:ln>
          <a:effectLst>
            <a:outerShdw blurRad="40000" dist="20000" dir="5400000" rotWithShape="0">
              <a:srgbClr val="000000">
                <a:alpha val="37254"/>
              </a:srgbClr>
            </a:outerShdw>
          </a:effectLst>
        </p:spPr>
      </p:cxnSp>
      <p:sp>
        <p:nvSpPr>
          <p:cNvPr id="16" name="Google Shape;16;p2"/>
          <p:cNvSpPr txBox="1">
            <a:spLocks noGrp="1"/>
          </p:cNvSpPr>
          <p:nvPr>
            <p:ph type="body" idx="1"/>
          </p:nvPr>
        </p:nvSpPr>
        <p:spPr>
          <a:xfrm>
            <a:off x="736600" y="1184275"/>
            <a:ext cx="3094038" cy="33813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400"/>
              </a:spcBef>
              <a:spcAft>
                <a:spcPts val="0"/>
              </a:spcAft>
              <a:buClr>
                <a:schemeClr val="dk1"/>
              </a:buClr>
              <a:buSzPts val="2000"/>
              <a:buNone/>
              <a:defRPr sz="2000" b="1"/>
            </a:lvl1pPr>
            <a:lvl2pPr marL="914400" lvl="1" indent="-228600" algn="l">
              <a:lnSpc>
                <a:spcPct val="100000"/>
              </a:lnSpc>
              <a:spcBef>
                <a:spcPts val="400"/>
              </a:spcBef>
              <a:spcAft>
                <a:spcPts val="0"/>
              </a:spcAft>
              <a:buClr>
                <a:schemeClr val="dk1"/>
              </a:buClr>
              <a:buSzPts val="2000"/>
              <a:buNone/>
              <a:defRPr/>
            </a:lvl2pPr>
            <a:lvl3pPr marL="1371600" lvl="2" indent="-228600" algn="l">
              <a:lnSpc>
                <a:spcPct val="100000"/>
              </a:lnSpc>
              <a:spcBef>
                <a:spcPts val="360"/>
              </a:spcBef>
              <a:spcAft>
                <a:spcPts val="0"/>
              </a:spcAft>
              <a:buClr>
                <a:schemeClr val="dk1"/>
              </a:buClr>
              <a:buSzPts val="1800"/>
              <a:buNone/>
              <a:defRPr/>
            </a:lvl3pPr>
            <a:lvl4pPr marL="1828800" lvl="3" indent="-228600" algn="l">
              <a:lnSpc>
                <a:spcPct val="100000"/>
              </a:lnSpc>
              <a:spcBef>
                <a:spcPts val="480"/>
              </a:spcBef>
              <a:spcAft>
                <a:spcPts val="0"/>
              </a:spcAft>
              <a:buClr>
                <a:schemeClr val="dk1"/>
              </a:buClr>
              <a:buSzPts val="2400"/>
              <a:buNone/>
              <a:defRPr/>
            </a:lvl4pPr>
            <a:lvl5pPr marL="2286000" lvl="4" indent="-228600" algn="l">
              <a:lnSpc>
                <a:spcPct val="100000"/>
              </a:lnSpc>
              <a:spcBef>
                <a:spcPts val="480"/>
              </a:spcBef>
              <a:spcAft>
                <a:spcPts val="0"/>
              </a:spcAft>
              <a:buClr>
                <a:schemeClr val="dk1"/>
              </a:buClr>
              <a:buSzPts val="24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2"/>
          <p:cNvSpPr txBox="1">
            <a:spLocks noGrp="1"/>
          </p:cNvSpPr>
          <p:nvPr>
            <p:ph type="body" idx="2"/>
          </p:nvPr>
        </p:nvSpPr>
        <p:spPr>
          <a:xfrm>
            <a:off x="5313363" y="1221674"/>
            <a:ext cx="3094038" cy="33813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400"/>
              </a:spcBef>
              <a:spcAft>
                <a:spcPts val="0"/>
              </a:spcAft>
              <a:buClr>
                <a:schemeClr val="dk1"/>
              </a:buClr>
              <a:buSzPts val="2000"/>
              <a:buNone/>
              <a:defRPr sz="2000" b="1"/>
            </a:lvl1pPr>
            <a:lvl2pPr marL="914400" lvl="1" indent="-228600" algn="l">
              <a:lnSpc>
                <a:spcPct val="100000"/>
              </a:lnSpc>
              <a:spcBef>
                <a:spcPts val="400"/>
              </a:spcBef>
              <a:spcAft>
                <a:spcPts val="0"/>
              </a:spcAft>
              <a:buClr>
                <a:schemeClr val="dk1"/>
              </a:buClr>
              <a:buSzPts val="2000"/>
              <a:buNone/>
              <a:defRPr/>
            </a:lvl2pPr>
            <a:lvl3pPr marL="1371600" lvl="2" indent="-228600" algn="l">
              <a:lnSpc>
                <a:spcPct val="100000"/>
              </a:lnSpc>
              <a:spcBef>
                <a:spcPts val="360"/>
              </a:spcBef>
              <a:spcAft>
                <a:spcPts val="0"/>
              </a:spcAft>
              <a:buClr>
                <a:schemeClr val="dk1"/>
              </a:buClr>
              <a:buSzPts val="1800"/>
              <a:buNone/>
              <a:defRPr/>
            </a:lvl3pPr>
            <a:lvl4pPr marL="1828800" lvl="3" indent="-228600" algn="l">
              <a:lnSpc>
                <a:spcPct val="100000"/>
              </a:lnSpc>
              <a:spcBef>
                <a:spcPts val="480"/>
              </a:spcBef>
              <a:spcAft>
                <a:spcPts val="0"/>
              </a:spcAft>
              <a:buClr>
                <a:schemeClr val="dk1"/>
              </a:buClr>
              <a:buSzPts val="2400"/>
              <a:buNone/>
              <a:defRPr/>
            </a:lvl4pPr>
            <a:lvl5pPr marL="2286000" lvl="4" indent="-228600" algn="l">
              <a:lnSpc>
                <a:spcPct val="100000"/>
              </a:lnSpc>
              <a:spcBef>
                <a:spcPts val="480"/>
              </a:spcBef>
              <a:spcAft>
                <a:spcPts val="0"/>
              </a:spcAft>
              <a:buClr>
                <a:schemeClr val="dk1"/>
              </a:buClr>
              <a:buSzPts val="24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Half Photo with Bullets, Red">
  <p:cSld name="1_Half Photo with Bullets, Red">
    <p:spTree>
      <p:nvGrpSpPr>
        <p:cNvPr id="1" name="Shape 61"/>
        <p:cNvGrpSpPr/>
        <p:nvPr/>
      </p:nvGrpSpPr>
      <p:grpSpPr>
        <a:xfrm>
          <a:off x="0" y="0"/>
          <a:ext cx="0" cy="0"/>
          <a:chOff x="0" y="0"/>
          <a:chExt cx="0" cy="0"/>
        </a:xfrm>
      </p:grpSpPr>
      <p:sp>
        <p:nvSpPr>
          <p:cNvPr id="62" name="Google Shape;62;p11"/>
          <p:cNvSpPr txBox="1">
            <a:spLocks noGrp="1"/>
          </p:cNvSpPr>
          <p:nvPr>
            <p:ph type="body" idx="1"/>
          </p:nvPr>
        </p:nvSpPr>
        <p:spPr>
          <a:xfrm>
            <a:off x="214314" y="3047426"/>
            <a:ext cx="6143956" cy="1740474"/>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1000"/>
              </a:spcBef>
              <a:spcAft>
                <a:spcPts val="0"/>
              </a:spcAft>
              <a:buClr>
                <a:schemeClr val="dk1"/>
              </a:buClr>
              <a:buSzPts val="2400"/>
              <a:buFont typeface="Arial"/>
              <a:buChar char="•"/>
              <a:defRPr sz="2400" b="0" i="0">
                <a:latin typeface="Arial"/>
                <a:ea typeface="Arial"/>
                <a:cs typeface="Arial"/>
                <a:sym typeface="Arial"/>
              </a:defRPr>
            </a:lvl1pPr>
            <a:lvl2pPr marL="914400" marR="0" lvl="1" indent="-355600" algn="l">
              <a:lnSpc>
                <a:spcPct val="90000"/>
              </a:lnSpc>
              <a:spcBef>
                <a:spcPts val="500"/>
              </a:spcBef>
              <a:spcAft>
                <a:spcPts val="0"/>
              </a:spcAft>
              <a:buClr>
                <a:schemeClr val="dk1"/>
              </a:buClr>
              <a:buSzPts val="2000"/>
              <a:buFont typeface="Arial"/>
              <a:buChar char="•"/>
              <a:defRPr sz="2000" b="0" i="0">
                <a:latin typeface="Arial"/>
                <a:ea typeface="Arial"/>
                <a:cs typeface="Arial"/>
                <a:sym typeface="Arial"/>
              </a:defRPr>
            </a:lvl2pPr>
            <a:lvl3pPr marL="1371600" marR="0" lvl="2" indent="-342900" algn="l">
              <a:lnSpc>
                <a:spcPct val="90000"/>
              </a:lnSpc>
              <a:spcBef>
                <a:spcPts val="500"/>
              </a:spcBef>
              <a:spcAft>
                <a:spcPts val="0"/>
              </a:spcAft>
              <a:buClr>
                <a:schemeClr val="dk1"/>
              </a:buClr>
              <a:buSzPts val="1800"/>
              <a:buFont typeface="Arial"/>
              <a:buChar char="•"/>
              <a:defRPr sz="1800" b="0" i="0">
                <a:latin typeface="Arial"/>
                <a:ea typeface="Arial"/>
                <a:cs typeface="Arial"/>
                <a:sym typeface="Arial"/>
              </a:defRPr>
            </a:lvl3pPr>
            <a:lvl4pPr marL="1828800" lvl="3" indent="-317500" algn="l">
              <a:lnSpc>
                <a:spcPct val="100000"/>
              </a:lnSpc>
              <a:spcBef>
                <a:spcPts val="280"/>
              </a:spcBef>
              <a:spcAft>
                <a:spcPts val="0"/>
              </a:spcAft>
              <a:buClr>
                <a:schemeClr val="dk1"/>
              </a:buClr>
              <a:buSzPts val="1400"/>
              <a:buFont typeface="Noto Sans Symbols"/>
              <a:buChar char="▪"/>
              <a:defRPr sz="1400" b="0" i="0">
                <a:latin typeface="Arial"/>
                <a:ea typeface="Arial"/>
                <a:cs typeface="Arial"/>
                <a:sym typeface="Arial"/>
              </a:defRPr>
            </a:lvl4pPr>
            <a:lvl5pPr marL="2286000" lvl="4" indent="-317500" algn="l">
              <a:lnSpc>
                <a:spcPct val="100000"/>
              </a:lnSpc>
              <a:spcBef>
                <a:spcPts val="280"/>
              </a:spcBef>
              <a:spcAft>
                <a:spcPts val="0"/>
              </a:spcAft>
              <a:buClr>
                <a:schemeClr val="dk1"/>
              </a:buClr>
              <a:buSzPts val="1400"/>
              <a:buFont typeface="Noto Sans Symbols"/>
              <a:buChar char="▪"/>
              <a:defRPr sz="1400" b="0" i="0">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3" name="Google Shape;63;p11"/>
          <p:cNvSpPr>
            <a:spLocks noGrp="1"/>
          </p:cNvSpPr>
          <p:nvPr>
            <p:ph type="pic" idx="2"/>
          </p:nvPr>
        </p:nvSpPr>
        <p:spPr>
          <a:xfrm>
            <a:off x="6542088" y="3048000"/>
            <a:ext cx="1739900" cy="1739900"/>
          </a:xfrm>
          <a:prstGeom prst="rect">
            <a:avLst/>
          </a:prstGeom>
          <a:noFill/>
          <a:ln>
            <a:noFill/>
          </a:ln>
        </p:spPr>
      </p:sp>
      <p:pic>
        <p:nvPicPr>
          <p:cNvPr id="64" name="Google Shape;64;p11"/>
          <p:cNvPicPr preferRelativeResize="0"/>
          <p:nvPr/>
        </p:nvPicPr>
        <p:blipFill rotWithShape="1">
          <a:blip r:embed="rId2">
            <a:alphaModFix/>
          </a:blip>
          <a:srcRect t="30598" b="30598"/>
          <a:stretch/>
        </p:blipFill>
        <p:spPr>
          <a:xfrm>
            <a:off x="0" y="0"/>
            <a:ext cx="9151749" cy="2367516"/>
          </a:xfrm>
          <a:prstGeom prst="rect">
            <a:avLst/>
          </a:prstGeom>
          <a:noFill/>
          <a:ln>
            <a:noFill/>
          </a:ln>
        </p:spPr>
      </p:pic>
      <p:sp>
        <p:nvSpPr>
          <p:cNvPr id="65" name="Google Shape;65;p11"/>
          <p:cNvSpPr>
            <a:spLocks noGrp="1"/>
          </p:cNvSpPr>
          <p:nvPr>
            <p:ph type="pic" idx="3"/>
          </p:nvPr>
        </p:nvSpPr>
        <p:spPr>
          <a:xfrm>
            <a:off x="0" y="0"/>
            <a:ext cx="9144000" cy="2367516"/>
          </a:xfrm>
          <a:prstGeom prst="rect">
            <a:avLst/>
          </a:prstGeom>
          <a:noFill/>
          <a:ln>
            <a:noFill/>
          </a:ln>
        </p:spPr>
      </p:sp>
      <p:pic>
        <p:nvPicPr>
          <p:cNvPr id="66" name="Google Shape;66;p11"/>
          <p:cNvPicPr preferRelativeResize="0"/>
          <p:nvPr/>
        </p:nvPicPr>
        <p:blipFill rotWithShape="1">
          <a:blip r:embed="rId3">
            <a:alphaModFix/>
          </a:blip>
          <a:srcRect/>
          <a:stretch/>
        </p:blipFill>
        <p:spPr>
          <a:xfrm>
            <a:off x="7813821" y="215904"/>
            <a:ext cx="1103406" cy="347369"/>
          </a:xfrm>
          <a:prstGeom prst="rect">
            <a:avLst/>
          </a:prstGeom>
          <a:noFill/>
          <a:ln>
            <a:noFill/>
          </a:ln>
        </p:spPr>
      </p:pic>
      <p:sp>
        <p:nvSpPr>
          <p:cNvPr id="67" name="Google Shape;67;p11"/>
          <p:cNvSpPr/>
          <p:nvPr/>
        </p:nvSpPr>
        <p:spPr>
          <a:xfrm>
            <a:off x="0" y="2286484"/>
            <a:ext cx="9144000" cy="538193"/>
          </a:xfrm>
          <a:prstGeom prst="rect">
            <a:avLst/>
          </a:prstGeom>
          <a:solidFill>
            <a:schemeClr val="dk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68" name="Google Shape;68;p11"/>
          <p:cNvSpPr txBox="1">
            <a:spLocks noGrp="1"/>
          </p:cNvSpPr>
          <p:nvPr>
            <p:ph type="body" idx="4"/>
          </p:nvPr>
        </p:nvSpPr>
        <p:spPr>
          <a:xfrm>
            <a:off x="214313" y="2326980"/>
            <a:ext cx="8587379" cy="457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lt1"/>
              </a:buClr>
              <a:buSzPts val="2400"/>
              <a:buNone/>
              <a:defRPr b="1">
                <a:solidFill>
                  <a:schemeClr val="lt1"/>
                </a:solidFill>
              </a:defRPr>
            </a:lvl1pPr>
            <a:lvl2pPr marL="914400" lvl="1" indent="-228600" algn="l">
              <a:lnSpc>
                <a:spcPct val="100000"/>
              </a:lnSpc>
              <a:spcBef>
                <a:spcPts val="400"/>
              </a:spcBef>
              <a:spcAft>
                <a:spcPts val="0"/>
              </a:spcAft>
              <a:buClr>
                <a:schemeClr val="lt1"/>
              </a:buClr>
              <a:buSzPts val="2000"/>
              <a:buNone/>
              <a:defRPr b="1">
                <a:solidFill>
                  <a:schemeClr val="lt1"/>
                </a:solidFill>
              </a:defRPr>
            </a:lvl2pPr>
            <a:lvl3pPr marL="1371600" lvl="2" indent="-228600" algn="l">
              <a:lnSpc>
                <a:spcPct val="100000"/>
              </a:lnSpc>
              <a:spcBef>
                <a:spcPts val="360"/>
              </a:spcBef>
              <a:spcAft>
                <a:spcPts val="0"/>
              </a:spcAft>
              <a:buClr>
                <a:schemeClr val="lt1"/>
              </a:buClr>
              <a:buSzPts val="1800"/>
              <a:buNone/>
              <a:defRPr b="1">
                <a:solidFill>
                  <a:schemeClr val="lt1"/>
                </a:solidFill>
              </a:defRPr>
            </a:lvl3pPr>
            <a:lvl4pPr marL="1828800" lvl="3" indent="-228600" algn="l">
              <a:lnSpc>
                <a:spcPct val="100000"/>
              </a:lnSpc>
              <a:spcBef>
                <a:spcPts val="480"/>
              </a:spcBef>
              <a:spcAft>
                <a:spcPts val="0"/>
              </a:spcAft>
              <a:buClr>
                <a:schemeClr val="lt1"/>
              </a:buClr>
              <a:buSzPts val="2400"/>
              <a:buNone/>
              <a:defRPr b="1">
                <a:solidFill>
                  <a:schemeClr val="lt1"/>
                </a:solidFill>
              </a:defRPr>
            </a:lvl4pPr>
            <a:lvl5pPr marL="2286000" lvl="4" indent="-228600" algn="l">
              <a:lnSpc>
                <a:spcPct val="100000"/>
              </a:lnSpc>
              <a:spcBef>
                <a:spcPts val="480"/>
              </a:spcBef>
              <a:spcAft>
                <a:spcPts val="0"/>
              </a:spcAft>
              <a:buClr>
                <a:schemeClr val="lt1"/>
              </a:buClr>
              <a:buSzPts val="2400"/>
              <a:buNone/>
              <a:defRPr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p11"/>
          <p:cNvSpPr/>
          <p:nvPr/>
        </p:nvSpPr>
        <p:spPr>
          <a:xfrm>
            <a:off x="7160617" y="215904"/>
            <a:ext cx="1756610" cy="538193"/>
          </a:xfrm>
          <a:prstGeom prst="rect">
            <a:avLst/>
          </a:prstGeom>
          <a:solidFill>
            <a:schemeClr val="dk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pic>
        <p:nvPicPr>
          <p:cNvPr id="70" name="Google Shape;70;p11" descr="white LAS logo on a red background"/>
          <p:cNvPicPr preferRelativeResize="0"/>
          <p:nvPr/>
        </p:nvPicPr>
        <p:blipFill rotWithShape="1">
          <a:blip r:embed="rId4">
            <a:alphaModFix/>
          </a:blip>
          <a:srcRect l="6015" t="30404" r="6215" b="31273"/>
          <a:stretch/>
        </p:blipFill>
        <p:spPr>
          <a:xfrm>
            <a:off x="7253866" y="292211"/>
            <a:ext cx="1570113" cy="38557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Two Columns Content" type="twoObj">
  <p:cSld name="TWO_OBJECTS">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457200" y="675085"/>
            <a:ext cx="8229600" cy="80129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457200" y="1476377"/>
            <a:ext cx="4038600" cy="3118247"/>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406400" algn="l">
              <a:lnSpc>
                <a:spcPct val="100000"/>
              </a:lnSpc>
              <a:spcBef>
                <a:spcPts val="560"/>
              </a:spcBef>
              <a:spcAft>
                <a:spcPts val="0"/>
              </a:spcAft>
              <a:buClr>
                <a:schemeClr val="dk1"/>
              </a:buClr>
              <a:buSzPts val="2800"/>
              <a:buChar char="–"/>
              <a:defRPr sz="2800"/>
            </a:lvl4pPr>
            <a:lvl5pPr marL="2286000" lvl="4" indent="-406400" algn="l">
              <a:lnSpc>
                <a:spcPct val="100000"/>
              </a:lnSpc>
              <a:spcBef>
                <a:spcPts val="560"/>
              </a:spcBef>
              <a:spcAft>
                <a:spcPts val="0"/>
              </a:spcAft>
              <a:buClr>
                <a:schemeClr val="dk1"/>
              </a:buClr>
              <a:buSzPts val="2800"/>
              <a:buChar char="»"/>
              <a:defRPr sz="2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4" name="Google Shape;74;p12"/>
          <p:cNvSpPr txBox="1">
            <a:spLocks noGrp="1"/>
          </p:cNvSpPr>
          <p:nvPr>
            <p:ph type="body" idx="2"/>
          </p:nvPr>
        </p:nvSpPr>
        <p:spPr>
          <a:xfrm>
            <a:off x="4648200" y="1476377"/>
            <a:ext cx="4038600" cy="3118247"/>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406400" algn="l">
              <a:lnSpc>
                <a:spcPct val="100000"/>
              </a:lnSpc>
              <a:spcBef>
                <a:spcPts val="560"/>
              </a:spcBef>
              <a:spcAft>
                <a:spcPts val="0"/>
              </a:spcAft>
              <a:buClr>
                <a:schemeClr val="dk1"/>
              </a:buClr>
              <a:buSzPts val="2800"/>
              <a:buChar char="–"/>
              <a:defRPr sz="2800"/>
            </a:lvl4pPr>
            <a:lvl5pPr marL="2286000" lvl="4" indent="-406400" algn="l">
              <a:lnSpc>
                <a:spcPct val="100000"/>
              </a:lnSpc>
              <a:spcBef>
                <a:spcPts val="560"/>
              </a:spcBef>
              <a:spcAft>
                <a:spcPts val="0"/>
              </a:spcAft>
              <a:buClr>
                <a:schemeClr val="dk1"/>
              </a:buClr>
              <a:buSzPts val="2800"/>
              <a:buChar char="»"/>
              <a:defRPr sz="2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5" name="Google Shape;75;p1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Five Boxes Multicolored">
  <p:cSld name="1_Five Boxes Multicolored">
    <p:spTree>
      <p:nvGrpSpPr>
        <p:cNvPr id="1" name="Shape 78"/>
        <p:cNvGrpSpPr/>
        <p:nvPr/>
      </p:nvGrpSpPr>
      <p:grpSpPr>
        <a:xfrm>
          <a:off x="0" y="0"/>
          <a:ext cx="0" cy="0"/>
          <a:chOff x="0" y="0"/>
          <a:chExt cx="0" cy="0"/>
        </a:xfrm>
      </p:grpSpPr>
      <p:sp>
        <p:nvSpPr>
          <p:cNvPr id="79" name="Google Shape;79;p1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 name="Google Shape;82;p13"/>
          <p:cNvSpPr txBox="1">
            <a:spLocks noGrp="1"/>
          </p:cNvSpPr>
          <p:nvPr>
            <p:ph type="title"/>
          </p:nvPr>
        </p:nvSpPr>
        <p:spPr>
          <a:xfrm>
            <a:off x="457200" y="675085"/>
            <a:ext cx="8229600" cy="80129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3200" b="1">
                <a:solidFill>
                  <a:schemeClr val="dk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3" name="Google Shape;83;p13"/>
          <p:cNvSpPr/>
          <p:nvPr/>
        </p:nvSpPr>
        <p:spPr>
          <a:xfrm>
            <a:off x="457200" y="1775361"/>
            <a:ext cx="1612900" cy="1431389"/>
          </a:xfrm>
          <a:prstGeom prst="flowChartProcess">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p13"/>
          <p:cNvSpPr/>
          <p:nvPr/>
        </p:nvSpPr>
        <p:spPr>
          <a:xfrm>
            <a:off x="2111375" y="1775361"/>
            <a:ext cx="1612900" cy="1431389"/>
          </a:xfrm>
          <a:prstGeom prst="flowChartProcess">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p:txBody>
      </p:sp>
      <p:sp>
        <p:nvSpPr>
          <p:cNvPr id="85" name="Google Shape;85;p13"/>
          <p:cNvSpPr/>
          <p:nvPr/>
        </p:nvSpPr>
        <p:spPr>
          <a:xfrm>
            <a:off x="3765550" y="1775361"/>
            <a:ext cx="1612900" cy="1431389"/>
          </a:xfrm>
          <a:prstGeom prst="flowChartProcess">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13"/>
          <p:cNvSpPr/>
          <p:nvPr/>
        </p:nvSpPr>
        <p:spPr>
          <a:xfrm>
            <a:off x="5419725" y="1775361"/>
            <a:ext cx="1612900" cy="1431389"/>
          </a:xfrm>
          <a:prstGeom prst="flowChartProcess">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13"/>
          <p:cNvSpPr/>
          <p:nvPr/>
        </p:nvSpPr>
        <p:spPr>
          <a:xfrm>
            <a:off x="7073900" y="1775361"/>
            <a:ext cx="1612900" cy="1431389"/>
          </a:xfrm>
          <a:prstGeom prst="flowChartProcess">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13"/>
          <p:cNvSpPr/>
          <p:nvPr/>
        </p:nvSpPr>
        <p:spPr>
          <a:xfrm>
            <a:off x="912813" y="1424523"/>
            <a:ext cx="701675" cy="701675"/>
          </a:xfrm>
          <a:prstGeom prst="flowChartConnector">
            <a:avLst/>
          </a:prstGeom>
          <a:solidFill>
            <a:srgbClr val="FFD6C2"/>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3"/>
          <p:cNvSpPr/>
          <p:nvPr/>
        </p:nvSpPr>
        <p:spPr>
          <a:xfrm>
            <a:off x="2566988" y="1424523"/>
            <a:ext cx="701675" cy="701675"/>
          </a:xfrm>
          <a:prstGeom prst="flowChartConnector">
            <a:avLst/>
          </a:prstGeom>
          <a:solidFill>
            <a:srgbClr val="D5E6EC"/>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3"/>
          <p:cNvSpPr/>
          <p:nvPr/>
        </p:nvSpPr>
        <p:spPr>
          <a:xfrm>
            <a:off x="4221163" y="1424523"/>
            <a:ext cx="701675" cy="701675"/>
          </a:xfrm>
          <a:prstGeom prst="flowChartConnector">
            <a:avLst/>
          </a:prstGeom>
          <a:solidFill>
            <a:srgbClr val="FEC1C1"/>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3"/>
          <p:cNvSpPr/>
          <p:nvPr/>
        </p:nvSpPr>
        <p:spPr>
          <a:xfrm>
            <a:off x="5875338" y="1424523"/>
            <a:ext cx="701675" cy="701675"/>
          </a:xfrm>
          <a:prstGeom prst="flowChartConnector">
            <a:avLst/>
          </a:prstGeom>
          <a:solidFill>
            <a:srgbClr val="EBF3C2"/>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3"/>
          <p:cNvSpPr/>
          <p:nvPr/>
        </p:nvSpPr>
        <p:spPr>
          <a:xfrm>
            <a:off x="7529513" y="1424522"/>
            <a:ext cx="701675" cy="701675"/>
          </a:xfrm>
          <a:prstGeom prst="flowChartConnector">
            <a:avLst/>
          </a:prstGeom>
          <a:solidFill>
            <a:srgbClr val="D6DBEE"/>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3"/>
          <p:cNvSpPr txBox="1">
            <a:spLocks noGrp="1"/>
          </p:cNvSpPr>
          <p:nvPr>
            <p:ph type="body" idx="1"/>
          </p:nvPr>
        </p:nvSpPr>
        <p:spPr>
          <a:xfrm>
            <a:off x="457200" y="3243263"/>
            <a:ext cx="1612900" cy="12747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Clr>
                <a:schemeClr val="dk1"/>
              </a:buClr>
              <a:buSzPts val="1600"/>
              <a:buNone/>
              <a:defRPr sz="1600"/>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1000"/>
              <a:buNone/>
              <a:defRPr sz="1000"/>
            </a:lvl4pPr>
            <a:lvl5pPr marL="2286000" lvl="4" indent="-228600" algn="l">
              <a:lnSpc>
                <a:spcPct val="100000"/>
              </a:lnSpc>
              <a:spcBef>
                <a:spcPts val="200"/>
              </a:spcBef>
              <a:spcAft>
                <a:spcPts val="0"/>
              </a:spcAft>
              <a:buClr>
                <a:schemeClr val="dk1"/>
              </a:buClr>
              <a:buSzPts val="1000"/>
              <a:buNone/>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4" name="Google Shape;94;p13"/>
          <p:cNvSpPr txBox="1">
            <a:spLocks noGrp="1"/>
          </p:cNvSpPr>
          <p:nvPr>
            <p:ph type="body" idx="2"/>
          </p:nvPr>
        </p:nvSpPr>
        <p:spPr>
          <a:xfrm>
            <a:off x="2119336" y="3243263"/>
            <a:ext cx="1604939" cy="12747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Clr>
                <a:schemeClr val="dk1"/>
              </a:buClr>
              <a:buSzPts val="1600"/>
              <a:buNone/>
              <a:defRPr sz="1600"/>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1000"/>
              <a:buNone/>
              <a:defRPr sz="1000"/>
            </a:lvl4pPr>
            <a:lvl5pPr marL="2286000" lvl="4" indent="-228600" algn="l">
              <a:lnSpc>
                <a:spcPct val="100000"/>
              </a:lnSpc>
              <a:spcBef>
                <a:spcPts val="200"/>
              </a:spcBef>
              <a:spcAft>
                <a:spcPts val="0"/>
              </a:spcAft>
              <a:buClr>
                <a:schemeClr val="dk1"/>
              </a:buClr>
              <a:buSzPts val="1000"/>
              <a:buNone/>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5" name="Google Shape;95;p13"/>
          <p:cNvSpPr txBox="1">
            <a:spLocks noGrp="1"/>
          </p:cNvSpPr>
          <p:nvPr>
            <p:ph type="body" idx="3"/>
          </p:nvPr>
        </p:nvSpPr>
        <p:spPr>
          <a:xfrm>
            <a:off x="3773511" y="3243263"/>
            <a:ext cx="1604939" cy="12747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Clr>
                <a:schemeClr val="dk1"/>
              </a:buClr>
              <a:buSzPts val="1600"/>
              <a:buNone/>
              <a:defRPr sz="1600"/>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1000"/>
              <a:buNone/>
              <a:defRPr sz="1000"/>
            </a:lvl4pPr>
            <a:lvl5pPr marL="2286000" lvl="4" indent="-228600" algn="l">
              <a:lnSpc>
                <a:spcPct val="100000"/>
              </a:lnSpc>
              <a:spcBef>
                <a:spcPts val="200"/>
              </a:spcBef>
              <a:spcAft>
                <a:spcPts val="0"/>
              </a:spcAft>
              <a:buClr>
                <a:schemeClr val="dk1"/>
              </a:buClr>
              <a:buSzPts val="1000"/>
              <a:buNone/>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 name="Google Shape;96;p13"/>
          <p:cNvSpPr txBox="1">
            <a:spLocks noGrp="1"/>
          </p:cNvSpPr>
          <p:nvPr>
            <p:ph type="body" idx="4"/>
          </p:nvPr>
        </p:nvSpPr>
        <p:spPr>
          <a:xfrm>
            <a:off x="5419725" y="3243263"/>
            <a:ext cx="1604939" cy="12747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Clr>
                <a:schemeClr val="dk1"/>
              </a:buClr>
              <a:buSzPts val="1600"/>
              <a:buNone/>
              <a:defRPr sz="1600"/>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1000"/>
              <a:buNone/>
              <a:defRPr sz="1000"/>
            </a:lvl4pPr>
            <a:lvl5pPr marL="2286000" lvl="4" indent="-228600" algn="l">
              <a:lnSpc>
                <a:spcPct val="100000"/>
              </a:lnSpc>
              <a:spcBef>
                <a:spcPts val="200"/>
              </a:spcBef>
              <a:spcAft>
                <a:spcPts val="0"/>
              </a:spcAft>
              <a:buClr>
                <a:schemeClr val="dk1"/>
              </a:buClr>
              <a:buSzPts val="1000"/>
              <a:buNone/>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 name="Google Shape;97;p13"/>
          <p:cNvSpPr txBox="1">
            <a:spLocks noGrp="1"/>
          </p:cNvSpPr>
          <p:nvPr>
            <p:ph type="body" idx="5"/>
          </p:nvPr>
        </p:nvSpPr>
        <p:spPr>
          <a:xfrm>
            <a:off x="7081861" y="3243263"/>
            <a:ext cx="1604939" cy="12747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Clr>
                <a:schemeClr val="dk1"/>
              </a:buClr>
              <a:buSzPts val="1600"/>
              <a:buNone/>
              <a:defRPr sz="1600"/>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1000"/>
              <a:buNone/>
              <a:defRPr sz="1000"/>
            </a:lvl4pPr>
            <a:lvl5pPr marL="2286000" lvl="4" indent="-228600" algn="l">
              <a:lnSpc>
                <a:spcPct val="100000"/>
              </a:lnSpc>
              <a:spcBef>
                <a:spcPts val="200"/>
              </a:spcBef>
              <a:spcAft>
                <a:spcPts val="0"/>
              </a:spcAft>
              <a:buClr>
                <a:schemeClr val="dk1"/>
              </a:buClr>
              <a:buSzPts val="1000"/>
              <a:buNone/>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8" name="Google Shape;98;p13"/>
          <p:cNvSpPr txBox="1">
            <a:spLocks noGrp="1"/>
          </p:cNvSpPr>
          <p:nvPr>
            <p:ph type="body" idx="6"/>
          </p:nvPr>
        </p:nvSpPr>
        <p:spPr>
          <a:xfrm>
            <a:off x="457200" y="2278152"/>
            <a:ext cx="1612900" cy="8254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20"/>
              </a:spcBef>
              <a:spcAft>
                <a:spcPts val="0"/>
              </a:spcAft>
              <a:buClr>
                <a:schemeClr val="lt1"/>
              </a:buClr>
              <a:buSzPts val="1600"/>
              <a:buNone/>
              <a:defRPr sz="1600" b="1">
                <a:solidFill>
                  <a:schemeClr val="lt1"/>
                </a:solidFill>
              </a:defRPr>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1000"/>
              <a:buNone/>
              <a:defRPr sz="1000"/>
            </a:lvl4pPr>
            <a:lvl5pPr marL="2286000" lvl="4" indent="-228600" algn="l">
              <a:lnSpc>
                <a:spcPct val="100000"/>
              </a:lnSpc>
              <a:spcBef>
                <a:spcPts val="200"/>
              </a:spcBef>
              <a:spcAft>
                <a:spcPts val="0"/>
              </a:spcAft>
              <a:buClr>
                <a:schemeClr val="dk1"/>
              </a:buClr>
              <a:buSzPts val="1000"/>
              <a:buNone/>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 name="Google Shape;99;p13"/>
          <p:cNvSpPr txBox="1">
            <a:spLocks noGrp="1"/>
          </p:cNvSpPr>
          <p:nvPr>
            <p:ph type="body" idx="7"/>
          </p:nvPr>
        </p:nvSpPr>
        <p:spPr>
          <a:xfrm>
            <a:off x="2119336" y="2278152"/>
            <a:ext cx="1604939" cy="8254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20"/>
              </a:spcBef>
              <a:spcAft>
                <a:spcPts val="0"/>
              </a:spcAft>
              <a:buClr>
                <a:schemeClr val="lt1"/>
              </a:buClr>
              <a:buSzPts val="1600"/>
              <a:buNone/>
              <a:defRPr sz="1600" b="1">
                <a:solidFill>
                  <a:schemeClr val="lt1"/>
                </a:solidFill>
              </a:defRPr>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1000"/>
              <a:buNone/>
              <a:defRPr sz="1000"/>
            </a:lvl4pPr>
            <a:lvl5pPr marL="2286000" lvl="4" indent="-228600" algn="l">
              <a:lnSpc>
                <a:spcPct val="100000"/>
              </a:lnSpc>
              <a:spcBef>
                <a:spcPts val="200"/>
              </a:spcBef>
              <a:spcAft>
                <a:spcPts val="0"/>
              </a:spcAft>
              <a:buClr>
                <a:schemeClr val="dk1"/>
              </a:buClr>
              <a:buSzPts val="1000"/>
              <a:buNone/>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 name="Google Shape;100;p13"/>
          <p:cNvSpPr txBox="1">
            <a:spLocks noGrp="1"/>
          </p:cNvSpPr>
          <p:nvPr>
            <p:ph type="body" idx="8"/>
          </p:nvPr>
        </p:nvSpPr>
        <p:spPr>
          <a:xfrm>
            <a:off x="3773511" y="2278152"/>
            <a:ext cx="1604939" cy="8254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20"/>
              </a:spcBef>
              <a:spcAft>
                <a:spcPts val="0"/>
              </a:spcAft>
              <a:buClr>
                <a:schemeClr val="lt1"/>
              </a:buClr>
              <a:buSzPts val="1600"/>
              <a:buNone/>
              <a:defRPr sz="1600" b="1">
                <a:solidFill>
                  <a:schemeClr val="lt1"/>
                </a:solidFill>
              </a:defRPr>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1000"/>
              <a:buNone/>
              <a:defRPr sz="1000"/>
            </a:lvl4pPr>
            <a:lvl5pPr marL="2286000" lvl="4" indent="-228600" algn="l">
              <a:lnSpc>
                <a:spcPct val="100000"/>
              </a:lnSpc>
              <a:spcBef>
                <a:spcPts val="200"/>
              </a:spcBef>
              <a:spcAft>
                <a:spcPts val="0"/>
              </a:spcAft>
              <a:buClr>
                <a:schemeClr val="dk1"/>
              </a:buClr>
              <a:buSzPts val="1000"/>
              <a:buNone/>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 name="Google Shape;101;p13"/>
          <p:cNvSpPr txBox="1">
            <a:spLocks noGrp="1"/>
          </p:cNvSpPr>
          <p:nvPr>
            <p:ph type="body" idx="9"/>
          </p:nvPr>
        </p:nvSpPr>
        <p:spPr>
          <a:xfrm>
            <a:off x="5419725" y="2278152"/>
            <a:ext cx="1604939" cy="8254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20"/>
              </a:spcBef>
              <a:spcAft>
                <a:spcPts val="0"/>
              </a:spcAft>
              <a:buClr>
                <a:schemeClr val="lt1"/>
              </a:buClr>
              <a:buSzPts val="1600"/>
              <a:buNone/>
              <a:defRPr sz="1600" b="1">
                <a:solidFill>
                  <a:schemeClr val="lt1"/>
                </a:solidFill>
              </a:defRPr>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1000"/>
              <a:buNone/>
              <a:defRPr sz="1000"/>
            </a:lvl4pPr>
            <a:lvl5pPr marL="2286000" lvl="4" indent="-228600" algn="l">
              <a:lnSpc>
                <a:spcPct val="100000"/>
              </a:lnSpc>
              <a:spcBef>
                <a:spcPts val="200"/>
              </a:spcBef>
              <a:spcAft>
                <a:spcPts val="0"/>
              </a:spcAft>
              <a:buClr>
                <a:schemeClr val="dk1"/>
              </a:buClr>
              <a:buSzPts val="1000"/>
              <a:buNone/>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2" name="Google Shape;102;p13"/>
          <p:cNvSpPr txBox="1">
            <a:spLocks noGrp="1"/>
          </p:cNvSpPr>
          <p:nvPr>
            <p:ph type="body" idx="13"/>
          </p:nvPr>
        </p:nvSpPr>
        <p:spPr>
          <a:xfrm>
            <a:off x="7081861" y="2278152"/>
            <a:ext cx="1604939" cy="8254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20"/>
              </a:spcBef>
              <a:spcAft>
                <a:spcPts val="0"/>
              </a:spcAft>
              <a:buClr>
                <a:schemeClr val="lt1"/>
              </a:buClr>
              <a:buSzPts val="1600"/>
              <a:buNone/>
              <a:defRPr sz="1600" b="1">
                <a:solidFill>
                  <a:schemeClr val="lt1"/>
                </a:solidFill>
              </a:defRPr>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1000"/>
              <a:buNone/>
              <a:defRPr sz="1000"/>
            </a:lvl4pPr>
            <a:lvl5pPr marL="2286000" lvl="4" indent="-228600" algn="l">
              <a:lnSpc>
                <a:spcPct val="100000"/>
              </a:lnSpc>
              <a:spcBef>
                <a:spcPts val="200"/>
              </a:spcBef>
              <a:spcAft>
                <a:spcPts val="0"/>
              </a:spcAft>
              <a:buClr>
                <a:schemeClr val="dk1"/>
              </a:buClr>
              <a:buSzPts val="1000"/>
              <a:buNone/>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enerated Slide 1_1_1_TITLEANDBULLETS_E">
  <p:cSld name="TITLE_AND_BODY_2_1_1_1_1_1_1">
    <p:spTree>
      <p:nvGrpSpPr>
        <p:cNvPr id="1" name="Shape 103"/>
        <p:cNvGrpSpPr/>
        <p:nvPr/>
      </p:nvGrpSpPr>
      <p:grpSpPr>
        <a:xfrm>
          <a:off x="0" y="0"/>
          <a:ext cx="0" cy="0"/>
          <a:chOff x="0" y="0"/>
          <a:chExt cx="0" cy="0"/>
        </a:xfrm>
      </p:grpSpPr>
      <p:sp>
        <p:nvSpPr>
          <p:cNvPr id="104" name="Google Shape;104;p14"/>
          <p:cNvSpPr txBox="1">
            <a:spLocks noGrp="1"/>
          </p:cNvSpPr>
          <p:nvPr>
            <p:ph type="title"/>
          </p:nvPr>
        </p:nvSpPr>
        <p:spPr>
          <a:xfrm>
            <a:off x="5145700" y="226400"/>
            <a:ext cx="3651900" cy="1094400"/>
          </a:xfrm>
          <a:prstGeom prst="rect">
            <a:avLst/>
          </a:prstGeom>
        </p:spPr>
        <p:txBody>
          <a:bodyPr spcFirstLastPara="1" wrap="square" lIns="0" tIns="0" rIns="0" bIns="0" anchor="t" anchorCtr="0">
            <a:norm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4"/>
          <p:cNvSpPr txBox="1">
            <a:spLocks noGrp="1"/>
          </p:cNvSpPr>
          <p:nvPr>
            <p:ph type="body" idx="1"/>
          </p:nvPr>
        </p:nvSpPr>
        <p:spPr>
          <a:xfrm>
            <a:off x="5145700" y="1598500"/>
            <a:ext cx="3651900" cy="3318600"/>
          </a:xfrm>
          <a:prstGeom prst="rect">
            <a:avLst/>
          </a:prstGeom>
          <a:ln>
            <a:noFill/>
          </a:ln>
        </p:spPr>
        <p:txBody>
          <a:bodyPr spcFirstLastPara="1" wrap="square" lIns="0" tIns="0" rIns="0" bIns="0" anchor="t" anchorCtr="0">
            <a:normAutofit/>
          </a:bodyPr>
          <a:lstStyle>
            <a:lvl1pPr marL="457200" lvl="0" indent="-381000">
              <a:spcBef>
                <a:spcPts val="480"/>
              </a:spcBef>
              <a:spcAft>
                <a:spcPts val="0"/>
              </a:spcAft>
              <a:buSzPts val="2400"/>
              <a:buChar char="•"/>
              <a:defRPr/>
            </a:lvl1pPr>
            <a:lvl2pPr marL="914400" lvl="1" indent="-355600">
              <a:spcBef>
                <a:spcPts val="400"/>
              </a:spcBef>
              <a:spcAft>
                <a:spcPts val="0"/>
              </a:spcAft>
              <a:buSzPts val="2000"/>
              <a:buChar char="•"/>
              <a:defRPr/>
            </a:lvl2pPr>
            <a:lvl3pPr marL="1371600" lvl="2" indent="-342900">
              <a:spcBef>
                <a:spcPts val="360"/>
              </a:spcBef>
              <a:spcAft>
                <a:spcPts val="0"/>
              </a:spcAft>
              <a:buSzPts val="1800"/>
              <a:buChar char="•"/>
              <a:defRPr/>
            </a:lvl3pPr>
            <a:lvl4pPr marL="1828800" lvl="3" indent="-381000">
              <a:spcBef>
                <a:spcPts val="480"/>
              </a:spcBef>
              <a:spcAft>
                <a:spcPts val="0"/>
              </a:spcAft>
              <a:buSzPts val="2400"/>
              <a:buChar char="–"/>
              <a:defRPr/>
            </a:lvl4pPr>
            <a:lvl5pPr marL="2286000" lvl="4" indent="-381000">
              <a:spcBef>
                <a:spcPts val="480"/>
              </a:spcBef>
              <a:spcAft>
                <a:spcPts val="0"/>
              </a:spcAft>
              <a:buSzPts val="2400"/>
              <a:buChar char="»"/>
              <a:defRPr/>
            </a:lvl5pPr>
            <a:lvl6pPr marL="2743200" lvl="5" indent="-355600">
              <a:spcBef>
                <a:spcPts val="400"/>
              </a:spcBef>
              <a:spcAft>
                <a:spcPts val="0"/>
              </a:spcAft>
              <a:buSzPts val="2000"/>
              <a:buChar char="•"/>
              <a:defRPr/>
            </a:lvl6pPr>
            <a:lvl7pPr marL="3200400" lvl="6" indent="-355600">
              <a:spcBef>
                <a:spcPts val="400"/>
              </a:spcBef>
              <a:spcAft>
                <a:spcPts val="0"/>
              </a:spcAft>
              <a:buSzPts val="2000"/>
              <a:buChar char="•"/>
              <a:defRPr/>
            </a:lvl7pPr>
            <a:lvl8pPr marL="3657600" lvl="7" indent="-355600">
              <a:spcBef>
                <a:spcPts val="400"/>
              </a:spcBef>
              <a:spcAft>
                <a:spcPts val="0"/>
              </a:spcAft>
              <a:buSzPts val="2000"/>
              <a:buChar char="•"/>
              <a:defRPr/>
            </a:lvl8pPr>
            <a:lvl9pPr marL="4114800" lvl="8" indent="-355600">
              <a:spcBef>
                <a:spcPts val="400"/>
              </a:spcBef>
              <a:spcAft>
                <a:spcPts val="0"/>
              </a:spcAft>
              <a:buSzPts val="2000"/>
              <a:buChar char="•"/>
              <a:defRPr/>
            </a:lvl9pPr>
          </a:lstStyle>
          <a:p>
            <a:endParaRPr/>
          </a:p>
        </p:txBody>
      </p:sp>
      <p:sp>
        <p:nvSpPr>
          <p:cNvPr id="106" name="Google Shape;106;p14"/>
          <p:cNvSpPr>
            <a:spLocks noGrp="1"/>
          </p:cNvSpPr>
          <p:nvPr>
            <p:ph type="pic" idx="2"/>
          </p:nvPr>
        </p:nvSpPr>
        <p:spPr>
          <a:xfrm>
            <a:off x="204047" y="226350"/>
            <a:ext cx="4690800" cy="4690800"/>
          </a:xfrm>
          <a:prstGeom prst="rect">
            <a:avLst/>
          </a:prstGeom>
          <a:noFill/>
          <a:ln>
            <a:noFill/>
          </a:ln>
        </p:spPr>
        <p:txBody>
          <a:bodyPr/>
          <a:lstStyle/>
          <a:p>
            <a:endParaRPr lang="en-US"/>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3083">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675085"/>
            <a:ext cx="8229600" cy="80129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457200" y="1870911"/>
            <a:ext cx="8229600" cy="2723711"/>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81000" algn="l">
              <a:lnSpc>
                <a:spcPct val="100000"/>
              </a:lnSpc>
              <a:spcBef>
                <a:spcPts val="480"/>
              </a:spcBef>
              <a:spcAft>
                <a:spcPts val="0"/>
              </a:spcAft>
              <a:buClr>
                <a:schemeClr val="dk1"/>
              </a:buClr>
              <a:buSzPts val="2400"/>
              <a:buChar char="•"/>
              <a:defRPr sz="2400"/>
            </a:lvl3pPr>
            <a:lvl4pPr marL="1828800" lvl="3" indent="-381000" algn="l">
              <a:lnSpc>
                <a:spcPct val="100000"/>
              </a:lnSpc>
              <a:spcBef>
                <a:spcPts val="480"/>
              </a:spcBef>
              <a:spcAft>
                <a:spcPts val="0"/>
              </a:spcAft>
              <a:buClr>
                <a:schemeClr val="dk1"/>
              </a:buClr>
              <a:buSzPts val="2400"/>
              <a:buChar char="–"/>
              <a:defRPr sz="2400"/>
            </a:lvl4pPr>
            <a:lvl5pPr marL="2286000" lvl="4" indent="-381000" algn="l">
              <a:lnSpc>
                <a:spcPct val="100000"/>
              </a:lnSpc>
              <a:spcBef>
                <a:spcPts val="480"/>
              </a:spcBef>
              <a:spcAft>
                <a:spcPts val="0"/>
              </a:spcAft>
              <a:buClr>
                <a:schemeClr val="dk1"/>
              </a:buClr>
              <a:buSzPts val="2400"/>
              <a:buChar char="»"/>
              <a:defRPr sz="24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45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2400"/>
              <a:buNone/>
              <a:defRPr sz="1800">
                <a:solidFill>
                  <a:srgbClr val="888888"/>
                </a:solidFill>
              </a:defRPr>
            </a:lvl1pPr>
            <a:lvl2pPr marL="914400" lvl="1" indent="-228600" algn="l">
              <a:lnSpc>
                <a:spcPct val="100000"/>
              </a:lnSpc>
              <a:spcBef>
                <a:spcPts val="400"/>
              </a:spcBef>
              <a:spcAft>
                <a:spcPts val="0"/>
              </a:spcAft>
              <a:buSzPts val="2000"/>
              <a:buNone/>
              <a:defRPr sz="1500">
                <a:solidFill>
                  <a:srgbClr val="888888"/>
                </a:solidFill>
              </a:defRPr>
            </a:lvl2pPr>
            <a:lvl3pPr marL="1371600" lvl="2" indent="-228600" algn="l">
              <a:lnSpc>
                <a:spcPct val="100000"/>
              </a:lnSpc>
              <a:spcBef>
                <a:spcPts val="360"/>
              </a:spcBef>
              <a:spcAft>
                <a:spcPts val="0"/>
              </a:spcAft>
              <a:buSzPts val="1800"/>
              <a:buNone/>
              <a:defRPr sz="1350">
                <a:solidFill>
                  <a:srgbClr val="888888"/>
                </a:solidFill>
              </a:defRPr>
            </a:lvl3pPr>
            <a:lvl4pPr marL="1828800" lvl="3" indent="-228600" algn="l">
              <a:lnSpc>
                <a:spcPct val="100000"/>
              </a:lnSpc>
              <a:spcBef>
                <a:spcPts val="480"/>
              </a:spcBef>
              <a:spcAft>
                <a:spcPts val="0"/>
              </a:spcAft>
              <a:buSzPts val="2400"/>
              <a:buNone/>
              <a:defRPr sz="1200">
                <a:solidFill>
                  <a:srgbClr val="888888"/>
                </a:solidFill>
              </a:defRPr>
            </a:lvl4pPr>
            <a:lvl5pPr marL="2286000" lvl="4" indent="-228600" algn="l">
              <a:lnSpc>
                <a:spcPct val="100000"/>
              </a:lnSpc>
              <a:spcBef>
                <a:spcPts val="480"/>
              </a:spcBef>
              <a:spcAft>
                <a:spcPts val="0"/>
              </a:spcAft>
              <a:buSzPts val="2400"/>
              <a:buNone/>
              <a:defRPr sz="1200">
                <a:solidFill>
                  <a:srgbClr val="888888"/>
                </a:solidFill>
              </a:defRPr>
            </a:lvl5pPr>
            <a:lvl6pPr marL="2743200" lvl="5" indent="-228600" algn="l">
              <a:lnSpc>
                <a:spcPct val="100000"/>
              </a:lnSpc>
              <a:spcBef>
                <a:spcPts val="400"/>
              </a:spcBef>
              <a:spcAft>
                <a:spcPts val="0"/>
              </a:spcAft>
              <a:buSzPts val="2000"/>
              <a:buNone/>
              <a:defRPr sz="1200">
                <a:solidFill>
                  <a:srgbClr val="888888"/>
                </a:solidFill>
              </a:defRPr>
            </a:lvl6pPr>
            <a:lvl7pPr marL="3200400" lvl="6" indent="-228600" algn="l">
              <a:lnSpc>
                <a:spcPct val="100000"/>
              </a:lnSpc>
              <a:spcBef>
                <a:spcPts val="400"/>
              </a:spcBef>
              <a:spcAft>
                <a:spcPts val="0"/>
              </a:spcAft>
              <a:buSzPts val="2000"/>
              <a:buNone/>
              <a:defRPr sz="1200">
                <a:solidFill>
                  <a:srgbClr val="888888"/>
                </a:solidFill>
              </a:defRPr>
            </a:lvl7pPr>
            <a:lvl8pPr marL="3657600" lvl="7" indent="-228600" algn="l">
              <a:lnSpc>
                <a:spcPct val="100000"/>
              </a:lnSpc>
              <a:spcBef>
                <a:spcPts val="400"/>
              </a:spcBef>
              <a:spcAft>
                <a:spcPts val="0"/>
              </a:spcAft>
              <a:buSzPts val="2000"/>
              <a:buNone/>
              <a:defRPr sz="1200">
                <a:solidFill>
                  <a:srgbClr val="888888"/>
                </a:solidFill>
              </a:defRPr>
            </a:lvl8pPr>
            <a:lvl9pPr marL="4114800" lvl="8" indent="-228600" algn="l">
              <a:lnSpc>
                <a:spcPct val="100000"/>
              </a:lnSpc>
              <a:spcBef>
                <a:spcPts val="400"/>
              </a:spcBef>
              <a:spcAft>
                <a:spcPts val="0"/>
              </a:spcAft>
              <a:buSzPts val="2000"/>
              <a:buNone/>
              <a:defRPr sz="1200">
                <a:solidFill>
                  <a:srgbClr val="888888"/>
                </a:solidFill>
              </a:defRPr>
            </a:lvl9pPr>
          </a:lstStyle>
          <a:p>
            <a:endParaRPr/>
          </a:p>
        </p:txBody>
      </p:sp>
      <p:sp>
        <p:nvSpPr>
          <p:cNvPr id="27" name="Google Shape;27;p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4400" b="0">
                <a:solidFill>
                  <a:srgbClr val="3F3F3F"/>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Font typeface="Arial"/>
              <a:buChar char="•"/>
              <a:defRPr sz="2800">
                <a:solidFill>
                  <a:srgbClr val="3F3F3F"/>
                </a:solidFill>
                <a:latin typeface="Arial"/>
                <a:ea typeface="Arial"/>
                <a:cs typeface="Arial"/>
                <a:sym typeface="Arial"/>
              </a:defRPr>
            </a:lvl1pPr>
            <a:lvl2pPr marL="914400" lvl="1" indent="-355600" algn="l">
              <a:lnSpc>
                <a:spcPct val="90000"/>
              </a:lnSpc>
              <a:spcBef>
                <a:spcPts val="500"/>
              </a:spcBef>
              <a:spcAft>
                <a:spcPts val="0"/>
              </a:spcAft>
              <a:buSzPts val="2000"/>
              <a:buFont typeface="Arial"/>
              <a:buChar char="•"/>
              <a:defRPr sz="2400">
                <a:solidFill>
                  <a:srgbClr val="3F3F3F"/>
                </a:solidFill>
                <a:latin typeface="Arial"/>
                <a:ea typeface="Arial"/>
                <a:cs typeface="Arial"/>
                <a:sym typeface="Arial"/>
              </a:defRPr>
            </a:lvl2pPr>
            <a:lvl3pPr marL="1371600" lvl="2" indent="-342900" algn="l">
              <a:lnSpc>
                <a:spcPct val="90000"/>
              </a:lnSpc>
              <a:spcBef>
                <a:spcPts val="500"/>
              </a:spcBef>
              <a:spcAft>
                <a:spcPts val="0"/>
              </a:spcAft>
              <a:buSzPts val="1800"/>
              <a:buFont typeface="Arial"/>
              <a:buChar char="•"/>
              <a:defRPr sz="2000">
                <a:solidFill>
                  <a:srgbClr val="3F3F3F"/>
                </a:solidFill>
                <a:latin typeface="Arial"/>
                <a:ea typeface="Arial"/>
                <a:cs typeface="Arial"/>
                <a:sym typeface="Arial"/>
              </a:defRPr>
            </a:lvl3pPr>
            <a:lvl4pPr marL="1828800" lvl="3" indent="-381000" algn="l">
              <a:lnSpc>
                <a:spcPct val="90000"/>
              </a:lnSpc>
              <a:spcBef>
                <a:spcPts val="500"/>
              </a:spcBef>
              <a:spcAft>
                <a:spcPts val="0"/>
              </a:spcAft>
              <a:buSzPts val="2400"/>
              <a:buFont typeface="Arial"/>
              <a:buChar char="•"/>
              <a:defRPr sz="1800">
                <a:solidFill>
                  <a:srgbClr val="3F3F3F"/>
                </a:solidFill>
                <a:latin typeface="Arial"/>
                <a:ea typeface="Arial"/>
                <a:cs typeface="Arial"/>
                <a:sym typeface="Arial"/>
              </a:defRPr>
            </a:lvl4pPr>
            <a:lvl5pPr marL="2286000" lvl="4" indent="-381000" algn="l">
              <a:lnSpc>
                <a:spcPct val="90000"/>
              </a:lnSpc>
              <a:spcBef>
                <a:spcPts val="500"/>
              </a:spcBef>
              <a:spcAft>
                <a:spcPts val="0"/>
              </a:spcAft>
              <a:buSzPts val="2400"/>
              <a:buFont typeface="Arial"/>
              <a:buChar char="•"/>
              <a:defRPr sz="1800">
                <a:solidFill>
                  <a:srgbClr val="3F3F3F"/>
                </a:solidFill>
                <a:latin typeface="Arial"/>
                <a:ea typeface="Arial"/>
                <a:cs typeface="Arial"/>
                <a:sym typeface="Arial"/>
              </a:defRPr>
            </a:lvl5pPr>
            <a:lvl6pPr marL="2743200" lvl="5"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6pPr>
            <a:lvl7pPr marL="3200400" lvl="6"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7pPr>
            <a:lvl8pPr marL="3657600" lvl="7"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8pPr>
            <a:lvl9pPr marL="4114800" lvl="8"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9pPr>
          </a:lstStyle>
          <a:p>
            <a:endParaRPr/>
          </a:p>
        </p:txBody>
      </p:sp>
      <p:sp>
        <p:nvSpPr>
          <p:cNvPr id="31" name="Google Shape;31;p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4400" b="0">
                <a:solidFill>
                  <a:srgbClr val="3F3F3F"/>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187272" y="1268574"/>
            <a:ext cx="4154654" cy="34986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Font typeface="Arial"/>
              <a:buChar char="•"/>
              <a:defRPr sz="2800">
                <a:solidFill>
                  <a:srgbClr val="3F3F3F"/>
                </a:solidFill>
                <a:latin typeface="Arial"/>
                <a:ea typeface="Arial"/>
                <a:cs typeface="Arial"/>
                <a:sym typeface="Arial"/>
              </a:defRPr>
            </a:lvl1pPr>
            <a:lvl2pPr marL="914400" lvl="1" indent="-355600" algn="l">
              <a:lnSpc>
                <a:spcPct val="90000"/>
              </a:lnSpc>
              <a:spcBef>
                <a:spcPts val="500"/>
              </a:spcBef>
              <a:spcAft>
                <a:spcPts val="0"/>
              </a:spcAft>
              <a:buSzPts val="2000"/>
              <a:buFont typeface="Arial"/>
              <a:buChar char="•"/>
              <a:defRPr sz="2400">
                <a:solidFill>
                  <a:srgbClr val="3F3F3F"/>
                </a:solidFill>
                <a:latin typeface="Arial"/>
                <a:ea typeface="Arial"/>
                <a:cs typeface="Arial"/>
                <a:sym typeface="Arial"/>
              </a:defRPr>
            </a:lvl2pPr>
            <a:lvl3pPr marL="1371600" lvl="2" indent="-342900" algn="l">
              <a:lnSpc>
                <a:spcPct val="90000"/>
              </a:lnSpc>
              <a:spcBef>
                <a:spcPts val="500"/>
              </a:spcBef>
              <a:spcAft>
                <a:spcPts val="0"/>
              </a:spcAft>
              <a:buSzPts val="1800"/>
              <a:buFont typeface="Arial"/>
              <a:buChar char="•"/>
              <a:defRPr sz="2000">
                <a:solidFill>
                  <a:srgbClr val="3F3F3F"/>
                </a:solidFill>
                <a:latin typeface="Arial"/>
                <a:ea typeface="Arial"/>
                <a:cs typeface="Arial"/>
                <a:sym typeface="Arial"/>
              </a:defRPr>
            </a:lvl3pPr>
            <a:lvl4pPr marL="1828800" lvl="3" indent="-381000" algn="l">
              <a:lnSpc>
                <a:spcPct val="90000"/>
              </a:lnSpc>
              <a:spcBef>
                <a:spcPts val="500"/>
              </a:spcBef>
              <a:spcAft>
                <a:spcPts val="0"/>
              </a:spcAft>
              <a:buSzPts val="2400"/>
              <a:buFont typeface="Arial"/>
              <a:buChar char="•"/>
              <a:defRPr sz="1800">
                <a:solidFill>
                  <a:srgbClr val="3F3F3F"/>
                </a:solidFill>
                <a:latin typeface="Arial"/>
                <a:ea typeface="Arial"/>
                <a:cs typeface="Arial"/>
                <a:sym typeface="Arial"/>
              </a:defRPr>
            </a:lvl4pPr>
            <a:lvl5pPr marL="2286000" lvl="4" indent="-381000" algn="l">
              <a:lnSpc>
                <a:spcPct val="90000"/>
              </a:lnSpc>
              <a:spcBef>
                <a:spcPts val="500"/>
              </a:spcBef>
              <a:spcAft>
                <a:spcPts val="0"/>
              </a:spcAft>
              <a:buSzPts val="2400"/>
              <a:buFont typeface="Arial"/>
              <a:buChar char="•"/>
              <a:defRPr sz="1800">
                <a:solidFill>
                  <a:srgbClr val="3F3F3F"/>
                </a:solidFill>
                <a:latin typeface="Arial"/>
                <a:ea typeface="Arial"/>
                <a:cs typeface="Arial"/>
                <a:sym typeface="Arial"/>
              </a:defRPr>
            </a:lvl5pPr>
            <a:lvl6pPr marL="2743200" lvl="5"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6pPr>
            <a:lvl7pPr marL="3200400" lvl="6"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7pPr>
            <a:lvl8pPr marL="3657600" lvl="7"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8pPr>
            <a:lvl9pPr marL="4114800" lvl="8"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9pPr>
          </a:lstStyle>
          <a:p>
            <a:endParaRPr/>
          </a:p>
        </p:txBody>
      </p:sp>
      <p:sp>
        <p:nvSpPr>
          <p:cNvPr id="35" name="Google Shape;35;p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6"/>
          <p:cNvSpPr txBox="1">
            <a:spLocks noGrp="1"/>
          </p:cNvSpPr>
          <p:nvPr>
            <p:ph type="body" idx="2"/>
          </p:nvPr>
        </p:nvSpPr>
        <p:spPr>
          <a:xfrm>
            <a:off x="4740591" y="1268574"/>
            <a:ext cx="4154654" cy="34986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Font typeface="Arial"/>
              <a:buChar char="•"/>
              <a:defRPr sz="2800">
                <a:solidFill>
                  <a:srgbClr val="3F3F3F"/>
                </a:solidFill>
                <a:latin typeface="Arial"/>
                <a:ea typeface="Arial"/>
                <a:cs typeface="Arial"/>
                <a:sym typeface="Arial"/>
              </a:defRPr>
            </a:lvl1pPr>
            <a:lvl2pPr marL="914400" lvl="1" indent="-355600" algn="l">
              <a:lnSpc>
                <a:spcPct val="90000"/>
              </a:lnSpc>
              <a:spcBef>
                <a:spcPts val="500"/>
              </a:spcBef>
              <a:spcAft>
                <a:spcPts val="0"/>
              </a:spcAft>
              <a:buSzPts val="2000"/>
              <a:buFont typeface="Arial"/>
              <a:buChar char="•"/>
              <a:defRPr sz="2400">
                <a:solidFill>
                  <a:srgbClr val="3F3F3F"/>
                </a:solidFill>
                <a:latin typeface="Arial"/>
                <a:ea typeface="Arial"/>
                <a:cs typeface="Arial"/>
                <a:sym typeface="Arial"/>
              </a:defRPr>
            </a:lvl2pPr>
            <a:lvl3pPr marL="1371600" lvl="2" indent="-342900" algn="l">
              <a:lnSpc>
                <a:spcPct val="90000"/>
              </a:lnSpc>
              <a:spcBef>
                <a:spcPts val="500"/>
              </a:spcBef>
              <a:spcAft>
                <a:spcPts val="0"/>
              </a:spcAft>
              <a:buSzPts val="1800"/>
              <a:buFont typeface="Arial"/>
              <a:buChar char="•"/>
              <a:defRPr sz="2000">
                <a:solidFill>
                  <a:srgbClr val="3F3F3F"/>
                </a:solidFill>
                <a:latin typeface="Arial"/>
                <a:ea typeface="Arial"/>
                <a:cs typeface="Arial"/>
                <a:sym typeface="Arial"/>
              </a:defRPr>
            </a:lvl3pPr>
            <a:lvl4pPr marL="1828800" lvl="3" indent="-381000" algn="l">
              <a:lnSpc>
                <a:spcPct val="90000"/>
              </a:lnSpc>
              <a:spcBef>
                <a:spcPts val="500"/>
              </a:spcBef>
              <a:spcAft>
                <a:spcPts val="0"/>
              </a:spcAft>
              <a:buSzPts val="2400"/>
              <a:buFont typeface="Arial"/>
              <a:buChar char="•"/>
              <a:defRPr sz="1800">
                <a:solidFill>
                  <a:srgbClr val="3F3F3F"/>
                </a:solidFill>
                <a:latin typeface="Arial"/>
                <a:ea typeface="Arial"/>
                <a:cs typeface="Arial"/>
                <a:sym typeface="Arial"/>
              </a:defRPr>
            </a:lvl4pPr>
            <a:lvl5pPr marL="2286000" lvl="4" indent="-381000" algn="l">
              <a:lnSpc>
                <a:spcPct val="90000"/>
              </a:lnSpc>
              <a:spcBef>
                <a:spcPts val="500"/>
              </a:spcBef>
              <a:spcAft>
                <a:spcPts val="0"/>
              </a:spcAft>
              <a:buSzPts val="2400"/>
              <a:buFont typeface="Arial"/>
              <a:buChar char="•"/>
              <a:defRPr sz="1800">
                <a:solidFill>
                  <a:srgbClr val="3F3F3F"/>
                </a:solidFill>
                <a:latin typeface="Arial"/>
                <a:ea typeface="Arial"/>
                <a:cs typeface="Arial"/>
                <a:sym typeface="Arial"/>
              </a:defRPr>
            </a:lvl5pPr>
            <a:lvl6pPr marL="2743200" lvl="5"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6pPr>
            <a:lvl7pPr marL="3200400" lvl="6"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7pPr>
            <a:lvl8pPr marL="3657600" lvl="7"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8pPr>
            <a:lvl9pPr marL="4114800" lvl="8"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Emphasis">
  <p:cSld name="Content with Emphasis">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4400" b="0">
                <a:solidFill>
                  <a:srgbClr val="3F3F3F"/>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187271" y="2796294"/>
            <a:ext cx="8499529" cy="197097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Font typeface="Arial"/>
              <a:buChar char="•"/>
              <a:defRPr sz="2800">
                <a:solidFill>
                  <a:srgbClr val="3F3F3F"/>
                </a:solidFill>
                <a:latin typeface="Arial"/>
                <a:ea typeface="Arial"/>
                <a:cs typeface="Arial"/>
                <a:sym typeface="Arial"/>
              </a:defRPr>
            </a:lvl1pPr>
            <a:lvl2pPr marL="914400" lvl="1" indent="-355600" algn="l">
              <a:lnSpc>
                <a:spcPct val="90000"/>
              </a:lnSpc>
              <a:spcBef>
                <a:spcPts val="500"/>
              </a:spcBef>
              <a:spcAft>
                <a:spcPts val="0"/>
              </a:spcAft>
              <a:buSzPts val="2000"/>
              <a:buFont typeface="Arial"/>
              <a:buChar char="•"/>
              <a:defRPr sz="2400">
                <a:solidFill>
                  <a:srgbClr val="3F3F3F"/>
                </a:solidFill>
                <a:latin typeface="Arial"/>
                <a:ea typeface="Arial"/>
                <a:cs typeface="Arial"/>
                <a:sym typeface="Arial"/>
              </a:defRPr>
            </a:lvl2pPr>
            <a:lvl3pPr marL="1371600" lvl="2" indent="-342900" algn="l">
              <a:lnSpc>
                <a:spcPct val="90000"/>
              </a:lnSpc>
              <a:spcBef>
                <a:spcPts val="500"/>
              </a:spcBef>
              <a:spcAft>
                <a:spcPts val="0"/>
              </a:spcAft>
              <a:buSzPts val="1800"/>
              <a:buFont typeface="Arial"/>
              <a:buChar char="•"/>
              <a:defRPr sz="2000">
                <a:solidFill>
                  <a:srgbClr val="3F3F3F"/>
                </a:solidFill>
                <a:latin typeface="Arial"/>
                <a:ea typeface="Arial"/>
                <a:cs typeface="Arial"/>
                <a:sym typeface="Arial"/>
              </a:defRPr>
            </a:lvl3pPr>
            <a:lvl4pPr marL="1828800" lvl="3" indent="-381000" algn="l">
              <a:lnSpc>
                <a:spcPct val="90000"/>
              </a:lnSpc>
              <a:spcBef>
                <a:spcPts val="500"/>
              </a:spcBef>
              <a:spcAft>
                <a:spcPts val="0"/>
              </a:spcAft>
              <a:buSzPts val="2400"/>
              <a:buFont typeface="Arial"/>
              <a:buChar char="•"/>
              <a:defRPr sz="1800">
                <a:solidFill>
                  <a:srgbClr val="3F3F3F"/>
                </a:solidFill>
                <a:latin typeface="Arial"/>
                <a:ea typeface="Arial"/>
                <a:cs typeface="Arial"/>
                <a:sym typeface="Arial"/>
              </a:defRPr>
            </a:lvl4pPr>
            <a:lvl5pPr marL="2286000" lvl="4" indent="-381000" algn="l">
              <a:lnSpc>
                <a:spcPct val="90000"/>
              </a:lnSpc>
              <a:spcBef>
                <a:spcPts val="500"/>
              </a:spcBef>
              <a:spcAft>
                <a:spcPts val="0"/>
              </a:spcAft>
              <a:buSzPts val="2400"/>
              <a:buFont typeface="Arial"/>
              <a:buChar char="•"/>
              <a:defRPr sz="1800">
                <a:solidFill>
                  <a:srgbClr val="3F3F3F"/>
                </a:solidFill>
                <a:latin typeface="Arial"/>
                <a:ea typeface="Arial"/>
                <a:cs typeface="Arial"/>
                <a:sym typeface="Arial"/>
              </a:defRPr>
            </a:lvl5pPr>
            <a:lvl6pPr marL="2743200" lvl="5"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6pPr>
            <a:lvl7pPr marL="3200400" lvl="6"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7pPr>
            <a:lvl8pPr marL="3657600" lvl="7"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8pPr>
            <a:lvl9pPr marL="4114800" lvl="8" indent="-355600" algn="l">
              <a:lnSpc>
                <a:spcPct val="90000"/>
              </a:lnSpc>
              <a:spcBef>
                <a:spcPts val="500"/>
              </a:spcBef>
              <a:spcAft>
                <a:spcPts val="0"/>
              </a:spcAft>
              <a:buSzPts val="2000"/>
              <a:buFont typeface="Arial"/>
              <a:buChar char="•"/>
              <a:defRPr sz="1800">
                <a:solidFill>
                  <a:schemeClr val="dk1"/>
                </a:solidFill>
                <a:latin typeface="Arial"/>
                <a:ea typeface="Arial"/>
                <a:cs typeface="Arial"/>
                <a:sym typeface="Arial"/>
              </a:defRPr>
            </a:lvl9pPr>
          </a:lstStyle>
          <a:p>
            <a:endParaRPr/>
          </a:p>
        </p:txBody>
      </p:sp>
      <p:sp>
        <p:nvSpPr>
          <p:cNvPr id="40" name="Google Shape;40;p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
              <a:t>‹#›</a:t>
            </a:fld>
            <a:endParaRPr/>
          </a:p>
        </p:txBody>
      </p:sp>
      <p:sp>
        <p:nvSpPr>
          <p:cNvPr id="41" name="Google Shape;41;p7"/>
          <p:cNvSpPr txBox="1">
            <a:spLocks noGrp="1"/>
          </p:cNvSpPr>
          <p:nvPr>
            <p:ph type="body" idx="2"/>
          </p:nvPr>
        </p:nvSpPr>
        <p:spPr>
          <a:xfrm>
            <a:off x="530225" y="1509713"/>
            <a:ext cx="7745413" cy="1003300"/>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2400"/>
              <a:buNone/>
              <a:defRPr/>
            </a:lvl1pPr>
            <a:lvl2pPr marL="914400" lvl="1" indent="-228600" algn="l">
              <a:lnSpc>
                <a:spcPct val="100000"/>
              </a:lnSpc>
              <a:spcBef>
                <a:spcPts val="400"/>
              </a:spcBef>
              <a:spcAft>
                <a:spcPts val="0"/>
              </a:spcAft>
              <a:buSzPts val="2000"/>
              <a:buNone/>
              <a:defRPr/>
            </a:lvl2pPr>
            <a:lvl3pPr marL="1371600" lvl="2" indent="-342900" algn="l">
              <a:lnSpc>
                <a:spcPct val="100000"/>
              </a:lnSpc>
              <a:spcBef>
                <a:spcPts val="360"/>
              </a:spcBef>
              <a:spcAft>
                <a:spcPts val="0"/>
              </a:spcAft>
              <a:buSzPts val="1800"/>
              <a:buChar char="•"/>
              <a:defRPr/>
            </a:lvl3pPr>
            <a:lvl4pPr marL="1828800" lvl="3" indent="-381000" algn="l">
              <a:lnSpc>
                <a:spcPct val="100000"/>
              </a:lnSpc>
              <a:spcBef>
                <a:spcPts val="480"/>
              </a:spcBef>
              <a:spcAft>
                <a:spcPts val="0"/>
              </a:spcAft>
              <a:buSzPts val="2400"/>
              <a:buChar char="–"/>
              <a:defRPr/>
            </a:lvl4pPr>
            <a:lvl5pPr marL="2286000" lvl="4" indent="-381000" algn="l">
              <a:lnSpc>
                <a:spcPct val="100000"/>
              </a:lnSpc>
              <a:spcBef>
                <a:spcPts val="480"/>
              </a:spcBef>
              <a:spcAft>
                <a:spcPts val="0"/>
              </a:spcAft>
              <a:buSzPts val="24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42"/>
        <p:cNvGrpSpPr/>
        <p:nvPr/>
      </p:nvGrpSpPr>
      <p:grpSpPr>
        <a:xfrm>
          <a:off x="0" y="0"/>
          <a:ext cx="0" cy="0"/>
          <a:chOff x="0" y="0"/>
          <a:chExt cx="0" cy="0"/>
        </a:xfrm>
      </p:grpSpPr>
      <p:sp>
        <p:nvSpPr>
          <p:cNvPr id="43" name="Google Shape;43;p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Full Photo with Text">
  <p:cSld name="1_Full Photo with Text">
    <p:spTree>
      <p:nvGrpSpPr>
        <p:cNvPr id="1" name="Shape 46"/>
        <p:cNvGrpSpPr/>
        <p:nvPr/>
      </p:nvGrpSpPr>
      <p:grpSpPr>
        <a:xfrm>
          <a:off x="0" y="0"/>
          <a:ext cx="0" cy="0"/>
          <a:chOff x="0" y="0"/>
          <a:chExt cx="0" cy="0"/>
        </a:xfrm>
      </p:grpSpPr>
      <p:pic>
        <p:nvPicPr>
          <p:cNvPr id="47" name="Google Shape;47;p9"/>
          <p:cNvPicPr preferRelativeResize="0"/>
          <p:nvPr/>
        </p:nvPicPr>
        <p:blipFill rotWithShape="1">
          <a:blip r:embed="rId2">
            <a:alphaModFix/>
          </a:blip>
          <a:srcRect t="11072" b="11071"/>
          <a:stretch/>
        </p:blipFill>
        <p:spPr>
          <a:xfrm>
            <a:off x="0" y="438614"/>
            <a:ext cx="9151749" cy="4750074"/>
          </a:xfrm>
          <a:prstGeom prst="rect">
            <a:avLst/>
          </a:prstGeom>
          <a:noFill/>
          <a:ln>
            <a:noFill/>
          </a:ln>
        </p:spPr>
      </p:pic>
      <p:sp>
        <p:nvSpPr>
          <p:cNvPr id="48" name="Google Shape;48;p9"/>
          <p:cNvSpPr/>
          <p:nvPr/>
        </p:nvSpPr>
        <p:spPr>
          <a:xfrm>
            <a:off x="0" y="3549112"/>
            <a:ext cx="9144000" cy="1647355"/>
          </a:xfrm>
          <a:prstGeom prst="rect">
            <a:avLst/>
          </a:prstGeom>
          <a:gradFill>
            <a:gsLst>
              <a:gs pos="0">
                <a:srgbClr val="000000">
                  <a:alpha val="80000"/>
                </a:srgbClr>
              </a:gs>
              <a:gs pos="100000">
                <a:srgbClr val="000000">
                  <a:alpha val="0"/>
                </a:srgbClr>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9" descr="Aerial photo of NC State Centennial Campus, showing Hunt Library, Poulton Innovation Center and Fitts Woolard Hall."/>
          <p:cNvSpPr>
            <a:spLocks noGrp="1"/>
          </p:cNvSpPr>
          <p:nvPr>
            <p:ph type="pic" idx="2"/>
          </p:nvPr>
        </p:nvSpPr>
        <p:spPr>
          <a:xfrm>
            <a:off x="0" y="438150"/>
            <a:ext cx="9151938" cy="4757738"/>
          </a:xfrm>
          <a:prstGeom prst="rect">
            <a:avLst/>
          </a:prstGeom>
          <a:noFill/>
          <a:ln>
            <a:noFill/>
          </a:ln>
        </p:spPr>
      </p:sp>
      <p:sp>
        <p:nvSpPr>
          <p:cNvPr id="50" name="Google Shape;50;p9"/>
          <p:cNvSpPr txBox="1">
            <a:spLocks noGrp="1"/>
          </p:cNvSpPr>
          <p:nvPr>
            <p:ph type="body" idx="1"/>
          </p:nvPr>
        </p:nvSpPr>
        <p:spPr>
          <a:xfrm>
            <a:off x="401444" y="3788338"/>
            <a:ext cx="8510867" cy="84931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40"/>
              </a:spcBef>
              <a:spcAft>
                <a:spcPts val="0"/>
              </a:spcAft>
              <a:buClr>
                <a:schemeClr val="lt1"/>
              </a:buClr>
              <a:buSzPts val="3200"/>
              <a:buNone/>
              <a:defRPr sz="3200" b="1">
                <a:solidFill>
                  <a:schemeClr val="lt1"/>
                </a:solidFill>
              </a:defRPr>
            </a:lvl1pPr>
            <a:lvl2pPr marL="914400" lvl="1" indent="-228600" algn="l">
              <a:lnSpc>
                <a:spcPct val="100000"/>
              </a:lnSpc>
              <a:spcBef>
                <a:spcPts val="640"/>
              </a:spcBef>
              <a:spcAft>
                <a:spcPts val="0"/>
              </a:spcAft>
              <a:buClr>
                <a:schemeClr val="lt1"/>
              </a:buClr>
              <a:buSzPts val="3200"/>
              <a:buNone/>
              <a:defRPr sz="3200" b="1">
                <a:solidFill>
                  <a:schemeClr val="lt1"/>
                </a:solidFill>
              </a:defRPr>
            </a:lvl2pPr>
            <a:lvl3pPr marL="1371600" lvl="2" indent="-228600" algn="l">
              <a:lnSpc>
                <a:spcPct val="100000"/>
              </a:lnSpc>
              <a:spcBef>
                <a:spcPts val="640"/>
              </a:spcBef>
              <a:spcAft>
                <a:spcPts val="0"/>
              </a:spcAft>
              <a:buClr>
                <a:schemeClr val="lt1"/>
              </a:buClr>
              <a:buSzPts val="3200"/>
              <a:buNone/>
              <a:defRPr sz="3200" b="1">
                <a:solidFill>
                  <a:schemeClr val="lt1"/>
                </a:solidFill>
              </a:defRPr>
            </a:lvl3pPr>
            <a:lvl4pPr marL="1828800" lvl="3" indent="-228600" algn="l">
              <a:lnSpc>
                <a:spcPct val="100000"/>
              </a:lnSpc>
              <a:spcBef>
                <a:spcPts val="640"/>
              </a:spcBef>
              <a:spcAft>
                <a:spcPts val="0"/>
              </a:spcAft>
              <a:buClr>
                <a:schemeClr val="lt1"/>
              </a:buClr>
              <a:buSzPts val="3200"/>
              <a:buNone/>
              <a:defRPr sz="3200" b="1">
                <a:solidFill>
                  <a:schemeClr val="lt1"/>
                </a:solidFill>
              </a:defRPr>
            </a:lvl4pPr>
            <a:lvl5pPr marL="2286000" lvl="4" indent="-228600" algn="l">
              <a:lnSpc>
                <a:spcPct val="100000"/>
              </a:lnSpc>
              <a:spcBef>
                <a:spcPts val="640"/>
              </a:spcBef>
              <a:spcAft>
                <a:spcPts val="0"/>
              </a:spcAft>
              <a:buClr>
                <a:schemeClr val="lt1"/>
              </a:buClr>
              <a:buSzPts val="3200"/>
              <a:buNone/>
              <a:defRPr sz="3200"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Half Photo with Text, White">
  <p:cSld name="1_Half Photo with Text, White">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214314" y="3047426"/>
            <a:ext cx="6143956" cy="1740474"/>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b="0" i="0">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Font typeface="Arial"/>
              <a:buChar char="•"/>
              <a:defRPr sz="2000" b="0" i="0">
                <a:latin typeface="Arial"/>
                <a:ea typeface="Arial"/>
                <a:cs typeface="Arial"/>
                <a:sym typeface="Arial"/>
              </a:defRPr>
            </a:lvl2pPr>
            <a:lvl3pPr marL="1371600" lvl="2" indent="-330200" algn="l">
              <a:lnSpc>
                <a:spcPct val="100000"/>
              </a:lnSpc>
              <a:spcBef>
                <a:spcPts val="320"/>
              </a:spcBef>
              <a:spcAft>
                <a:spcPts val="0"/>
              </a:spcAft>
              <a:buClr>
                <a:schemeClr val="dk1"/>
              </a:buClr>
              <a:buSzPts val="1600"/>
              <a:buFont typeface="Arial"/>
              <a:buChar char="•"/>
              <a:defRPr sz="1600" b="0" i="0">
                <a:latin typeface="Arial"/>
                <a:ea typeface="Arial"/>
                <a:cs typeface="Arial"/>
                <a:sym typeface="Arial"/>
              </a:defRPr>
            </a:lvl3pPr>
            <a:lvl4pPr marL="1828800" lvl="3" indent="-317500" algn="l">
              <a:lnSpc>
                <a:spcPct val="100000"/>
              </a:lnSpc>
              <a:spcBef>
                <a:spcPts val="280"/>
              </a:spcBef>
              <a:spcAft>
                <a:spcPts val="0"/>
              </a:spcAft>
              <a:buClr>
                <a:schemeClr val="dk1"/>
              </a:buClr>
              <a:buSzPts val="1400"/>
              <a:buFont typeface="Noto Sans Symbols"/>
              <a:buChar char="▪"/>
              <a:defRPr sz="1400" b="0" i="0">
                <a:latin typeface="Arial"/>
                <a:ea typeface="Arial"/>
                <a:cs typeface="Arial"/>
                <a:sym typeface="Arial"/>
              </a:defRPr>
            </a:lvl4pPr>
            <a:lvl5pPr marL="2286000" lvl="4" indent="-317500" algn="l">
              <a:lnSpc>
                <a:spcPct val="100000"/>
              </a:lnSpc>
              <a:spcBef>
                <a:spcPts val="280"/>
              </a:spcBef>
              <a:spcAft>
                <a:spcPts val="0"/>
              </a:spcAft>
              <a:buClr>
                <a:schemeClr val="dk1"/>
              </a:buClr>
              <a:buSzPts val="1400"/>
              <a:buFont typeface="Noto Sans Symbols"/>
              <a:buChar char="▪"/>
              <a:defRPr sz="1400" b="0" i="0">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3" name="Google Shape;53;p10"/>
          <p:cNvSpPr>
            <a:spLocks noGrp="1"/>
          </p:cNvSpPr>
          <p:nvPr>
            <p:ph type="pic" idx="2"/>
          </p:nvPr>
        </p:nvSpPr>
        <p:spPr>
          <a:xfrm>
            <a:off x="6542088" y="3048000"/>
            <a:ext cx="1739900" cy="1739900"/>
          </a:xfrm>
          <a:prstGeom prst="rect">
            <a:avLst/>
          </a:prstGeom>
          <a:noFill/>
          <a:ln>
            <a:noFill/>
          </a:ln>
        </p:spPr>
      </p:sp>
      <p:pic>
        <p:nvPicPr>
          <p:cNvPr id="54" name="Google Shape;54;p10"/>
          <p:cNvPicPr preferRelativeResize="0"/>
          <p:nvPr/>
        </p:nvPicPr>
        <p:blipFill rotWithShape="1">
          <a:blip r:embed="rId2">
            <a:alphaModFix/>
          </a:blip>
          <a:srcRect t="30598" b="30598"/>
          <a:stretch/>
        </p:blipFill>
        <p:spPr>
          <a:xfrm>
            <a:off x="0" y="0"/>
            <a:ext cx="9151749" cy="2367516"/>
          </a:xfrm>
          <a:prstGeom prst="rect">
            <a:avLst/>
          </a:prstGeom>
          <a:noFill/>
          <a:ln>
            <a:noFill/>
          </a:ln>
        </p:spPr>
      </p:pic>
      <p:sp>
        <p:nvSpPr>
          <p:cNvPr id="55" name="Google Shape;55;p10" descr="Aerial photo of NC State Centennial Campus, showing Hunt Library, Poulton Innovation Center and Fitts Woolard Hall."/>
          <p:cNvSpPr>
            <a:spLocks noGrp="1"/>
          </p:cNvSpPr>
          <p:nvPr>
            <p:ph type="pic" idx="3"/>
          </p:nvPr>
        </p:nvSpPr>
        <p:spPr>
          <a:xfrm>
            <a:off x="0" y="0"/>
            <a:ext cx="9144000" cy="2367516"/>
          </a:xfrm>
          <a:prstGeom prst="rect">
            <a:avLst/>
          </a:prstGeom>
          <a:noFill/>
          <a:ln>
            <a:noFill/>
          </a:ln>
        </p:spPr>
      </p:sp>
      <p:pic>
        <p:nvPicPr>
          <p:cNvPr id="56" name="Google Shape;56;p10"/>
          <p:cNvPicPr preferRelativeResize="0"/>
          <p:nvPr/>
        </p:nvPicPr>
        <p:blipFill rotWithShape="1">
          <a:blip r:embed="rId3">
            <a:alphaModFix/>
          </a:blip>
          <a:srcRect/>
          <a:stretch/>
        </p:blipFill>
        <p:spPr>
          <a:xfrm>
            <a:off x="7813821" y="215904"/>
            <a:ext cx="1103406" cy="347369"/>
          </a:xfrm>
          <a:prstGeom prst="rect">
            <a:avLst/>
          </a:prstGeom>
          <a:noFill/>
          <a:ln>
            <a:noFill/>
          </a:ln>
        </p:spPr>
      </p:pic>
      <p:sp>
        <p:nvSpPr>
          <p:cNvPr id="57" name="Google Shape;57;p10"/>
          <p:cNvSpPr/>
          <p:nvPr/>
        </p:nvSpPr>
        <p:spPr>
          <a:xfrm>
            <a:off x="0" y="2286484"/>
            <a:ext cx="9144000" cy="538193"/>
          </a:xfrm>
          <a:prstGeom prst="rect">
            <a:avLst/>
          </a:prstGeom>
          <a:solidFill>
            <a:schemeClr val="dk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58" name="Google Shape;58;p10"/>
          <p:cNvSpPr txBox="1">
            <a:spLocks noGrp="1"/>
          </p:cNvSpPr>
          <p:nvPr>
            <p:ph type="body" idx="4"/>
          </p:nvPr>
        </p:nvSpPr>
        <p:spPr>
          <a:xfrm>
            <a:off x="214313" y="2326980"/>
            <a:ext cx="8587379" cy="457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lt1"/>
              </a:buClr>
              <a:buSzPts val="2400"/>
              <a:buNone/>
              <a:defRPr b="1">
                <a:solidFill>
                  <a:schemeClr val="lt1"/>
                </a:solidFill>
              </a:defRPr>
            </a:lvl1pPr>
            <a:lvl2pPr marL="914400" lvl="1" indent="-228600" algn="l">
              <a:lnSpc>
                <a:spcPct val="100000"/>
              </a:lnSpc>
              <a:spcBef>
                <a:spcPts val="400"/>
              </a:spcBef>
              <a:spcAft>
                <a:spcPts val="0"/>
              </a:spcAft>
              <a:buClr>
                <a:schemeClr val="lt1"/>
              </a:buClr>
              <a:buSzPts val="2000"/>
              <a:buNone/>
              <a:defRPr b="1">
                <a:solidFill>
                  <a:schemeClr val="lt1"/>
                </a:solidFill>
              </a:defRPr>
            </a:lvl2pPr>
            <a:lvl3pPr marL="1371600" lvl="2" indent="-228600" algn="l">
              <a:lnSpc>
                <a:spcPct val="100000"/>
              </a:lnSpc>
              <a:spcBef>
                <a:spcPts val="360"/>
              </a:spcBef>
              <a:spcAft>
                <a:spcPts val="0"/>
              </a:spcAft>
              <a:buClr>
                <a:schemeClr val="lt1"/>
              </a:buClr>
              <a:buSzPts val="1800"/>
              <a:buNone/>
              <a:defRPr b="1">
                <a:solidFill>
                  <a:schemeClr val="lt1"/>
                </a:solidFill>
              </a:defRPr>
            </a:lvl3pPr>
            <a:lvl4pPr marL="1828800" lvl="3" indent="-228600" algn="l">
              <a:lnSpc>
                <a:spcPct val="100000"/>
              </a:lnSpc>
              <a:spcBef>
                <a:spcPts val="480"/>
              </a:spcBef>
              <a:spcAft>
                <a:spcPts val="0"/>
              </a:spcAft>
              <a:buClr>
                <a:schemeClr val="lt1"/>
              </a:buClr>
              <a:buSzPts val="2400"/>
              <a:buNone/>
              <a:defRPr b="1">
                <a:solidFill>
                  <a:schemeClr val="lt1"/>
                </a:solidFill>
              </a:defRPr>
            </a:lvl4pPr>
            <a:lvl5pPr marL="2286000" lvl="4" indent="-228600" algn="l">
              <a:lnSpc>
                <a:spcPct val="100000"/>
              </a:lnSpc>
              <a:spcBef>
                <a:spcPts val="480"/>
              </a:spcBef>
              <a:spcAft>
                <a:spcPts val="0"/>
              </a:spcAft>
              <a:buClr>
                <a:schemeClr val="lt1"/>
              </a:buClr>
              <a:buSzPts val="2400"/>
              <a:buNone/>
              <a:defRPr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10" descr="LAS logo"/>
          <p:cNvSpPr/>
          <p:nvPr/>
        </p:nvSpPr>
        <p:spPr>
          <a:xfrm>
            <a:off x="7160617" y="215904"/>
            <a:ext cx="1756610" cy="538193"/>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pic>
        <p:nvPicPr>
          <p:cNvPr id="60" name="Google Shape;60;p10"/>
          <p:cNvPicPr preferRelativeResize="0"/>
          <p:nvPr/>
        </p:nvPicPr>
        <p:blipFill rotWithShape="1">
          <a:blip r:embed="rId4">
            <a:alphaModFix/>
          </a:blip>
          <a:srcRect l="6316" t="31695" r="6315" b="31814"/>
          <a:stretch/>
        </p:blipFill>
        <p:spPr>
          <a:xfrm>
            <a:off x="7255086" y="300846"/>
            <a:ext cx="1567671" cy="36830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Rectangle 3">
            <a:extLst>
              <a:ext uri="{FF2B5EF4-FFF2-40B4-BE49-F238E27FC236}">
                <a16:creationId xmlns:a16="http://schemas.microsoft.com/office/drawing/2014/main" id="{90BB390C-1328-4CF8-603C-B96B8A151B2E}"/>
              </a:ext>
            </a:extLst>
          </p:cNvPr>
          <p:cNvSpPr/>
          <p:nvPr userDrawn="1"/>
        </p:nvSpPr>
        <p:spPr>
          <a:xfrm>
            <a:off x="4903816" y="-1296"/>
            <a:ext cx="4240183" cy="455904"/>
          </a:xfrm>
          <a:prstGeom prst="rect">
            <a:avLst/>
          </a:prstGeom>
          <a:solidFill>
            <a:srgbClr val="619A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1800" dirty="0"/>
          </a:p>
        </p:txBody>
      </p:sp>
      <p:sp>
        <p:nvSpPr>
          <p:cNvPr id="6" name="Google Shape;6;p1"/>
          <p:cNvSpPr txBox="1">
            <a:spLocks noGrp="1"/>
          </p:cNvSpPr>
          <p:nvPr>
            <p:ph type="title"/>
          </p:nvPr>
        </p:nvSpPr>
        <p:spPr>
          <a:xfrm>
            <a:off x="457200" y="675085"/>
            <a:ext cx="8229600" cy="80129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200" b="1" i="0" u="none" strike="noStrike" cap="none">
                <a:solidFill>
                  <a:srgbClr val="CC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94260"/>
            <a:ext cx="8229600" cy="2900362"/>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 name="Google Shape;11;p1" descr="NC State logo in white, on a red banner"/>
          <p:cNvPicPr preferRelativeResize="0"/>
          <p:nvPr/>
        </p:nvPicPr>
        <p:blipFill rotWithShape="1">
          <a:blip r:embed="rId15">
            <a:alphaModFix/>
          </a:blip>
          <a:srcRect r="50000"/>
          <a:stretch>
            <a:fillRect/>
          </a:stretch>
        </p:blipFill>
        <p:spPr>
          <a:xfrm>
            <a:off x="1" y="-1296"/>
            <a:ext cx="4571999" cy="457200"/>
          </a:xfrm>
          <a:prstGeom prst="rect">
            <a:avLst/>
          </a:prstGeom>
          <a:noFill/>
          <a:ln>
            <a:noFill/>
          </a:ln>
        </p:spPr>
      </p:pic>
      <p:sp>
        <p:nvSpPr>
          <p:cNvPr id="2" name="Rectangle 1">
            <a:extLst>
              <a:ext uri="{FF2B5EF4-FFF2-40B4-BE49-F238E27FC236}">
                <a16:creationId xmlns:a16="http://schemas.microsoft.com/office/drawing/2014/main" id="{C0DD8B80-16A9-6F86-5184-A58E3E424224}"/>
              </a:ext>
            </a:extLst>
          </p:cNvPr>
          <p:cNvSpPr/>
          <p:nvPr userDrawn="1"/>
        </p:nvSpPr>
        <p:spPr>
          <a:xfrm>
            <a:off x="4572001" y="0"/>
            <a:ext cx="4114800" cy="455904"/>
          </a:xfrm>
          <a:prstGeom prst="rect">
            <a:avLst/>
          </a:prstGeom>
          <a:solidFill>
            <a:srgbClr val="619A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0" dirty="0"/>
              <a:t>NC </a:t>
            </a:r>
            <a:r>
              <a:rPr lang="en-US" sz="1800" dirty="0" err="1"/>
              <a:t>TraCS</a:t>
            </a:r>
            <a:r>
              <a:rPr lang="en-US" sz="1800" dirty="0"/>
              <a:t> Institute</a:t>
            </a:r>
          </a:p>
        </p:txBody>
      </p:sp>
      <p:pic>
        <p:nvPicPr>
          <p:cNvPr id="3" name="Picture 2">
            <a:extLst>
              <a:ext uri="{FF2B5EF4-FFF2-40B4-BE49-F238E27FC236}">
                <a16:creationId xmlns:a16="http://schemas.microsoft.com/office/drawing/2014/main" id="{68D6270B-B111-7599-D8D0-1CE2CF582D87}"/>
              </a:ext>
            </a:extLst>
          </p:cNvPr>
          <p:cNvPicPr>
            <a:picLocks noChangeAspect="1"/>
          </p:cNvPicPr>
          <p:nvPr userDrawn="1"/>
        </p:nvPicPr>
        <p:blipFill>
          <a:blip r:embed="rId16"/>
          <a:stretch>
            <a:fillRect/>
          </a:stretch>
        </p:blipFill>
        <p:spPr>
          <a:xfrm>
            <a:off x="8718747" y="49460"/>
            <a:ext cx="331816" cy="355688"/>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genai.owasp.org/llm-top-10/"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boristane.com/blog/how-i-use-claude-code/"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hyperlink" Target="https://agentskills.io/"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hyperlink" Target="https://github.com/gsd-build/get-shit-done" TargetMode="External"/><Relationship Id="rId5" Type="http://schemas.openxmlformats.org/officeDocument/2006/relationships/hyperlink" Target="https://github.com/obra/superpowers" TargetMode="External"/><Relationship Id="rId4" Type="http://schemas.openxmlformats.org/officeDocument/2006/relationships/hyperlink" Target="https://github.com/heilcheng/awesome-agent-skills"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p:nvPr/>
        </p:nvSpPr>
        <p:spPr>
          <a:xfrm>
            <a:off x="0" y="1998134"/>
            <a:ext cx="9144000" cy="3189867"/>
          </a:xfrm>
          <a:prstGeom prst="rect">
            <a:avLst/>
          </a:prstGeom>
          <a:gradFill>
            <a:gsLst>
              <a:gs pos="0">
                <a:srgbClr val="000000">
                  <a:alpha val="80000"/>
                </a:srgbClr>
              </a:gs>
              <a:gs pos="100000">
                <a:srgbClr val="000000">
                  <a:alpha val="0"/>
                </a:srgbClr>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5"/>
          <p:cNvSpPr txBox="1"/>
          <p:nvPr/>
        </p:nvSpPr>
        <p:spPr>
          <a:xfrm>
            <a:off x="5953992" y="2379518"/>
            <a:ext cx="184731"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pic>
        <p:nvPicPr>
          <p:cNvPr id="114" name="Google Shape;114;p15"/>
          <p:cNvPicPr preferRelativeResize="0"/>
          <p:nvPr/>
        </p:nvPicPr>
        <p:blipFill rotWithShape="1">
          <a:blip r:embed="rId3">
            <a:alphaModFix/>
          </a:blip>
          <a:srcRect t="8726"/>
          <a:stretch/>
        </p:blipFill>
        <p:spPr>
          <a:xfrm>
            <a:off x="-119350" y="446376"/>
            <a:ext cx="9263350" cy="4741625"/>
          </a:xfrm>
          <a:prstGeom prst="rect">
            <a:avLst/>
          </a:prstGeom>
          <a:noFill/>
          <a:ln>
            <a:noFill/>
          </a:ln>
        </p:spPr>
      </p:pic>
      <p:sp>
        <p:nvSpPr>
          <p:cNvPr id="115" name="Google Shape;115;p15"/>
          <p:cNvSpPr txBox="1">
            <a:spLocks noGrp="1"/>
          </p:cNvSpPr>
          <p:nvPr>
            <p:ph type="title" idx="4294967295"/>
          </p:nvPr>
        </p:nvSpPr>
        <p:spPr>
          <a:xfrm>
            <a:off x="0" y="3435001"/>
            <a:ext cx="8783100" cy="1592713"/>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FFFFFF"/>
              </a:buClr>
              <a:buSzPts val="4950"/>
              <a:buFont typeface="Arial"/>
              <a:buNone/>
            </a:pPr>
            <a:r>
              <a:rPr lang="en" sz="4950" b="0" i="0" u="none" strike="noStrike" cap="none" dirty="0">
                <a:solidFill>
                  <a:srgbClr val="FFFFFF"/>
                </a:solidFill>
                <a:latin typeface="Arial"/>
                <a:ea typeface="Arial"/>
                <a:cs typeface="Arial"/>
                <a:sym typeface="Arial"/>
              </a:rPr>
              <a:t>AI Coding Agents:</a:t>
            </a:r>
            <a:br>
              <a:rPr lang="en" sz="4950" b="0" i="0" u="none" strike="noStrike" cap="none" dirty="0">
                <a:solidFill>
                  <a:srgbClr val="FFFFFF"/>
                </a:solidFill>
                <a:latin typeface="Arial"/>
                <a:ea typeface="Arial"/>
                <a:cs typeface="Arial"/>
                <a:sym typeface="Arial"/>
              </a:rPr>
            </a:br>
            <a:r>
              <a:rPr lang="en" sz="4950" b="0" i="0" u="none" strike="noStrike" cap="none" dirty="0">
                <a:solidFill>
                  <a:srgbClr val="FFFFFF"/>
                </a:solidFill>
                <a:latin typeface="Arial"/>
                <a:ea typeface="Arial"/>
                <a:cs typeface="Arial"/>
                <a:sym typeface="Arial"/>
              </a:rPr>
              <a:t>Disciplined Development</a:t>
            </a:r>
            <a:endParaRPr sz="1350" b="0" i="0" u="none" strike="noStrike" cap="none" dirty="0">
              <a:solidFill>
                <a:srgbClr val="FFFFFF"/>
              </a:solidFill>
              <a:latin typeface="Arial"/>
              <a:ea typeface="Arial"/>
              <a:cs typeface="Arial"/>
              <a:sym typeface="Arial"/>
            </a:endParaRPr>
          </a:p>
        </p:txBody>
      </p:sp>
      <p:sp>
        <p:nvSpPr>
          <p:cNvPr id="2" name="Google Shape;115;p15">
            <a:extLst>
              <a:ext uri="{FF2B5EF4-FFF2-40B4-BE49-F238E27FC236}">
                <a16:creationId xmlns:a16="http://schemas.microsoft.com/office/drawing/2014/main" id="{B46F4250-8DE5-E4F1-A5E5-EC82485C1228}"/>
              </a:ext>
            </a:extLst>
          </p:cNvPr>
          <p:cNvSpPr txBox="1">
            <a:spLocks/>
          </p:cNvSpPr>
          <p:nvPr/>
        </p:nvSpPr>
        <p:spPr>
          <a:xfrm>
            <a:off x="5779294" y="633925"/>
            <a:ext cx="3125249" cy="684773"/>
          </a:xfrm>
          <a:prstGeom prst="rect">
            <a:avLst/>
          </a:prstGeom>
          <a:noFill/>
          <a:ln>
            <a:noFill/>
          </a:ln>
        </p:spPr>
        <p:txBody>
          <a:bodyPr spcFirstLastPara="1" wrap="square" lIns="68550" tIns="34275" rIns="68550" bIns="34275"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200" b="1" i="0" u="none" strike="noStrike" cap="none">
                <a:solidFill>
                  <a:srgbClr val="CC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9pPr>
          </a:lstStyle>
          <a:p>
            <a:pPr algn="r">
              <a:buClr>
                <a:srgbClr val="FFFFFF"/>
              </a:buClr>
              <a:buSzPts val="4950"/>
            </a:pPr>
            <a:r>
              <a:rPr lang="en-US" sz="2000" b="0" dirty="0">
                <a:solidFill>
                  <a:srgbClr val="FFFFFF"/>
                </a:solidFill>
              </a:rPr>
              <a:t>John Slankas</a:t>
            </a:r>
          </a:p>
          <a:p>
            <a:pPr algn="r">
              <a:buClr>
                <a:srgbClr val="FFFFFF"/>
              </a:buClr>
              <a:buSzPts val="4950"/>
            </a:pPr>
            <a:r>
              <a:rPr lang="en-US" sz="2000" b="0" dirty="0" err="1">
                <a:solidFill>
                  <a:srgbClr val="FFFFFF"/>
                </a:solidFill>
              </a:rPr>
              <a:t>go.ncsu.edu</a:t>
            </a:r>
            <a:r>
              <a:rPr lang="en-US" sz="2000" b="0" dirty="0">
                <a:solidFill>
                  <a:srgbClr val="FFFFFF"/>
                </a:solidFill>
              </a:rPr>
              <a:t>/</a:t>
            </a:r>
            <a:r>
              <a:rPr lang="en-US" sz="2000" b="0" dirty="0" err="1">
                <a:solidFill>
                  <a:srgbClr val="FFFFFF"/>
                </a:solidFill>
              </a:rPr>
              <a:t>nctracshelp</a:t>
            </a:r>
            <a:endParaRPr lang="en-US" sz="2000" b="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b="0"/>
              <a:t>What Actually Changes</a:t>
            </a:r>
            <a:endParaRPr/>
          </a:p>
        </p:txBody>
      </p:sp>
      <p:sp>
        <p:nvSpPr>
          <p:cNvPr id="176" name="Google Shape;176;p24"/>
          <p:cNvSpPr txBox="1">
            <a:spLocks noGrp="1"/>
          </p:cNvSpPr>
          <p:nvPr>
            <p:ph type="body" idx="1"/>
          </p:nvPr>
        </p:nvSpPr>
        <p:spPr>
          <a:xfrm>
            <a:off x="187272" y="1268574"/>
            <a:ext cx="4154654" cy="349869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
              <a:t>Pre-AI</a:t>
            </a:r>
            <a:endParaRPr/>
          </a:p>
          <a:p>
            <a:pPr marL="0" lvl="0" indent="0" algn="l" rtl="0">
              <a:lnSpc>
                <a:spcPct val="90000"/>
              </a:lnSpc>
              <a:spcBef>
                <a:spcPts val="1000"/>
              </a:spcBef>
              <a:spcAft>
                <a:spcPts val="0"/>
              </a:spcAft>
              <a:buSzPts val="2400"/>
              <a:buNone/>
            </a:pPr>
            <a:r>
              <a:rPr lang="en" sz="2000">
                <a:solidFill>
                  <a:srgbClr val="595959"/>
                </a:solidFill>
              </a:rPr>
              <a:t>Bad process → slow failure</a:t>
            </a:r>
            <a:endParaRPr/>
          </a:p>
          <a:p>
            <a:pPr marL="0" lvl="0" indent="0" algn="l" rtl="0">
              <a:lnSpc>
                <a:spcPct val="90000"/>
              </a:lnSpc>
              <a:spcBef>
                <a:spcPts val="1000"/>
              </a:spcBef>
              <a:spcAft>
                <a:spcPts val="0"/>
              </a:spcAft>
              <a:buSzPts val="2400"/>
              <a:buNone/>
            </a:pPr>
            <a:r>
              <a:rPr lang="en" sz="2000">
                <a:solidFill>
                  <a:srgbClr val="595959"/>
                </a:solidFill>
              </a:rPr>
              <a:t>Good Process → steady delivery</a:t>
            </a:r>
            <a:endParaRPr/>
          </a:p>
          <a:p>
            <a:pPr marL="0" lvl="0" indent="0" algn="l" rtl="0">
              <a:lnSpc>
                <a:spcPct val="90000"/>
              </a:lnSpc>
              <a:spcBef>
                <a:spcPts val="1000"/>
              </a:spcBef>
              <a:spcAft>
                <a:spcPts val="0"/>
              </a:spcAft>
              <a:buSzPts val="2400"/>
              <a:buNone/>
            </a:pPr>
            <a:endParaRPr/>
          </a:p>
        </p:txBody>
      </p:sp>
      <p:sp>
        <p:nvSpPr>
          <p:cNvPr id="177" name="Google Shape;177;p24"/>
          <p:cNvSpPr txBox="1">
            <a:spLocks noGrp="1"/>
          </p:cNvSpPr>
          <p:nvPr>
            <p:ph type="body" idx="2"/>
          </p:nvPr>
        </p:nvSpPr>
        <p:spPr>
          <a:xfrm>
            <a:off x="4338666" y="1268574"/>
            <a:ext cx="4515243" cy="349869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
              <a:t>Post-AI</a:t>
            </a:r>
            <a:endParaRPr/>
          </a:p>
          <a:p>
            <a:pPr marL="0" lvl="0" indent="0" algn="l" rtl="0">
              <a:lnSpc>
                <a:spcPct val="90000"/>
              </a:lnSpc>
              <a:spcBef>
                <a:spcPts val="1000"/>
              </a:spcBef>
              <a:spcAft>
                <a:spcPts val="0"/>
              </a:spcAft>
              <a:buSzPts val="2400"/>
              <a:buNone/>
            </a:pPr>
            <a:r>
              <a:rPr lang="en" sz="2000">
                <a:solidFill>
                  <a:srgbClr val="595959"/>
                </a:solidFill>
              </a:rPr>
              <a:t>Bad process → fast failure</a:t>
            </a:r>
            <a:endParaRPr/>
          </a:p>
          <a:p>
            <a:pPr marL="0" lvl="0" indent="0" algn="l" rtl="0">
              <a:lnSpc>
                <a:spcPct val="90000"/>
              </a:lnSpc>
              <a:spcBef>
                <a:spcPts val="1000"/>
              </a:spcBef>
              <a:spcAft>
                <a:spcPts val="0"/>
              </a:spcAft>
              <a:buSzPts val="2400"/>
              <a:buNone/>
            </a:pPr>
            <a:r>
              <a:rPr lang="en" sz="2000">
                <a:solidFill>
                  <a:srgbClr val="595959"/>
                </a:solidFill>
              </a:rPr>
              <a:t>Good Process → accelerated delivery</a:t>
            </a:r>
            <a:endParaRPr/>
          </a:p>
          <a:p>
            <a:pPr marL="0" lvl="0" indent="0" algn="l" rtl="0">
              <a:lnSpc>
                <a:spcPct val="90000"/>
              </a:lnSpc>
              <a:spcBef>
                <a:spcPts val="1000"/>
              </a:spcBef>
              <a:spcAft>
                <a:spcPts val="0"/>
              </a:spcAft>
              <a:buSzPts val="24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b="0"/>
              <a:t>The Standard</a:t>
            </a:r>
            <a:endParaRPr/>
          </a:p>
        </p:txBody>
      </p:sp>
      <p:sp>
        <p:nvSpPr>
          <p:cNvPr id="184" name="Google Shape;184;p25"/>
          <p:cNvSpPr txBox="1">
            <a:spLocks noGrp="1"/>
          </p:cNvSpPr>
          <p:nvPr>
            <p:ph type="body" idx="1"/>
          </p:nvPr>
        </p:nvSpPr>
        <p:spPr>
          <a:xfrm>
            <a:off x="187271" y="2796294"/>
            <a:ext cx="8499529" cy="197097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1000"/>
              </a:spcBef>
              <a:spcAft>
                <a:spcPts val="0"/>
              </a:spcAft>
              <a:buSzPts val="2400"/>
              <a:buFont typeface="Arial"/>
              <a:buNone/>
            </a:pPr>
            <a:endParaRPr/>
          </a:p>
        </p:txBody>
      </p:sp>
      <p:sp>
        <p:nvSpPr>
          <p:cNvPr id="185" name="Google Shape;185;p25"/>
          <p:cNvSpPr txBox="1">
            <a:spLocks noGrp="1"/>
          </p:cNvSpPr>
          <p:nvPr>
            <p:ph type="body" idx="2"/>
          </p:nvPr>
        </p:nvSpPr>
        <p:spPr>
          <a:xfrm>
            <a:off x="530225" y="1509712"/>
            <a:ext cx="7745413" cy="1286581"/>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61913" lvl="0" indent="14287"/>
            <a:r>
              <a:rPr lang="en-US" dirty="0"/>
              <a:t>If you cannot explain the architecture, behavior, and risks of the code the agent wrote, you do not understand the system well enough to ship it.</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 b="0"/>
              <a:t>Tool Landscape &amp;</a:t>
            </a:r>
            <a:br>
              <a:rPr lang="en" b="0"/>
            </a:br>
            <a:r>
              <a:rPr lang="en" b="0"/>
              <a:t>Safe Operation</a:t>
            </a:r>
            <a:endParaRPr/>
          </a:p>
        </p:txBody>
      </p:sp>
      <p:sp>
        <p:nvSpPr>
          <p:cNvPr id="191" name="Google Shape;191;p26"/>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0150-C05C-2382-8872-6903754C5F6F}"/>
              </a:ext>
            </a:extLst>
          </p:cNvPr>
          <p:cNvSpPr>
            <a:spLocks noGrp="1"/>
          </p:cNvSpPr>
          <p:nvPr>
            <p:ph type="title"/>
          </p:nvPr>
        </p:nvSpPr>
        <p:spPr/>
        <p:txBody>
          <a:bodyPr/>
          <a:lstStyle/>
          <a:p>
            <a:r>
              <a:rPr lang="en-US" dirty="0"/>
              <a:t>The Tool Types</a:t>
            </a:r>
          </a:p>
        </p:txBody>
      </p:sp>
      <p:sp>
        <p:nvSpPr>
          <p:cNvPr id="3" name="Text Placeholder 2">
            <a:extLst>
              <a:ext uri="{FF2B5EF4-FFF2-40B4-BE49-F238E27FC236}">
                <a16:creationId xmlns:a16="http://schemas.microsoft.com/office/drawing/2014/main" id="{42310981-D715-04E4-1BAF-8257741F29F8}"/>
              </a:ext>
            </a:extLst>
          </p:cNvPr>
          <p:cNvSpPr>
            <a:spLocks noGrp="1"/>
          </p:cNvSpPr>
          <p:nvPr>
            <p:ph type="body" idx="1"/>
          </p:nvPr>
        </p:nvSpPr>
        <p:spPr>
          <a:xfrm>
            <a:off x="187271" y="1268574"/>
            <a:ext cx="8869265" cy="3498690"/>
          </a:xfrm>
        </p:spPr>
        <p:txBody>
          <a:bodyPr>
            <a:noAutofit/>
          </a:bodyPr>
          <a:lstStyle/>
          <a:p>
            <a:pPr marL="76200" indent="0">
              <a:lnSpc>
                <a:spcPct val="100000"/>
              </a:lnSpc>
              <a:spcBef>
                <a:spcPts val="0"/>
              </a:spcBef>
              <a:buNone/>
            </a:pPr>
            <a:r>
              <a:rPr lang="en-US" sz="2000" b="1" dirty="0"/>
              <a:t>General model</a:t>
            </a:r>
            <a:r>
              <a:rPr lang="en-US" sz="2000" dirty="0"/>
              <a:t> — helps you think</a:t>
            </a:r>
          </a:p>
          <a:p>
            <a:pPr marL="76200" indent="0">
              <a:lnSpc>
                <a:spcPct val="100000"/>
              </a:lnSpc>
              <a:spcBef>
                <a:spcPts val="0"/>
              </a:spcBef>
              <a:buNone/>
            </a:pPr>
            <a:r>
              <a:rPr lang="en-US" sz="2000" b="1" dirty="0"/>
              <a:t>Conversational assistant</a:t>
            </a:r>
            <a:r>
              <a:rPr lang="en-US" sz="2000" dirty="0"/>
              <a:t> — helps you think interactively</a:t>
            </a:r>
          </a:p>
          <a:p>
            <a:pPr marL="76200" indent="0">
              <a:lnSpc>
                <a:spcPct val="100000"/>
              </a:lnSpc>
              <a:spcBef>
                <a:spcPts val="0"/>
              </a:spcBef>
              <a:buNone/>
            </a:pPr>
            <a:r>
              <a:rPr lang="en-US" sz="2000" b="1" dirty="0"/>
              <a:t>Coding agent</a:t>
            </a:r>
            <a:r>
              <a:rPr lang="en-US" sz="2000" dirty="0"/>
              <a:t> — helps you think </a:t>
            </a:r>
            <a:r>
              <a:rPr lang="en-US" sz="2000" i="1" dirty="0"/>
              <a:t>and act</a:t>
            </a:r>
            <a:endParaRPr lang="en-US" sz="2000" dirty="0"/>
          </a:p>
          <a:p>
            <a:pPr marL="76200" indent="0">
              <a:lnSpc>
                <a:spcPct val="100000"/>
              </a:lnSpc>
              <a:spcBef>
                <a:spcPts val="0"/>
              </a:spcBef>
              <a:buNone/>
            </a:pPr>
            <a:endParaRPr lang="en-US" sz="2000" dirty="0"/>
          </a:p>
          <a:p>
            <a:pPr marL="76200" indent="0">
              <a:lnSpc>
                <a:spcPct val="100000"/>
              </a:lnSpc>
              <a:spcBef>
                <a:spcPts val="0"/>
              </a:spcBef>
              <a:buNone/>
            </a:pPr>
            <a:r>
              <a:rPr lang="en-US" sz="2000" b="1" dirty="0"/>
              <a:t>Why this matters:</a:t>
            </a:r>
            <a:endParaRPr lang="en-US" sz="2000" dirty="0"/>
          </a:p>
          <a:p>
            <a:pPr marL="401638" lvl="1" indent="-173038">
              <a:lnSpc>
                <a:spcPct val="100000"/>
              </a:lnSpc>
              <a:spcBef>
                <a:spcPts val="0"/>
              </a:spcBef>
            </a:pPr>
            <a:r>
              <a:rPr lang="en-US" sz="1600" dirty="0"/>
              <a:t>they support different stages of the workflow </a:t>
            </a:r>
          </a:p>
          <a:p>
            <a:pPr marL="401638" lvl="1" indent="-173038">
              <a:lnSpc>
                <a:spcPct val="100000"/>
              </a:lnSpc>
              <a:spcBef>
                <a:spcPts val="0"/>
              </a:spcBef>
            </a:pPr>
            <a:r>
              <a:rPr lang="en-US" sz="1600" dirty="0"/>
              <a:t>they use context differently </a:t>
            </a:r>
          </a:p>
          <a:p>
            <a:pPr marL="401638" lvl="1" indent="-173038">
              <a:lnSpc>
                <a:spcPct val="100000"/>
              </a:lnSpc>
              <a:spcBef>
                <a:spcPts val="0"/>
              </a:spcBef>
            </a:pPr>
            <a:r>
              <a:rPr lang="en-US" sz="1600" dirty="0"/>
              <a:t>they create different kinds of risk </a:t>
            </a:r>
          </a:p>
          <a:p>
            <a:pPr marL="76200" indent="0">
              <a:lnSpc>
                <a:spcPct val="100000"/>
              </a:lnSpc>
              <a:spcBef>
                <a:spcPts val="0"/>
              </a:spcBef>
              <a:buNone/>
            </a:pPr>
            <a:endParaRPr lang="en-US" sz="2000" b="1" dirty="0"/>
          </a:p>
          <a:p>
            <a:pPr marL="76200" indent="0">
              <a:lnSpc>
                <a:spcPct val="100000"/>
              </a:lnSpc>
              <a:spcBef>
                <a:spcPts val="0"/>
              </a:spcBef>
              <a:buNone/>
            </a:pPr>
            <a:r>
              <a:rPr lang="en-US" sz="2000" b="1" dirty="0"/>
              <a:t>Takeaway:</a:t>
            </a:r>
            <a:br>
              <a:rPr lang="en-US" sz="2000" dirty="0"/>
            </a:br>
            <a:r>
              <a:rPr lang="en-US" sz="2000" dirty="0"/>
              <a:t>As capability increases, so do agency, speed, and the need for discipline.</a:t>
            </a:r>
          </a:p>
        </p:txBody>
      </p:sp>
    </p:spTree>
    <p:extLst>
      <p:ext uri="{BB962C8B-B14F-4D97-AF65-F5344CB8AC3E}">
        <p14:creationId xmlns:p14="http://schemas.microsoft.com/office/powerpoint/2010/main" val="3813584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2F67-1952-F7A7-AD96-22A88E637CB8}"/>
              </a:ext>
            </a:extLst>
          </p:cNvPr>
          <p:cNvSpPr>
            <a:spLocks noGrp="1"/>
          </p:cNvSpPr>
          <p:nvPr>
            <p:ph type="title"/>
          </p:nvPr>
        </p:nvSpPr>
        <p:spPr/>
        <p:txBody>
          <a:bodyPr/>
          <a:lstStyle/>
          <a:p>
            <a:r>
              <a:rPr lang="en-US" dirty="0"/>
              <a:t>General Model</a:t>
            </a:r>
          </a:p>
        </p:txBody>
      </p:sp>
      <p:sp>
        <p:nvSpPr>
          <p:cNvPr id="3" name="Text Placeholder 2">
            <a:extLst>
              <a:ext uri="{FF2B5EF4-FFF2-40B4-BE49-F238E27FC236}">
                <a16:creationId xmlns:a16="http://schemas.microsoft.com/office/drawing/2014/main" id="{22B4B9BA-1A79-AB7A-A9ED-6D377E669B54}"/>
              </a:ext>
            </a:extLst>
          </p:cNvPr>
          <p:cNvSpPr>
            <a:spLocks noGrp="1"/>
          </p:cNvSpPr>
          <p:nvPr>
            <p:ph type="body" idx="1"/>
          </p:nvPr>
        </p:nvSpPr>
        <p:spPr>
          <a:xfrm>
            <a:off x="187271" y="1268574"/>
            <a:ext cx="8606872" cy="894181"/>
          </a:xfrm>
        </p:spPr>
        <p:txBody>
          <a:bodyPr>
            <a:normAutofit/>
          </a:bodyPr>
          <a:lstStyle/>
          <a:p>
            <a:pPr marL="76200" indent="0">
              <a:buNone/>
            </a:pPr>
            <a:r>
              <a:rPr lang="en-US" dirty="0"/>
              <a:t>Large Language model without repository tools.</a:t>
            </a:r>
          </a:p>
        </p:txBody>
      </p:sp>
      <p:sp>
        <p:nvSpPr>
          <p:cNvPr id="4" name="Text Placeholder 2">
            <a:extLst>
              <a:ext uri="{FF2B5EF4-FFF2-40B4-BE49-F238E27FC236}">
                <a16:creationId xmlns:a16="http://schemas.microsoft.com/office/drawing/2014/main" id="{5B733049-19CC-AA6F-E431-64F7F6728BA3}"/>
              </a:ext>
            </a:extLst>
          </p:cNvPr>
          <p:cNvSpPr txBox="1">
            <a:spLocks/>
          </p:cNvSpPr>
          <p:nvPr/>
        </p:nvSpPr>
        <p:spPr>
          <a:xfrm>
            <a:off x="4665180" y="1946251"/>
            <a:ext cx="4384729" cy="32821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800" b="0" i="0" u="none" strike="noStrike" cap="none">
                <a:solidFill>
                  <a:srgbClr val="3F3F3F"/>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400" b="0" i="0" u="none" strike="noStrike" cap="none">
                <a:solidFill>
                  <a:srgbClr val="3F3F3F"/>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rgbClr val="3F3F3F"/>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1800" b="0" i="0" u="none" strike="noStrike" cap="none">
                <a:solidFill>
                  <a:srgbClr val="3F3F3F"/>
                </a:solidFill>
                <a:latin typeface="Arial"/>
                <a:ea typeface="Arial"/>
                <a:cs typeface="Arial"/>
                <a:sym typeface="Arial"/>
              </a:defRPr>
            </a:lvl4pPr>
            <a:lvl5pPr marL="2286000" marR="0" lvl="4" indent="-381000" algn="l" rtl="0">
              <a:lnSpc>
                <a:spcPct val="90000"/>
              </a:lnSpc>
              <a:spcBef>
                <a:spcPts val="500"/>
              </a:spcBef>
              <a:spcAft>
                <a:spcPts val="0"/>
              </a:spcAft>
              <a:buClr>
                <a:schemeClr val="dk1"/>
              </a:buClr>
              <a:buSzPts val="2400"/>
              <a:buFont typeface="Arial"/>
              <a:buChar char="•"/>
              <a:defRPr sz="1800" b="0" i="0" u="none" strike="noStrike" cap="none">
                <a:solidFill>
                  <a:srgbClr val="3F3F3F"/>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9pPr>
          </a:lstStyle>
          <a:p>
            <a:pPr marL="76200" indent="0">
              <a:buNone/>
            </a:pPr>
            <a:r>
              <a:rPr lang="en-US" sz="2400" dirty="0"/>
              <a:t>It cannot directly:</a:t>
            </a:r>
          </a:p>
          <a:p>
            <a:r>
              <a:rPr lang="en-US" sz="2400" dirty="0"/>
              <a:t>inspect your repository </a:t>
            </a:r>
          </a:p>
          <a:p>
            <a:r>
              <a:rPr lang="en-US" sz="2400" dirty="0"/>
              <a:t>run tests </a:t>
            </a:r>
          </a:p>
          <a:p>
            <a:r>
              <a:rPr lang="en-US" sz="2400" dirty="0"/>
              <a:t>edit files </a:t>
            </a:r>
          </a:p>
          <a:p>
            <a:r>
              <a:rPr lang="en-US" sz="2400" dirty="0"/>
              <a:t>execute commands</a:t>
            </a:r>
          </a:p>
          <a:p>
            <a:endParaRPr lang="en-US" sz="2400" dirty="0"/>
          </a:p>
        </p:txBody>
      </p:sp>
      <p:sp>
        <p:nvSpPr>
          <p:cNvPr id="5" name="Text Placeholder 2">
            <a:extLst>
              <a:ext uri="{FF2B5EF4-FFF2-40B4-BE49-F238E27FC236}">
                <a16:creationId xmlns:a16="http://schemas.microsoft.com/office/drawing/2014/main" id="{76314B0E-0D7B-2F53-45C4-17B13B049C37}"/>
              </a:ext>
            </a:extLst>
          </p:cNvPr>
          <p:cNvSpPr txBox="1">
            <a:spLocks/>
          </p:cNvSpPr>
          <p:nvPr/>
        </p:nvSpPr>
        <p:spPr>
          <a:xfrm>
            <a:off x="349857" y="1946252"/>
            <a:ext cx="4384729" cy="291199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800" b="0" i="0" u="none" strike="noStrike" cap="none">
                <a:solidFill>
                  <a:srgbClr val="3F3F3F"/>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400" b="0" i="0" u="none" strike="noStrike" cap="none">
                <a:solidFill>
                  <a:srgbClr val="3F3F3F"/>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rgbClr val="3F3F3F"/>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1800" b="0" i="0" u="none" strike="noStrike" cap="none">
                <a:solidFill>
                  <a:srgbClr val="3F3F3F"/>
                </a:solidFill>
                <a:latin typeface="Arial"/>
                <a:ea typeface="Arial"/>
                <a:cs typeface="Arial"/>
                <a:sym typeface="Arial"/>
              </a:defRPr>
            </a:lvl4pPr>
            <a:lvl5pPr marL="2286000" marR="0" lvl="4" indent="-381000" algn="l" rtl="0">
              <a:lnSpc>
                <a:spcPct val="90000"/>
              </a:lnSpc>
              <a:spcBef>
                <a:spcPts val="500"/>
              </a:spcBef>
              <a:spcAft>
                <a:spcPts val="0"/>
              </a:spcAft>
              <a:buClr>
                <a:schemeClr val="dk1"/>
              </a:buClr>
              <a:buSzPts val="2400"/>
              <a:buFont typeface="Arial"/>
              <a:buChar char="•"/>
              <a:defRPr sz="1800" b="0" i="0" u="none" strike="noStrike" cap="none">
                <a:solidFill>
                  <a:srgbClr val="3F3F3F"/>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9pPr>
          </a:lstStyle>
          <a:p>
            <a:pPr marL="76200" indent="0">
              <a:buNone/>
            </a:pPr>
            <a:r>
              <a:rPr lang="en-US" sz="2400" dirty="0"/>
              <a:t>It can:</a:t>
            </a:r>
          </a:p>
          <a:p>
            <a:r>
              <a:rPr lang="en-US" sz="2400" dirty="0"/>
              <a:t>explain </a:t>
            </a:r>
          </a:p>
          <a:p>
            <a:r>
              <a:rPr lang="en-US" sz="2400" dirty="0"/>
              <a:t>summarize </a:t>
            </a:r>
          </a:p>
          <a:p>
            <a:r>
              <a:rPr lang="en-US" sz="2400" dirty="0"/>
              <a:t>reason </a:t>
            </a:r>
          </a:p>
          <a:p>
            <a:r>
              <a:rPr lang="en-US" sz="2400" dirty="0"/>
              <a:t>draft text </a:t>
            </a:r>
          </a:p>
          <a:p>
            <a:r>
              <a:rPr lang="en-US" sz="2400" dirty="0"/>
              <a:t>suggest examples </a:t>
            </a:r>
          </a:p>
        </p:txBody>
      </p:sp>
      <p:sp>
        <p:nvSpPr>
          <p:cNvPr id="6" name="Google Shape;242;p33">
            <a:extLst>
              <a:ext uri="{FF2B5EF4-FFF2-40B4-BE49-F238E27FC236}">
                <a16:creationId xmlns:a16="http://schemas.microsoft.com/office/drawing/2014/main" id="{7EA5ABD7-2AF1-6E6E-804B-CCADABBC6F7B}"/>
              </a:ext>
            </a:extLst>
          </p:cNvPr>
          <p:cNvSpPr txBox="1">
            <a:spLocks/>
          </p:cNvSpPr>
          <p:nvPr/>
        </p:nvSpPr>
        <p:spPr>
          <a:xfrm>
            <a:off x="5359179" y="623488"/>
            <a:ext cx="3514477" cy="510710"/>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81000">
              <a:spcBef>
                <a:spcPts val="480"/>
              </a:spcBef>
              <a:buSzPts val="2400"/>
            </a:pPr>
            <a:r>
              <a:rPr lang="en-US" sz="2000" dirty="0"/>
              <a:t>Only knows what you give it.</a:t>
            </a:r>
          </a:p>
        </p:txBody>
      </p:sp>
    </p:spTree>
    <p:extLst>
      <p:ext uri="{BB962C8B-B14F-4D97-AF65-F5344CB8AC3E}">
        <p14:creationId xmlns:p14="http://schemas.microsoft.com/office/powerpoint/2010/main" val="3961392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2623D-BAAF-C8FF-2F5B-7175BC65E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E6A40-0543-0F0C-4039-32E5D5BEE2EB}"/>
              </a:ext>
            </a:extLst>
          </p:cNvPr>
          <p:cNvSpPr>
            <a:spLocks noGrp="1"/>
          </p:cNvSpPr>
          <p:nvPr>
            <p:ph type="title"/>
          </p:nvPr>
        </p:nvSpPr>
        <p:spPr/>
        <p:txBody>
          <a:bodyPr/>
          <a:lstStyle/>
          <a:p>
            <a:r>
              <a:rPr lang="en-US" dirty="0"/>
              <a:t>Conversational Assistant</a:t>
            </a:r>
          </a:p>
        </p:txBody>
      </p:sp>
      <p:sp>
        <p:nvSpPr>
          <p:cNvPr id="3" name="Text Placeholder 2">
            <a:extLst>
              <a:ext uri="{FF2B5EF4-FFF2-40B4-BE49-F238E27FC236}">
                <a16:creationId xmlns:a16="http://schemas.microsoft.com/office/drawing/2014/main" id="{422A899A-BA1C-BBF1-9306-8AC770346E77}"/>
              </a:ext>
            </a:extLst>
          </p:cNvPr>
          <p:cNvSpPr>
            <a:spLocks noGrp="1"/>
          </p:cNvSpPr>
          <p:nvPr>
            <p:ph type="body" idx="1"/>
          </p:nvPr>
        </p:nvSpPr>
        <p:spPr>
          <a:xfrm>
            <a:off x="187271" y="1160322"/>
            <a:ext cx="8862638" cy="894181"/>
          </a:xfrm>
        </p:spPr>
        <p:txBody>
          <a:bodyPr>
            <a:normAutofit fontScale="92500" lnSpcReduction="10000"/>
          </a:bodyPr>
          <a:lstStyle/>
          <a:p>
            <a:pPr marL="76200" indent="0">
              <a:buNone/>
            </a:pPr>
            <a:r>
              <a:rPr lang="en-US" dirty="0"/>
              <a:t>LLM embedded in a chat environment with additional capabilities.</a:t>
            </a:r>
          </a:p>
        </p:txBody>
      </p:sp>
      <p:sp>
        <p:nvSpPr>
          <p:cNvPr id="4" name="Text Placeholder 2">
            <a:extLst>
              <a:ext uri="{FF2B5EF4-FFF2-40B4-BE49-F238E27FC236}">
                <a16:creationId xmlns:a16="http://schemas.microsoft.com/office/drawing/2014/main" id="{048DECE4-1EC7-0DDF-E2A8-8BB1A773CF4B}"/>
              </a:ext>
            </a:extLst>
          </p:cNvPr>
          <p:cNvSpPr txBox="1">
            <a:spLocks/>
          </p:cNvSpPr>
          <p:nvPr/>
        </p:nvSpPr>
        <p:spPr>
          <a:xfrm>
            <a:off x="4572000" y="1861313"/>
            <a:ext cx="4384729" cy="32821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800" b="0" i="0" u="none" strike="noStrike" cap="none">
                <a:solidFill>
                  <a:srgbClr val="3F3F3F"/>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400" b="0" i="0" u="none" strike="noStrike" cap="none">
                <a:solidFill>
                  <a:srgbClr val="3F3F3F"/>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rgbClr val="3F3F3F"/>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1800" b="0" i="0" u="none" strike="noStrike" cap="none">
                <a:solidFill>
                  <a:srgbClr val="3F3F3F"/>
                </a:solidFill>
                <a:latin typeface="Arial"/>
                <a:ea typeface="Arial"/>
                <a:cs typeface="Arial"/>
                <a:sym typeface="Arial"/>
              </a:defRPr>
            </a:lvl4pPr>
            <a:lvl5pPr marL="2286000" marR="0" lvl="4" indent="-381000" algn="l" rtl="0">
              <a:lnSpc>
                <a:spcPct val="90000"/>
              </a:lnSpc>
              <a:spcBef>
                <a:spcPts val="500"/>
              </a:spcBef>
              <a:spcAft>
                <a:spcPts val="0"/>
              </a:spcAft>
              <a:buClr>
                <a:schemeClr val="dk1"/>
              </a:buClr>
              <a:buSzPts val="2400"/>
              <a:buFont typeface="Arial"/>
              <a:buChar char="•"/>
              <a:defRPr sz="1800" b="0" i="0" u="none" strike="noStrike" cap="none">
                <a:solidFill>
                  <a:srgbClr val="3F3F3F"/>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9pPr>
          </a:lstStyle>
          <a:p>
            <a:pPr marL="76200" indent="0">
              <a:buNone/>
            </a:pPr>
            <a:r>
              <a:rPr lang="en-US" sz="2400" b="1" dirty="0"/>
              <a:t>Best use:</a:t>
            </a:r>
            <a:endParaRPr lang="en-US" sz="2400" dirty="0"/>
          </a:p>
          <a:p>
            <a:r>
              <a:rPr lang="en-US" sz="2400" dirty="0"/>
              <a:t>brainstorming </a:t>
            </a:r>
          </a:p>
          <a:p>
            <a:r>
              <a:rPr lang="en-US" sz="2400" dirty="0"/>
              <a:t>specification drafting </a:t>
            </a:r>
          </a:p>
          <a:p>
            <a:r>
              <a:rPr lang="en-US" sz="2400" dirty="0"/>
              <a:t>prompt generation </a:t>
            </a:r>
          </a:p>
        </p:txBody>
      </p:sp>
      <p:sp>
        <p:nvSpPr>
          <p:cNvPr id="5" name="Text Placeholder 2">
            <a:extLst>
              <a:ext uri="{FF2B5EF4-FFF2-40B4-BE49-F238E27FC236}">
                <a16:creationId xmlns:a16="http://schemas.microsoft.com/office/drawing/2014/main" id="{EC1A6E8F-B490-211C-0B1A-126BEAB4D445}"/>
              </a:ext>
            </a:extLst>
          </p:cNvPr>
          <p:cNvSpPr txBox="1">
            <a:spLocks/>
          </p:cNvSpPr>
          <p:nvPr/>
        </p:nvSpPr>
        <p:spPr>
          <a:xfrm>
            <a:off x="187271" y="1939785"/>
            <a:ext cx="4384729" cy="2911995"/>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800" b="0" i="0" u="none" strike="noStrike" cap="none">
                <a:solidFill>
                  <a:srgbClr val="3F3F3F"/>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400" b="0" i="0" u="none" strike="noStrike" cap="none">
                <a:solidFill>
                  <a:srgbClr val="3F3F3F"/>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rgbClr val="3F3F3F"/>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1800" b="0" i="0" u="none" strike="noStrike" cap="none">
                <a:solidFill>
                  <a:srgbClr val="3F3F3F"/>
                </a:solidFill>
                <a:latin typeface="Arial"/>
                <a:ea typeface="Arial"/>
                <a:cs typeface="Arial"/>
                <a:sym typeface="Arial"/>
              </a:defRPr>
            </a:lvl4pPr>
            <a:lvl5pPr marL="2286000" marR="0" lvl="4" indent="-381000" algn="l" rtl="0">
              <a:lnSpc>
                <a:spcPct val="90000"/>
              </a:lnSpc>
              <a:spcBef>
                <a:spcPts val="500"/>
              </a:spcBef>
              <a:spcAft>
                <a:spcPts val="0"/>
              </a:spcAft>
              <a:buClr>
                <a:schemeClr val="dk1"/>
              </a:buClr>
              <a:buSzPts val="2400"/>
              <a:buFont typeface="Arial"/>
              <a:buChar char="•"/>
              <a:defRPr sz="1800" b="0" i="0" u="none" strike="noStrike" cap="none">
                <a:solidFill>
                  <a:srgbClr val="3F3F3F"/>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9pPr>
          </a:lstStyle>
          <a:p>
            <a:pPr marL="76200" indent="0">
              <a:buNone/>
            </a:pPr>
            <a:r>
              <a:rPr lang="en-US" sz="2400" b="1" dirty="0"/>
              <a:t>Adds:</a:t>
            </a:r>
          </a:p>
          <a:p>
            <a:r>
              <a:rPr lang="en-US" sz="2400" dirty="0"/>
              <a:t>back-and-forth refinement </a:t>
            </a:r>
          </a:p>
          <a:p>
            <a:r>
              <a:rPr lang="en-US" sz="2400" dirty="0"/>
              <a:t>session continuity </a:t>
            </a:r>
          </a:p>
          <a:p>
            <a:r>
              <a:rPr lang="en-US" sz="2400" dirty="0"/>
              <a:t>iterative clarification </a:t>
            </a:r>
          </a:p>
          <a:p>
            <a:r>
              <a:rPr lang="en-US" sz="2400" dirty="0"/>
              <a:t>prompt improvement </a:t>
            </a:r>
          </a:p>
          <a:p>
            <a:r>
              <a:rPr lang="en-US" sz="2400" dirty="0"/>
              <a:t>reusable session summaries</a:t>
            </a:r>
          </a:p>
          <a:p>
            <a:pPr marL="76200" indent="0">
              <a:buNone/>
            </a:pPr>
            <a:endParaRPr lang="en-US" sz="2400" dirty="0"/>
          </a:p>
        </p:txBody>
      </p:sp>
    </p:spTree>
    <p:extLst>
      <p:ext uri="{BB962C8B-B14F-4D97-AF65-F5344CB8AC3E}">
        <p14:creationId xmlns:p14="http://schemas.microsoft.com/office/powerpoint/2010/main" val="2002941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170C-D42E-038B-CC0B-BC722FE0D75E}"/>
              </a:ext>
            </a:extLst>
          </p:cNvPr>
          <p:cNvSpPr>
            <a:spLocks noGrp="1"/>
          </p:cNvSpPr>
          <p:nvPr>
            <p:ph type="title"/>
          </p:nvPr>
        </p:nvSpPr>
        <p:spPr>
          <a:xfrm>
            <a:off x="187271" y="489111"/>
            <a:ext cx="8499528" cy="779463"/>
          </a:xfrm>
        </p:spPr>
        <p:txBody>
          <a:bodyPr>
            <a:normAutofit fontScale="90000"/>
          </a:bodyPr>
          <a:lstStyle/>
          <a:p>
            <a:r>
              <a:rPr lang="en-US" dirty="0"/>
              <a:t>Conversational Assistant Prompts</a:t>
            </a:r>
          </a:p>
        </p:txBody>
      </p:sp>
      <p:sp>
        <p:nvSpPr>
          <p:cNvPr id="3" name="Text Placeholder 2">
            <a:extLst>
              <a:ext uri="{FF2B5EF4-FFF2-40B4-BE49-F238E27FC236}">
                <a16:creationId xmlns:a16="http://schemas.microsoft.com/office/drawing/2014/main" id="{BF5A62F1-C382-D647-89FA-901D001B5FE0}"/>
              </a:ext>
            </a:extLst>
          </p:cNvPr>
          <p:cNvSpPr>
            <a:spLocks noGrp="1"/>
          </p:cNvSpPr>
          <p:nvPr>
            <p:ph type="body" idx="1"/>
          </p:nvPr>
        </p:nvSpPr>
        <p:spPr/>
        <p:txBody>
          <a:bodyPr>
            <a:normAutofit fontScale="92500" lnSpcReduction="20000"/>
          </a:bodyPr>
          <a:lstStyle/>
          <a:p>
            <a:pPr marL="76200" indent="0">
              <a:buNone/>
            </a:pPr>
            <a:r>
              <a:rPr lang="en-US" dirty="0"/>
              <a:t>Meta-prompting:</a:t>
            </a:r>
          </a:p>
          <a:p>
            <a:pPr marL="76200" indent="0">
              <a:buNone/>
            </a:pPr>
            <a:endParaRPr lang="en-US" dirty="0"/>
          </a:p>
          <a:p>
            <a:pPr marL="76200" indent="0">
              <a:buNone/>
            </a:pPr>
            <a:r>
              <a:rPr lang="en-US" dirty="0"/>
              <a:t>Ask the assistant to generate a prompt for a specific purpose. Then review the generated prompt.</a:t>
            </a:r>
          </a:p>
          <a:p>
            <a:pPr marL="76200" indent="0">
              <a:buNone/>
            </a:pPr>
            <a:endParaRPr lang="en-US" dirty="0"/>
          </a:p>
          <a:p>
            <a:pPr marL="76200" indent="0">
              <a:buNone/>
            </a:pPr>
            <a:r>
              <a:rPr lang="en-US" dirty="0">
                <a:latin typeface="Consolas" panose="020B0609020204030204" pitchFamily="49" charset="0"/>
                <a:cs typeface="Consolas" panose="020B0609020204030204" pitchFamily="49" charset="0"/>
              </a:rPr>
              <a:t>Write a review prompt I can use to evaluate a software specification for ambiguity, missing requirements, hidden assumptions, security risks, and testability gaps.</a:t>
            </a:r>
          </a:p>
          <a:p>
            <a:pPr marL="76200" indent="0">
              <a:buNone/>
            </a:pPr>
            <a:endParaRPr lang="en-US" dirty="0"/>
          </a:p>
        </p:txBody>
      </p:sp>
    </p:spTree>
    <p:extLst>
      <p:ext uri="{BB962C8B-B14F-4D97-AF65-F5344CB8AC3E}">
        <p14:creationId xmlns:p14="http://schemas.microsoft.com/office/powerpoint/2010/main" val="51286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E01B1-768F-ECD8-2EDA-F820AACEA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638BA-D984-A69E-3DDD-6C0E98C467A3}"/>
              </a:ext>
            </a:extLst>
          </p:cNvPr>
          <p:cNvSpPr>
            <a:spLocks noGrp="1"/>
          </p:cNvSpPr>
          <p:nvPr>
            <p:ph type="title"/>
          </p:nvPr>
        </p:nvSpPr>
        <p:spPr>
          <a:xfrm>
            <a:off x="187271" y="489111"/>
            <a:ext cx="8499528" cy="779463"/>
          </a:xfrm>
        </p:spPr>
        <p:txBody>
          <a:bodyPr>
            <a:normAutofit fontScale="90000"/>
          </a:bodyPr>
          <a:lstStyle/>
          <a:p>
            <a:r>
              <a:rPr lang="en-US" dirty="0"/>
              <a:t>Conversational Assistant Prompts</a:t>
            </a:r>
          </a:p>
        </p:txBody>
      </p:sp>
      <p:sp>
        <p:nvSpPr>
          <p:cNvPr id="3" name="Text Placeholder 2">
            <a:extLst>
              <a:ext uri="{FF2B5EF4-FFF2-40B4-BE49-F238E27FC236}">
                <a16:creationId xmlns:a16="http://schemas.microsoft.com/office/drawing/2014/main" id="{8D51C585-D242-279B-FF2F-418744713921}"/>
              </a:ext>
            </a:extLst>
          </p:cNvPr>
          <p:cNvSpPr>
            <a:spLocks noGrp="1"/>
          </p:cNvSpPr>
          <p:nvPr>
            <p:ph type="body" idx="1"/>
          </p:nvPr>
        </p:nvSpPr>
        <p:spPr/>
        <p:txBody>
          <a:bodyPr>
            <a:normAutofit fontScale="85000" lnSpcReduction="20000"/>
          </a:bodyPr>
          <a:lstStyle/>
          <a:p>
            <a:pPr marL="76200" indent="0">
              <a:buNone/>
            </a:pPr>
            <a:r>
              <a:rPr lang="en-US" dirty="0"/>
              <a:t>Brainstorming:</a:t>
            </a:r>
          </a:p>
          <a:p>
            <a:pPr marL="76200" indent="0">
              <a:buNone/>
            </a:pPr>
            <a:endParaRPr lang="en-US" dirty="0"/>
          </a:p>
          <a:p>
            <a:pPr marL="76200" indent="0">
              <a:buNone/>
            </a:pPr>
            <a:r>
              <a:rPr lang="en-US" dirty="0">
                <a:latin typeface="Consolas" panose="020B0609020204030204" pitchFamily="49" charset="0"/>
                <a:cs typeface="Consolas" panose="020B0609020204030204" pitchFamily="49" charset="0"/>
              </a:rPr>
              <a:t>Help me think through this idea step by step. Ask one question at a time and use my answers to uncover missing requirements, constraints, edge cases, and design decisions. At the end of this process, we will create a &lt;DELIVERABLE&gt;.</a:t>
            </a:r>
          </a:p>
          <a:p>
            <a:pPr marL="76200" indent="0">
              <a:buNone/>
            </a:pPr>
            <a:endParaRPr lang="en-US" dirty="0">
              <a:latin typeface="Consolas" panose="020B0609020204030204" pitchFamily="49" charset="0"/>
              <a:cs typeface="Consolas" panose="020B0609020204030204" pitchFamily="49" charset="0"/>
            </a:endParaRPr>
          </a:p>
          <a:p>
            <a:pPr marL="76200" indent="0">
              <a:buNone/>
            </a:pPr>
            <a:r>
              <a:rPr lang="en-US" dirty="0">
                <a:latin typeface="Consolas" panose="020B0609020204030204" pitchFamily="49" charset="0"/>
                <a:cs typeface="Consolas" panose="020B0609020204030204" pitchFamily="49" charset="0"/>
              </a:rPr>
              <a:t>Here is the idea:</a:t>
            </a:r>
          </a:p>
          <a:p>
            <a:pPr marL="76200" indent="0">
              <a:buNone/>
            </a:pPr>
            <a:r>
              <a:rPr lang="en-US" dirty="0">
                <a:latin typeface="Consolas" panose="020B0609020204030204" pitchFamily="49" charset="0"/>
                <a:cs typeface="Consolas" panose="020B0609020204030204" pitchFamily="49" charset="0"/>
              </a:rPr>
              <a:t>&lt;IDEA&gt;</a:t>
            </a:r>
            <a:endParaRPr lang="en-US" dirty="0"/>
          </a:p>
        </p:txBody>
      </p:sp>
    </p:spTree>
    <p:extLst>
      <p:ext uri="{BB962C8B-B14F-4D97-AF65-F5344CB8AC3E}">
        <p14:creationId xmlns:p14="http://schemas.microsoft.com/office/powerpoint/2010/main" val="2682309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2E04-4C3F-BED0-DF52-F3A7BD44C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44C5C-F6D1-8481-244C-D3790EB816C6}"/>
              </a:ext>
            </a:extLst>
          </p:cNvPr>
          <p:cNvSpPr>
            <a:spLocks noGrp="1"/>
          </p:cNvSpPr>
          <p:nvPr>
            <p:ph type="title"/>
          </p:nvPr>
        </p:nvSpPr>
        <p:spPr>
          <a:xfrm>
            <a:off x="187271" y="489111"/>
            <a:ext cx="8499528" cy="779463"/>
          </a:xfrm>
        </p:spPr>
        <p:txBody>
          <a:bodyPr>
            <a:normAutofit fontScale="90000"/>
          </a:bodyPr>
          <a:lstStyle/>
          <a:p>
            <a:r>
              <a:rPr lang="en-US" dirty="0"/>
              <a:t>Conversational Assistant Prompts</a:t>
            </a:r>
          </a:p>
        </p:txBody>
      </p:sp>
      <p:sp>
        <p:nvSpPr>
          <p:cNvPr id="3" name="Text Placeholder 2">
            <a:extLst>
              <a:ext uri="{FF2B5EF4-FFF2-40B4-BE49-F238E27FC236}">
                <a16:creationId xmlns:a16="http://schemas.microsoft.com/office/drawing/2014/main" id="{CE75DAD7-4D95-0C8F-D46B-C7AFBA8E155A}"/>
              </a:ext>
            </a:extLst>
          </p:cNvPr>
          <p:cNvSpPr>
            <a:spLocks noGrp="1"/>
          </p:cNvSpPr>
          <p:nvPr>
            <p:ph type="body" idx="1"/>
          </p:nvPr>
        </p:nvSpPr>
        <p:spPr/>
        <p:txBody>
          <a:bodyPr>
            <a:normAutofit fontScale="92500" lnSpcReduction="20000"/>
          </a:bodyPr>
          <a:lstStyle/>
          <a:p>
            <a:pPr marL="76200" indent="0">
              <a:buNone/>
            </a:pPr>
            <a:r>
              <a:rPr lang="en-US" dirty="0"/>
              <a:t>Session Summaries / Handoffs:</a:t>
            </a:r>
          </a:p>
          <a:p>
            <a:pPr marL="76200" indent="0">
              <a:buNone/>
            </a:pPr>
            <a:r>
              <a:rPr lang="en-US" dirty="0"/>
              <a:t>Ask the assistant for a short summary you can reuse later</a:t>
            </a:r>
          </a:p>
          <a:p>
            <a:pPr marL="76200" indent="0">
              <a:buNone/>
            </a:pPr>
            <a:endParaRPr lang="en-US" dirty="0"/>
          </a:p>
          <a:p>
            <a:pPr marL="76200" indent="0">
              <a:buNone/>
            </a:pPr>
            <a:r>
              <a:rPr lang="en-US" dirty="0">
                <a:latin typeface="Consolas" panose="020B0609020204030204" pitchFamily="49" charset="0"/>
                <a:cs typeface="Consolas" panose="020B0609020204030204" pitchFamily="49" charset="0"/>
              </a:rPr>
              <a:t>Write a short handoff summary for this session that I can paste into a new chat. Include the goal, decisions made, open questions, constraints, and next steps. Keep it concise, specific, and focused on what will matter next.</a:t>
            </a:r>
          </a:p>
        </p:txBody>
      </p:sp>
    </p:spTree>
    <p:extLst>
      <p:ext uri="{BB962C8B-B14F-4D97-AF65-F5344CB8AC3E}">
        <p14:creationId xmlns:p14="http://schemas.microsoft.com/office/powerpoint/2010/main" val="1557507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1869D-36CA-5109-48E4-367F96300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E2AB6-6206-3DA4-0209-51B196DE4E26}"/>
              </a:ext>
            </a:extLst>
          </p:cNvPr>
          <p:cNvSpPr>
            <a:spLocks noGrp="1"/>
          </p:cNvSpPr>
          <p:nvPr>
            <p:ph type="title"/>
          </p:nvPr>
        </p:nvSpPr>
        <p:spPr/>
        <p:txBody>
          <a:bodyPr/>
          <a:lstStyle/>
          <a:p>
            <a:r>
              <a:rPr lang="en-US" dirty="0"/>
              <a:t>Coding Agent</a:t>
            </a:r>
          </a:p>
        </p:txBody>
      </p:sp>
      <p:sp>
        <p:nvSpPr>
          <p:cNvPr id="3" name="Text Placeholder 2">
            <a:extLst>
              <a:ext uri="{FF2B5EF4-FFF2-40B4-BE49-F238E27FC236}">
                <a16:creationId xmlns:a16="http://schemas.microsoft.com/office/drawing/2014/main" id="{11CAA9CE-7290-ABE0-921A-58C0A2DA880A}"/>
              </a:ext>
            </a:extLst>
          </p:cNvPr>
          <p:cNvSpPr>
            <a:spLocks noGrp="1"/>
          </p:cNvSpPr>
          <p:nvPr>
            <p:ph type="body" idx="1"/>
          </p:nvPr>
        </p:nvSpPr>
        <p:spPr>
          <a:xfrm>
            <a:off x="115711" y="1160322"/>
            <a:ext cx="9044193" cy="628721"/>
          </a:xfrm>
        </p:spPr>
        <p:txBody>
          <a:bodyPr>
            <a:normAutofit fontScale="92500"/>
          </a:bodyPr>
          <a:lstStyle/>
          <a:p>
            <a:pPr marL="76200" indent="0">
              <a:buNone/>
            </a:pPr>
            <a:r>
              <a:rPr lang="en-US" dirty="0"/>
              <a:t>Connects the model to tools and an execution environment.</a:t>
            </a:r>
          </a:p>
        </p:txBody>
      </p:sp>
      <p:sp>
        <p:nvSpPr>
          <p:cNvPr id="5" name="Text Placeholder 2">
            <a:extLst>
              <a:ext uri="{FF2B5EF4-FFF2-40B4-BE49-F238E27FC236}">
                <a16:creationId xmlns:a16="http://schemas.microsoft.com/office/drawing/2014/main" id="{800D1AC5-5533-072C-20A3-9198F1499053}"/>
              </a:ext>
            </a:extLst>
          </p:cNvPr>
          <p:cNvSpPr txBox="1">
            <a:spLocks/>
          </p:cNvSpPr>
          <p:nvPr/>
        </p:nvSpPr>
        <p:spPr>
          <a:xfrm>
            <a:off x="187271" y="1939785"/>
            <a:ext cx="4384729" cy="2911995"/>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800" b="0" i="0" u="none" strike="noStrike" cap="none">
                <a:solidFill>
                  <a:srgbClr val="3F3F3F"/>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400" b="0" i="0" u="none" strike="noStrike" cap="none">
                <a:solidFill>
                  <a:srgbClr val="3F3F3F"/>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rgbClr val="3F3F3F"/>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1800" b="0" i="0" u="none" strike="noStrike" cap="none">
                <a:solidFill>
                  <a:srgbClr val="3F3F3F"/>
                </a:solidFill>
                <a:latin typeface="Arial"/>
                <a:ea typeface="Arial"/>
                <a:cs typeface="Arial"/>
                <a:sym typeface="Arial"/>
              </a:defRPr>
            </a:lvl4pPr>
            <a:lvl5pPr marL="2286000" marR="0" lvl="4" indent="-381000" algn="l" rtl="0">
              <a:lnSpc>
                <a:spcPct val="90000"/>
              </a:lnSpc>
              <a:spcBef>
                <a:spcPts val="500"/>
              </a:spcBef>
              <a:spcAft>
                <a:spcPts val="0"/>
              </a:spcAft>
              <a:buClr>
                <a:schemeClr val="dk1"/>
              </a:buClr>
              <a:buSzPts val="2400"/>
              <a:buFont typeface="Arial"/>
              <a:buChar char="•"/>
              <a:defRPr sz="1800" b="0" i="0" u="none" strike="noStrike" cap="none">
                <a:solidFill>
                  <a:srgbClr val="3F3F3F"/>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9pPr>
          </a:lstStyle>
          <a:p>
            <a:pPr marL="76200" indent="0">
              <a:lnSpc>
                <a:spcPct val="110000"/>
              </a:lnSpc>
              <a:spcBef>
                <a:spcPts val="0"/>
              </a:spcBef>
              <a:buNone/>
            </a:pPr>
            <a:r>
              <a:rPr lang="en-US" sz="2400" b="1" dirty="0"/>
              <a:t>Capabilities:</a:t>
            </a:r>
          </a:p>
          <a:p>
            <a:pPr>
              <a:lnSpc>
                <a:spcPct val="110000"/>
              </a:lnSpc>
              <a:spcBef>
                <a:spcPts val="0"/>
              </a:spcBef>
            </a:pPr>
            <a:r>
              <a:rPr lang="en-US" sz="2400" dirty="0"/>
              <a:t>read files </a:t>
            </a:r>
          </a:p>
          <a:p>
            <a:pPr>
              <a:lnSpc>
                <a:spcPct val="110000"/>
              </a:lnSpc>
              <a:spcBef>
                <a:spcPts val="0"/>
              </a:spcBef>
            </a:pPr>
            <a:r>
              <a:rPr lang="en-US" sz="2400" dirty="0"/>
              <a:t>edit code </a:t>
            </a:r>
          </a:p>
          <a:p>
            <a:pPr>
              <a:lnSpc>
                <a:spcPct val="110000"/>
              </a:lnSpc>
              <a:spcBef>
                <a:spcPts val="0"/>
              </a:spcBef>
            </a:pPr>
            <a:r>
              <a:rPr lang="en-US" sz="2400" dirty="0"/>
              <a:t>run tests </a:t>
            </a:r>
          </a:p>
          <a:p>
            <a:pPr>
              <a:lnSpc>
                <a:spcPct val="110000"/>
              </a:lnSpc>
              <a:spcBef>
                <a:spcPts val="0"/>
              </a:spcBef>
            </a:pPr>
            <a:r>
              <a:rPr lang="en-US" sz="2400" dirty="0"/>
              <a:t>inspect outputs </a:t>
            </a:r>
          </a:p>
          <a:p>
            <a:pPr>
              <a:lnSpc>
                <a:spcPct val="110000"/>
              </a:lnSpc>
              <a:spcBef>
                <a:spcPts val="0"/>
              </a:spcBef>
            </a:pPr>
            <a:r>
              <a:rPr lang="en-US" sz="2400" dirty="0"/>
              <a:t>search the codebase</a:t>
            </a:r>
          </a:p>
          <a:p>
            <a:pPr>
              <a:lnSpc>
                <a:spcPct val="110000"/>
              </a:lnSpc>
              <a:spcBef>
                <a:spcPts val="0"/>
              </a:spcBef>
            </a:pPr>
            <a:r>
              <a:rPr lang="en-US" sz="2400" dirty="0"/>
              <a:t>install dependencies</a:t>
            </a:r>
          </a:p>
          <a:p>
            <a:pPr>
              <a:lnSpc>
                <a:spcPct val="110000"/>
              </a:lnSpc>
              <a:spcBef>
                <a:spcPts val="0"/>
              </a:spcBef>
            </a:pPr>
            <a:r>
              <a:rPr lang="en-US" sz="2400" dirty="0"/>
              <a:t>access the network</a:t>
            </a:r>
          </a:p>
        </p:txBody>
      </p:sp>
      <p:pic>
        <p:nvPicPr>
          <p:cNvPr id="10" name="Picture 9">
            <a:extLst>
              <a:ext uri="{FF2B5EF4-FFF2-40B4-BE49-F238E27FC236}">
                <a16:creationId xmlns:a16="http://schemas.microsoft.com/office/drawing/2014/main" id="{61FDEC0A-A4D7-81FA-35BB-106F5094F51E}"/>
              </a:ext>
            </a:extLst>
          </p:cNvPr>
          <p:cNvPicPr>
            <a:picLocks noChangeAspect="1"/>
          </p:cNvPicPr>
          <p:nvPr/>
        </p:nvPicPr>
        <p:blipFill>
          <a:blip r:embed="rId3"/>
          <a:stretch>
            <a:fillRect/>
          </a:stretch>
        </p:blipFill>
        <p:spPr>
          <a:xfrm>
            <a:off x="4151156" y="1939785"/>
            <a:ext cx="4805573" cy="3203715"/>
          </a:xfrm>
          <a:prstGeom prst="rect">
            <a:avLst/>
          </a:prstGeom>
        </p:spPr>
      </p:pic>
    </p:spTree>
    <p:extLst>
      <p:ext uri="{BB962C8B-B14F-4D97-AF65-F5344CB8AC3E}">
        <p14:creationId xmlns:p14="http://schemas.microsoft.com/office/powerpoint/2010/main" val="1141151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457200" y="675085"/>
            <a:ext cx="8229600" cy="80129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 b="0"/>
              <a:t>Learning Objectives</a:t>
            </a:r>
            <a:endParaRPr/>
          </a:p>
        </p:txBody>
      </p:sp>
      <p:sp>
        <p:nvSpPr>
          <p:cNvPr id="121" name="Google Shape;121;p16"/>
          <p:cNvSpPr txBox="1">
            <a:spLocks noGrp="1"/>
          </p:cNvSpPr>
          <p:nvPr>
            <p:ph type="body" idx="1"/>
          </p:nvPr>
        </p:nvSpPr>
        <p:spPr>
          <a:xfrm>
            <a:off x="548640" y="1476375"/>
            <a:ext cx="7996844" cy="2723711"/>
          </a:xfrm>
          <a:prstGeom prst="rect">
            <a:avLst/>
          </a:prstGeom>
          <a:noFill/>
          <a:ln>
            <a:noFill/>
          </a:ln>
        </p:spPr>
        <p:txBody>
          <a:bodyPr spcFirstLastPara="1" wrap="square" lIns="91425" tIns="45700" rIns="91425" bIns="45700" anchor="t" anchorCtr="0">
            <a:noAutofit/>
          </a:bodyPr>
          <a:lstStyle/>
          <a:p>
            <a:pPr lvl="0"/>
            <a:r>
              <a:rPr lang="en-US" sz="1600" dirty="0">
                <a:latin typeface="+mn-lt"/>
              </a:rPr>
              <a:t>Distinguish among general models, conversational assistants, and coding agents</a:t>
            </a:r>
            <a:endParaRPr lang="en" sz="1600" dirty="0">
              <a:solidFill>
                <a:srgbClr val="262626"/>
              </a:solidFill>
              <a:latin typeface="+mn-lt"/>
            </a:endParaRPr>
          </a:p>
          <a:p>
            <a:pPr marL="457200" lvl="0" indent="-381000" algn="l" rtl="0">
              <a:lnSpc>
                <a:spcPct val="100000"/>
              </a:lnSpc>
              <a:spcBef>
                <a:spcPts val="480"/>
              </a:spcBef>
              <a:spcAft>
                <a:spcPts val="0"/>
              </a:spcAft>
              <a:buClr>
                <a:schemeClr val="dk1"/>
              </a:buClr>
              <a:buSzPts val="2400"/>
              <a:buChar char="•"/>
            </a:pPr>
            <a:r>
              <a:rPr lang="en" sz="1600" dirty="0">
                <a:solidFill>
                  <a:srgbClr val="262626"/>
                </a:solidFill>
                <a:latin typeface="+mn-lt"/>
              </a:rPr>
              <a:t>Run an agent safely — permissions, secrets, approval gates</a:t>
            </a:r>
            <a:endParaRPr sz="1600" dirty="0">
              <a:latin typeface="+mn-lt"/>
            </a:endParaRPr>
          </a:p>
          <a:p>
            <a:pPr marL="457200" lvl="0" indent="-381000" algn="l" rtl="0">
              <a:lnSpc>
                <a:spcPct val="100000"/>
              </a:lnSpc>
              <a:spcBef>
                <a:spcPts val="480"/>
              </a:spcBef>
              <a:spcAft>
                <a:spcPts val="0"/>
              </a:spcAft>
              <a:buClr>
                <a:schemeClr val="dk1"/>
              </a:buClr>
              <a:buSzPts val="2400"/>
              <a:buChar char="•"/>
            </a:pPr>
            <a:r>
              <a:rPr lang="en" sz="1600" dirty="0">
                <a:solidFill>
                  <a:srgbClr val="262626"/>
                </a:solidFill>
                <a:latin typeface="+mn-lt"/>
              </a:rPr>
              <a:t>Use </a:t>
            </a:r>
            <a:r>
              <a:rPr lang="en" sz="1600" dirty="0" err="1">
                <a:solidFill>
                  <a:srgbClr val="262626"/>
                </a:solidFill>
                <a:latin typeface="+mn-lt"/>
              </a:rPr>
              <a:t>AGENTS.md</a:t>
            </a:r>
            <a:r>
              <a:rPr lang="en" sz="1600" dirty="0">
                <a:solidFill>
                  <a:srgbClr val="262626"/>
                </a:solidFill>
                <a:latin typeface="+mn-lt"/>
              </a:rPr>
              <a:t> to define project rules and boundaries</a:t>
            </a:r>
            <a:endParaRPr sz="1600" dirty="0">
              <a:latin typeface="+mn-lt"/>
            </a:endParaRPr>
          </a:p>
          <a:p>
            <a:pPr marL="457200" lvl="0" indent="-381000" algn="l" rtl="0">
              <a:lnSpc>
                <a:spcPct val="100000"/>
              </a:lnSpc>
              <a:spcBef>
                <a:spcPts val="480"/>
              </a:spcBef>
              <a:spcAft>
                <a:spcPts val="0"/>
              </a:spcAft>
              <a:buClr>
                <a:schemeClr val="dk1"/>
              </a:buClr>
              <a:buSzPts val="2400"/>
              <a:buChar char="•"/>
            </a:pPr>
            <a:r>
              <a:rPr lang="en" sz="1600" dirty="0">
                <a:solidFill>
                  <a:srgbClr val="262626"/>
                </a:solidFill>
                <a:latin typeface="+mn-lt"/>
              </a:rPr>
              <a:t>Apply a disciplined process: </a:t>
            </a:r>
            <a:br>
              <a:rPr lang="en" sz="1600" dirty="0">
                <a:solidFill>
                  <a:srgbClr val="262626"/>
                </a:solidFill>
                <a:latin typeface="+mn-lt"/>
              </a:rPr>
            </a:br>
            <a:r>
              <a:rPr lang="en" sz="1600" dirty="0">
                <a:solidFill>
                  <a:srgbClr val="262626"/>
                </a:solidFill>
                <a:latin typeface="+mn-lt"/>
              </a:rPr>
              <a:t>Brainstorm → Specify → Plan → Execute &amp; Monitor</a:t>
            </a:r>
          </a:p>
          <a:p>
            <a:pPr lvl="0"/>
            <a:r>
              <a:rPr lang="en-US" sz="1600" dirty="0">
                <a:latin typeface="+mn-lt"/>
              </a:rPr>
              <a:t>Apply a disciplined data science lifecycle: </a:t>
            </a:r>
            <a:br>
              <a:rPr lang="en-US" sz="1600" dirty="0">
                <a:latin typeface="+mn-lt"/>
              </a:rPr>
            </a:br>
            <a:r>
              <a:rPr lang="en-US" sz="1600" dirty="0">
                <a:latin typeface="+mn-lt"/>
              </a:rPr>
              <a:t>question → data → EDA → modeling → communication</a:t>
            </a:r>
            <a:endParaRPr sz="1600" dirty="0">
              <a:latin typeface="+mn-lt"/>
            </a:endParaRPr>
          </a:p>
          <a:p>
            <a:pPr marL="457200" lvl="0" indent="-381000" algn="l" rtl="0">
              <a:lnSpc>
                <a:spcPct val="100000"/>
              </a:lnSpc>
              <a:spcBef>
                <a:spcPts val="480"/>
              </a:spcBef>
              <a:spcAft>
                <a:spcPts val="0"/>
              </a:spcAft>
              <a:buClr>
                <a:schemeClr val="dk1"/>
              </a:buClr>
              <a:buSzPts val="2400"/>
              <a:buChar char="•"/>
            </a:pPr>
            <a:r>
              <a:rPr lang="en" sz="1600" dirty="0">
                <a:solidFill>
                  <a:srgbClr val="262626"/>
                </a:solidFill>
                <a:latin typeface="+mn-lt"/>
              </a:rPr>
              <a:t>Manage context — clear, compress, hand off</a:t>
            </a:r>
            <a:endParaRPr sz="1600"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7" descr="A group of trees in a forest&#10;&#10;AI-generated content may be incorrect."/>
          <p:cNvPicPr preferRelativeResize="0"/>
          <p:nvPr/>
        </p:nvPicPr>
        <p:blipFill rotWithShape="1">
          <a:blip r:embed="rId3">
            <a:alphaModFix/>
          </a:blip>
          <a:srcRect/>
          <a:stretch/>
        </p:blipFill>
        <p:spPr>
          <a:xfrm>
            <a:off x="2522220" y="2523263"/>
            <a:ext cx="6553200" cy="2554338"/>
          </a:xfrm>
          <a:prstGeom prst="rect">
            <a:avLst/>
          </a:prstGeom>
          <a:noFill/>
          <a:ln>
            <a:noFill/>
          </a:ln>
        </p:spPr>
      </p:pic>
      <p:sp>
        <p:nvSpPr>
          <p:cNvPr id="197" name="Google Shape;197;p27"/>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b="0" dirty="0"/>
              <a:t>The Coding Agent Landscape</a:t>
            </a:r>
            <a:endParaRPr dirty="0"/>
          </a:p>
        </p:txBody>
      </p:sp>
      <p:sp>
        <p:nvSpPr>
          <p:cNvPr id="198" name="Google Shape;198;p27"/>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Claude Code</a:t>
            </a:r>
            <a:endParaRPr/>
          </a:p>
          <a:p>
            <a:pPr marL="228600" lvl="0" indent="-228600" algn="l" rtl="0">
              <a:lnSpc>
                <a:spcPct val="90000"/>
              </a:lnSpc>
              <a:spcBef>
                <a:spcPts val="1000"/>
              </a:spcBef>
              <a:spcAft>
                <a:spcPts val="0"/>
              </a:spcAft>
              <a:buSzPts val="2400"/>
              <a:buFont typeface="Arial"/>
              <a:buChar char="•"/>
            </a:pPr>
            <a:r>
              <a:rPr lang="en"/>
              <a:t>Codex</a:t>
            </a:r>
            <a:endParaRPr/>
          </a:p>
          <a:p>
            <a:pPr marL="228600" lvl="0" indent="-228600" algn="l" rtl="0">
              <a:lnSpc>
                <a:spcPct val="90000"/>
              </a:lnSpc>
              <a:spcBef>
                <a:spcPts val="1000"/>
              </a:spcBef>
              <a:spcAft>
                <a:spcPts val="0"/>
              </a:spcAft>
              <a:buSzPts val="2400"/>
              <a:buFont typeface="Arial"/>
              <a:buChar char="•"/>
            </a:pPr>
            <a:r>
              <a:rPr lang="en"/>
              <a:t>Gemini: CLI, Code Assist, …</a:t>
            </a:r>
            <a:endParaRPr/>
          </a:p>
          <a:p>
            <a:pPr marL="228600" lvl="0" indent="-228600" algn="l" rtl="0">
              <a:lnSpc>
                <a:spcPct val="90000"/>
              </a:lnSpc>
              <a:spcBef>
                <a:spcPts val="1000"/>
              </a:spcBef>
              <a:spcAft>
                <a:spcPts val="0"/>
              </a:spcAft>
              <a:buSzPts val="2400"/>
              <a:buFont typeface="Arial"/>
              <a:buChar char="•"/>
            </a:pPr>
            <a:r>
              <a:rPr lang="en"/>
              <a:t>GitHub Copilot Pro</a:t>
            </a:r>
            <a:endParaRPr/>
          </a:p>
          <a:p>
            <a:pPr marL="228600" lvl="0" indent="-228600" algn="l" rtl="0">
              <a:lnSpc>
                <a:spcPct val="90000"/>
              </a:lnSpc>
              <a:spcBef>
                <a:spcPts val="1000"/>
              </a:spcBef>
              <a:spcAft>
                <a:spcPts val="0"/>
              </a:spcAft>
              <a:buSzPts val="2400"/>
              <a:buFont typeface="Arial"/>
              <a:buChar char="•"/>
            </a:pPr>
            <a:r>
              <a:rPr lang="en"/>
              <a:t>OpenCode</a:t>
            </a:r>
            <a:endParaRPr/>
          </a:p>
          <a:p>
            <a:pPr marL="228600" lvl="0" indent="-228600" algn="l" rtl="0">
              <a:lnSpc>
                <a:spcPct val="90000"/>
              </a:lnSpc>
              <a:spcBef>
                <a:spcPts val="1000"/>
              </a:spcBef>
              <a:spcAft>
                <a:spcPts val="0"/>
              </a:spcAft>
              <a:buSzPts val="2400"/>
              <a:buFont typeface="Arial"/>
              <a:buChar char="•"/>
            </a:pPr>
            <a:r>
              <a:rPr lang="en"/>
              <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8" descr="A house on fire at night&#10;&#10;AI-generated content may be incorrect."/>
          <p:cNvPicPr preferRelativeResize="0"/>
          <p:nvPr/>
        </p:nvPicPr>
        <p:blipFill rotWithShape="1">
          <a:blip r:embed="rId3">
            <a:alphaModFix/>
          </a:blip>
          <a:srcRect/>
          <a:stretch/>
        </p:blipFill>
        <p:spPr>
          <a:xfrm>
            <a:off x="-9703" y="441417"/>
            <a:ext cx="9245791" cy="5182143"/>
          </a:xfrm>
          <a:prstGeom prst="rect">
            <a:avLst/>
          </a:prstGeom>
          <a:noFill/>
          <a:ln>
            <a:noFill/>
          </a:ln>
        </p:spPr>
      </p:pic>
      <p:sp>
        <p:nvSpPr>
          <p:cNvPr id="205" name="Google Shape;205;p28"/>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solidFill>
                  <a:schemeClr val="lt1"/>
                </a:solidFill>
              </a:rPr>
              <a:t>Safety Model &amp; Permissions</a:t>
            </a:r>
            <a:endParaRPr/>
          </a:p>
        </p:txBody>
      </p:sp>
      <p:sp>
        <p:nvSpPr>
          <p:cNvPr id="206" name="Google Shape;206;p28"/>
          <p:cNvSpPr txBox="1">
            <a:spLocks noGrp="1"/>
          </p:cNvSpPr>
          <p:nvPr>
            <p:ph type="body" idx="1"/>
          </p:nvPr>
        </p:nvSpPr>
        <p:spPr>
          <a:xfrm>
            <a:off x="322235" y="1321914"/>
            <a:ext cx="8499529" cy="349869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400"/>
              <a:buNone/>
            </a:pPr>
            <a:r>
              <a:rPr lang="en" dirty="0">
                <a:solidFill>
                  <a:schemeClr val="lt1"/>
                </a:solidFill>
              </a:rPr>
              <a:t>Agents can:</a:t>
            </a:r>
            <a:endParaRPr dirty="0"/>
          </a:p>
          <a:p>
            <a:pPr marL="228600" lvl="0" indent="-228600" algn="l" rtl="0">
              <a:lnSpc>
                <a:spcPct val="90000"/>
              </a:lnSpc>
              <a:spcBef>
                <a:spcPts val="1000"/>
              </a:spcBef>
              <a:spcAft>
                <a:spcPts val="0"/>
              </a:spcAft>
              <a:buClr>
                <a:schemeClr val="lt1"/>
              </a:buClr>
              <a:buSzPts val="2400"/>
              <a:buChar char="•"/>
            </a:pPr>
            <a:r>
              <a:rPr lang="en" dirty="0">
                <a:solidFill>
                  <a:schemeClr val="lt1"/>
                </a:solidFill>
              </a:rPr>
              <a:t>Read and modify files</a:t>
            </a:r>
            <a:endParaRPr dirty="0"/>
          </a:p>
          <a:p>
            <a:pPr marL="228600" lvl="0" indent="-228600" algn="l" rtl="0">
              <a:lnSpc>
                <a:spcPct val="90000"/>
              </a:lnSpc>
              <a:spcBef>
                <a:spcPts val="1000"/>
              </a:spcBef>
              <a:spcAft>
                <a:spcPts val="0"/>
              </a:spcAft>
              <a:buClr>
                <a:schemeClr val="lt1"/>
              </a:buClr>
              <a:buSzPts val="2400"/>
              <a:buChar char="•"/>
            </a:pPr>
            <a:r>
              <a:rPr lang="en" dirty="0">
                <a:solidFill>
                  <a:schemeClr val="lt1"/>
                </a:solidFill>
              </a:rPr>
              <a:t>Install dependencies</a:t>
            </a:r>
            <a:endParaRPr dirty="0"/>
          </a:p>
          <a:p>
            <a:pPr marL="228600" lvl="0" indent="-228600" algn="l" rtl="0">
              <a:lnSpc>
                <a:spcPct val="90000"/>
              </a:lnSpc>
              <a:spcBef>
                <a:spcPts val="1000"/>
              </a:spcBef>
              <a:spcAft>
                <a:spcPts val="0"/>
              </a:spcAft>
              <a:buClr>
                <a:schemeClr val="lt1"/>
              </a:buClr>
              <a:buSzPts val="2400"/>
              <a:buChar char="•"/>
            </a:pPr>
            <a:r>
              <a:rPr lang="en" dirty="0">
                <a:solidFill>
                  <a:schemeClr val="lt1"/>
                </a:solidFill>
              </a:rPr>
              <a:t>Run shell commands</a:t>
            </a:r>
            <a:endParaRPr dirty="0"/>
          </a:p>
          <a:p>
            <a:pPr marL="228600" lvl="0" indent="-228600" algn="l" rtl="0">
              <a:lnSpc>
                <a:spcPct val="90000"/>
              </a:lnSpc>
              <a:spcBef>
                <a:spcPts val="1000"/>
              </a:spcBef>
              <a:spcAft>
                <a:spcPts val="0"/>
              </a:spcAft>
              <a:buClr>
                <a:schemeClr val="lt1"/>
              </a:buClr>
              <a:buSzPts val="2400"/>
              <a:buChar char="•"/>
            </a:pPr>
            <a:r>
              <a:rPr lang="en" dirty="0">
                <a:solidFill>
                  <a:schemeClr val="lt1"/>
                </a:solidFill>
              </a:rPr>
              <a:t>Delete directories</a:t>
            </a:r>
            <a:endParaRPr dirty="0"/>
          </a:p>
          <a:p>
            <a:pPr marL="228600" lvl="0" indent="-228600" algn="l" rtl="0">
              <a:lnSpc>
                <a:spcPct val="90000"/>
              </a:lnSpc>
              <a:spcBef>
                <a:spcPts val="1000"/>
              </a:spcBef>
              <a:spcAft>
                <a:spcPts val="0"/>
              </a:spcAft>
              <a:buClr>
                <a:schemeClr val="lt1"/>
              </a:buClr>
              <a:buSzPts val="2400"/>
              <a:buChar char="•"/>
            </a:pPr>
            <a:r>
              <a:rPr lang="en" dirty="0">
                <a:solidFill>
                  <a:schemeClr val="lt1"/>
                </a:solidFill>
              </a:rPr>
              <a:t>Access the network</a:t>
            </a:r>
            <a:endParaRPr dirty="0"/>
          </a:p>
          <a:p>
            <a:pPr marL="228600" lvl="0" indent="-228600" algn="l" rtl="0">
              <a:lnSpc>
                <a:spcPct val="90000"/>
              </a:lnSpc>
              <a:spcBef>
                <a:spcPts val="1000"/>
              </a:spcBef>
              <a:spcAft>
                <a:spcPts val="0"/>
              </a:spcAft>
              <a:buClr>
                <a:schemeClr val="lt1"/>
              </a:buClr>
              <a:buSzPts val="2400"/>
              <a:buChar char="•"/>
            </a:pPr>
            <a:r>
              <a:rPr lang="en" dirty="0">
                <a:solidFill>
                  <a:schemeClr val="lt1"/>
                </a:solidFill>
              </a:rPr>
              <a:t>Introduce vulnerabilities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DCCACD-5797-C0C4-667E-8AE2DA0AA495}"/>
              </a:ext>
            </a:extLst>
          </p:cNvPr>
          <p:cNvPicPr>
            <a:picLocks noChangeAspect="1"/>
          </p:cNvPicPr>
          <p:nvPr/>
        </p:nvPicPr>
        <p:blipFill>
          <a:blip r:embed="rId3"/>
          <a:stretch>
            <a:fillRect/>
          </a:stretch>
        </p:blipFill>
        <p:spPr>
          <a:xfrm>
            <a:off x="47654" y="1009729"/>
            <a:ext cx="9048691" cy="2894361"/>
          </a:xfrm>
          <a:prstGeom prst="rect">
            <a:avLst/>
          </a:prstGeom>
        </p:spPr>
      </p:pic>
    </p:spTree>
    <p:extLst>
      <p:ext uri="{BB962C8B-B14F-4D97-AF65-F5344CB8AC3E}">
        <p14:creationId xmlns:p14="http://schemas.microsoft.com/office/powerpoint/2010/main" val="2765688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OWASP LLM Top 10</a:t>
            </a:r>
            <a:endParaRPr/>
          </a:p>
        </p:txBody>
      </p:sp>
      <p:pic>
        <p:nvPicPr>
          <p:cNvPr id="213" name="Google Shape;213;p29"/>
          <p:cNvPicPr preferRelativeResize="0"/>
          <p:nvPr/>
        </p:nvPicPr>
        <p:blipFill rotWithShape="1">
          <a:blip r:embed="rId3">
            <a:alphaModFix/>
          </a:blip>
          <a:srcRect/>
          <a:stretch/>
        </p:blipFill>
        <p:spPr>
          <a:xfrm>
            <a:off x="685800" y="1467289"/>
            <a:ext cx="7772400" cy="3183290"/>
          </a:xfrm>
          <a:prstGeom prst="rect">
            <a:avLst/>
          </a:prstGeom>
          <a:noFill/>
          <a:ln>
            <a:noFill/>
          </a:ln>
        </p:spPr>
      </p:pic>
      <p:sp>
        <p:nvSpPr>
          <p:cNvPr id="214" name="Google Shape;214;p29"/>
          <p:cNvSpPr txBox="1"/>
          <p:nvPr/>
        </p:nvSpPr>
        <p:spPr>
          <a:xfrm>
            <a:off x="4436745" y="4757202"/>
            <a:ext cx="460629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400" b="0" i="0" u="sng" strike="noStrike" cap="none">
                <a:solidFill>
                  <a:schemeClr val="hlink"/>
                </a:solidFill>
                <a:latin typeface="Arial"/>
                <a:ea typeface="Arial"/>
                <a:cs typeface="Arial"/>
                <a:sym typeface="Arial"/>
                <a:hlinkClick r:id="rId4"/>
              </a:rPr>
              <a:t>https://genai.owasp.org/llm-top-10/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Rule #1: No Secrets in Context</a:t>
            </a:r>
            <a:endParaRPr/>
          </a:p>
        </p:txBody>
      </p:sp>
      <p:sp>
        <p:nvSpPr>
          <p:cNvPr id="221" name="Google Shape;221;p30"/>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 dirty="0"/>
              <a:t>Never paste or allow the agent to read:</a:t>
            </a:r>
            <a:endParaRPr dirty="0"/>
          </a:p>
          <a:p>
            <a:pPr marL="685800" lvl="1" indent="-228600" algn="l" rtl="0">
              <a:lnSpc>
                <a:spcPct val="90000"/>
              </a:lnSpc>
              <a:spcBef>
                <a:spcPts val="500"/>
              </a:spcBef>
              <a:spcAft>
                <a:spcPts val="0"/>
              </a:spcAft>
              <a:buSzPts val="2000"/>
              <a:buChar char="•"/>
            </a:pPr>
            <a:r>
              <a:rPr lang="en" dirty="0"/>
              <a:t>System credentials:</a:t>
            </a:r>
          </a:p>
          <a:p>
            <a:pPr marL="1143000" lvl="2" indent="-228600">
              <a:buSzPts val="2000"/>
            </a:pPr>
            <a:r>
              <a:rPr lang="en" dirty="0"/>
              <a:t>API keys</a:t>
            </a:r>
            <a:endParaRPr dirty="0"/>
          </a:p>
          <a:p>
            <a:pPr marL="1143000" lvl="2" indent="-228600">
              <a:buSzPts val="2000"/>
            </a:pPr>
            <a:r>
              <a:rPr lang="en" dirty="0"/>
              <a:t>Tokens</a:t>
            </a:r>
          </a:p>
          <a:p>
            <a:pPr marL="1143000" lvl="2" indent="-228600">
              <a:buSzPts val="2000"/>
            </a:pPr>
            <a:r>
              <a:rPr lang="en" dirty="0"/>
              <a:t>Passwords</a:t>
            </a:r>
            <a:endParaRPr dirty="0"/>
          </a:p>
          <a:p>
            <a:pPr marL="685800" lvl="1" indent="-228600" algn="l" rtl="0">
              <a:lnSpc>
                <a:spcPct val="90000"/>
              </a:lnSpc>
              <a:spcBef>
                <a:spcPts val="500"/>
              </a:spcBef>
              <a:spcAft>
                <a:spcPts val="0"/>
              </a:spcAft>
              <a:buSzPts val="2000"/>
              <a:buChar char="•"/>
            </a:pPr>
            <a:r>
              <a:rPr lang="en" dirty="0"/>
              <a:t>Customer data / Protected Health Information</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1"/>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Rule #2: Least Privilege</a:t>
            </a:r>
            <a:endParaRPr/>
          </a:p>
        </p:txBody>
      </p:sp>
      <p:sp>
        <p:nvSpPr>
          <p:cNvPr id="228" name="Google Shape;228;p31"/>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SzPts val="2595"/>
              <a:buNone/>
            </a:pPr>
            <a:r>
              <a:rPr lang="en"/>
              <a:t>Scope the agent to:</a:t>
            </a:r>
            <a:endParaRPr/>
          </a:p>
          <a:p>
            <a:pPr marL="685800" lvl="1" indent="-238897" algn="l" rtl="0">
              <a:lnSpc>
                <a:spcPct val="90000"/>
              </a:lnSpc>
              <a:spcBef>
                <a:spcPts val="500"/>
              </a:spcBef>
              <a:spcAft>
                <a:spcPts val="0"/>
              </a:spcAft>
              <a:buSzPts val="2162"/>
              <a:buChar char="•"/>
            </a:pPr>
            <a:r>
              <a:rPr lang="en" i="1"/>
              <a:t>The current repository / workspace</a:t>
            </a:r>
            <a:endParaRPr i="1"/>
          </a:p>
          <a:p>
            <a:pPr marL="685800" lvl="1" indent="-238897" algn="l" rtl="0">
              <a:lnSpc>
                <a:spcPct val="90000"/>
              </a:lnSpc>
              <a:spcBef>
                <a:spcPts val="500"/>
              </a:spcBef>
              <a:spcAft>
                <a:spcPts val="0"/>
              </a:spcAft>
              <a:buSzPts val="2162"/>
              <a:buChar char="•"/>
            </a:pPr>
            <a:r>
              <a:rPr lang="en"/>
              <a:t>Necessary directories only</a:t>
            </a:r>
            <a:endParaRPr/>
          </a:p>
          <a:p>
            <a:pPr marL="685800" lvl="1" indent="-238897" algn="l" rtl="0">
              <a:lnSpc>
                <a:spcPct val="90000"/>
              </a:lnSpc>
              <a:spcBef>
                <a:spcPts val="500"/>
              </a:spcBef>
              <a:spcAft>
                <a:spcPts val="0"/>
              </a:spcAft>
              <a:buSzPts val="2162"/>
              <a:buChar char="•"/>
            </a:pPr>
            <a:r>
              <a:rPr lang="en" i="1"/>
              <a:t>Network disabled unless required</a:t>
            </a:r>
            <a:endParaRPr i="1"/>
          </a:p>
          <a:p>
            <a:pPr marL="0" lvl="0" indent="0" algn="l" rtl="0">
              <a:lnSpc>
                <a:spcPct val="90000"/>
              </a:lnSpc>
              <a:spcBef>
                <a:spcPts val="1000"/>
              </a:spcBef>
              <a:spcAft>
                <a:spcPts val="0"/>
              </a:spcAft>
              <a:buSzPts val="2595"/>
              <a:buNone/>
            </a:pPr>
            <a:endParaRPr/>
          </a:p>
          <a:p>
            <a:pPr marL="0" lvl="0" indent="0" algn="l" rtl="0">
              <a:lnSpc>
                <a:spcPct val="90000"/>
              </a:lnSpc>
              <a:spcBef>
                <a:spcPts val="1000"/>
              </a:spcBef>
              <a:spcAft>
                <a:spcPts val="0"/>
              </a:spcAft>
              <a:buSzPts val="2595"/>
              <a:buNone/>
            </a:pPr>
            <a:r>
              <a:rPr lang="en"/>
              <a:t>Avoid:</a:t>
            </a:r>
            <a:endParaRPr/>
          </a:p>
          <a:p>
            <a:pPr marL="685800" lvl="1" indent="-238897" algn="l" rtl="0">
              <a:lnSpc>
                <a:spcPct val="90000"/>
              </a:lnSpc>
              <a:spcBef>
                <a:spcPts val="500"/>
              </a:spcBef>
              <a:spcAft>
                <a:spcPts val="0"/>
              </a:spcAft>
              <a:buSzPts val="2162"/>
              <a:buChar char="•"/>
            </a:pPr>
            <a:r>
              <a:rPr lang="en"/>
              <a:t>Home directory access</a:t>
            </a:r>
            <a:endParaRPr/>
          </a:p>
          <a:p>
            <a:pPr marL="685800" lvl="1" indent="-238897" algn="l" rtl="0">
              <a:lnSpc>
                <a:spcPct val="90000"/>
              </a:lnSpc>
              <a:spcBef>
                <a:spcPts val="500"/>
              </a:spcBef>
              <a:spcAft>
                <a:spcPts val="0"/>
              </a:spcAft>
              <a:buSzPts val="2162"/>
              <a:buChar char="•"/>
            </a:pPr>
            <a:r>
              <a:rPr lang="en"/>
              <a:t>Global system access</a:t>
            </a:r>
            <a:endParaRPr/>
          </a:p>
          <a:p>
            <a:pPr marL="685800" lvl="1" indent="-238897" algn="l" rtl="0">
              <a:lnSpc>
                <a:spcPct val="90000"/>
              </a:lnSpc>
              <a:spcBef>
                <a:spcPts val="500"/>
              </a:spcBef>
              <a:spcAft>
                <a:spcPts val="0"/>
              </a:spcAft>
              <a:buSzPts val="2162"/>
              <a:buChar char="•"/>
            </a:pPr>
            <a:r>
              <a:rPr lang="en" i="1"/>
              <a:t>Agent configuration(s)</a:t>
            </a:r>
            <a:endParaRPr i="1"/>
          </a:p>
          <a:p>
            <a:pPr marL="685800" lvl="1" indent="-238897" algn="l" rtl="0">
              <a:lnSpc>
                <a:spcPct val="90000"/>
              </a:lnSpc>
              <a:spcBef>
                <a:spcPts val="500"/>
              </a:spcBef>
              <a:spcAft>
                <a:spcPts val="0"/>
              </a:spcAft>
              <a:buSzPts val="2162"/>
              <a:buChar char="•"/>
            </a:pPr>
            <a:r>
              <a:rPr lang="en"/>
              <a:t>Credential stores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title"/>
          </p:nvPr>
        </p:nvSpPr>
        <p:spPr>
          <a:xfrm>
            <a:off x="187270" y="489111"/>
            <a:ext cx="8621449" cy="7794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 sz="3600"/>
              <a:t>Rule #3: Approval Gating</a:t>
            </a:r>
            <a:endParaRPr/>
          </a:p>
        </p:txBody>
      </p:sp>
      <p:sp>
        <p:nvSpPr>
          <p:cNvPr id="235" name="Google Shape;235;p32"/>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100840"/>
              <a:buNone/>
            </a:pPr>
            <a:r>
              <a:rPr lang="en"/>
              <a:t>Before allowing an agent to:</a:t>
            </a:r>
            <a:endParaRPr/>
          </a:p>
          <a:p>
            <a:pPr marL="685800" lvl="1" indent="-239805" algn="l" rtl="0">
              <a:lnSpc>
                <a:spcPct val="90000"/>
              </a:lnSpc>
              <a:spcBef>
                <a:spcPts val="500"/>
              </a:spcBef>
              <a:spcAft>
                <a:spcPts val="0"/>
              </a:spcAft>
              <a:buSzPct val="98039"/>
              <a:buChar char="•"/>
            </a:pPr>
            <a:r>
              <a:rPr lang="en"/>
              <a:t>Install dependencies</a:t>
            </a:r>
            <a:endParaRPr/>
          </a:p>
          <a:p>
            <a:pPr marL="685800" lvl="1" indent="-239805" algn="l" rtl="0">
              <a:lnSpc>
                <a:spcPct val="90000"/>
              </a:lnSpc>
              <a:spcBef>
                <a:spcPts val="500"/>
              </a:spcBef>
              <a:spcAft>
                <a:spcPts val="0"/>
              </a:spcAft>
              <a:buSzPct val="98039"/>
              <a:buChar char="•"/>
            </a:pPr>
            <a:r>
              <a:rPr lang="en"/>
              <a:t>Enable network access</a:t>
            </a:r>
            <a:endParaRPr/>
          </a:p>
          <a:p>
            <a:pPr marL="685800" lvl="1" indent="-239805" algn="l" rtl="0">
              <a:lnSpc>
                <a:spcPct val="90000"/>
              </a:lnSpc>
              <a:spcBef>
                <a:spcPts val="500"/>
              </a:spcBef>
              <a:spcAft>
                <a:spcPts val="0"/>
              </a:spcAft>
              <a:buSzPct val="98039"/>
              <a:buChar char="•"/>
            </a:pPr>
            <a:r>
              <a:rPr lang="en"/>
              <a:t>Run migrations</a:t>
            </a:r>
            <a:endParaRPr/>
          </a:p>
          <a:p>
            <a:pPr marL="685800" lvl="1" indent="-239805" algn="l" rtl="0">
              <a:lnSpc>
                <a:spcPct val="90000"/>
              </a:lnSpc>
              <a:spcBef>
                <a:spcPts val="500"/>
              </a:spcBef>
              <a:spcAft>
                <a:spcPts val="0"/>
              </a:spcAft>
              <a:buSzPct val="98039"/>
              <a:buChar char="•"/>
            </a:pPr>
            <a:r>
              <a:rPr lang="en"/>
              <a:t>Delete files</a:t>
            </a:r>
            <a:endParaRPr/>
          </a:p>
          <a:p>
            <a:pPr marL="685800" lvl="1" indent="-239805" algn="l" rtl="0">
              <a:lnSpc>
                <a:spcPct val="90000"/>
              </a:lnSpc>
              <a:spcBef>
                <a:spcPts val="500"/>
              </a:spcBef>
              <a:spcAft>
                <a:spcPts val="0"/>
              </a:spcAft>
              <a:buSzPct val="98039"/>
              <a:buChar char="•"/>
            </a:pPr>
            <a:r>
              <a:rPr lang="en"/>
              <a:t>Modify auth or encryption logic</a:t>
            </a:r>
            <a:endParaRPr/>
          </a:p>
          <a:p>
            <a:pPr marL="0" lvl="0" indent="0" algn="l" rtl="0">
              <a:lnSpc>
                <a:spcPct val="90000"/>
              </a:lnSpc>
              <a:spcBef>
                <a:spcPts val="1000"/>
              </a:spcBef>
              <a:spcAft>
                <a:spcPts val="0"/>
              </a:spcAft>
              <a:buSzPct val="100840"/>
              <a:buNone/>
            </a:pPr>
            <a:endParaRPr/>
          </a:p>
          <a:p>
            <a:pPr marL="0" lvl="0" indent="0" algn="l" rtl="0">
              <a:lnSpc>
                <a:spcPct val="90000"/>
              </a:lnSpc>
              <a:spcBef>
                <a:spcPts val="1000"/>
              </a:spcBef>
              <a:spcAft>
                <a:spcPts val="0"/>
              </a:spcAft>
              <a:buSzPct val="100840"/>
              <a:buNone/>
            </a:pPr>
            <a:r>
              <a:rPr lang="en"/>
              <a:t>You must explicitly approve it.</a:t>
            </a:r>
            <a:endParaRPr/>
          </a:p>
          <a:p>
            <a:pPr marL="0" lvl="0" indent="0" algn="l" rtl="0">
              <a:lnSpc>
                <a:spcPct val="90000"/>
              </a:lnSpc>
              <a:spcBef>
                <a:spcPts val="1000"/>
              </a:spcBef>
              <a:spcAft>
                <a:spcPts val="0"/>
              </a:spcAft>
              <a:buSzPct val="100840"/>
              <a:buNone/>
            </a:pPr>
            <a:endParaRPr/>
          </a:p>
          <a:p>
            <a:pPr marL="0" lvl="0" indent="0" algn="l" rtl="0">
              <a:lnSpc>
                <a:spcPct val="90000"/>
              </a:lnSpc>
              <a:spcBef>
                <a:spcPts val="1000"/>
              </a:spcBef>
              <a:spcAft>
                <a:spcPts val="0"/>
              </a:spcAft>
              <a:buSzPct val="100840"/>
              <a:buNone/>
            </a:pPr>
            <a:r>
              <a:rPr lang="en"/>
              <a:t>This is not friction. This is operational discipline.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Security Critical Changes</a:t>
            </a:r>
            <a:endParaRPr/>
          </a:p>
        </p:txBody>
      </p:sp>
      <p:sp>
        <p:nvSpPr>
          <p:cNvPr id="241" name="Google Shape;241;p33"/>
          <p:cNvSpPr txBox="1">
            <a:spLocks noGrp="1"/>
          </p:cNvSpPr>
          <p:nvPr>
            <p:ph type="body" idx="1"/>
          </p:nvPr>
        </p:nvSpPr>
        <p:spPr>
          <a:xfrm>
            <a:off x="187271" y="2410475"/>
            <a:ext cx="8499529" cy="2356789"/>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1000"/>
              </a:spcBef>
              <a:spcAft>
                <a:spcPts val="0"/>
              </a:spcAft>
              <a:buSzPct val="110599"/>
              <a:buFont typeface="Arial"/>
              <a:buChar char="•"/>
            </a:pPr>
            <a:r>
              <a:rPr lang="en"/>
              <a:t>Authentication logic</a:t>
            </a:r>
            <a:endParaRPr/>
          </a:p>
          <a:p>
            <a:pPr marL="228600" lvl="0" indent="-228600" algn="l" rtl="0">
              <a:lnSpc>
                <a:spcPct val="90000"/>
              </a:lnSpc>
              <a:spcBef>
                <a:spcPts val="1000"/>
              </a:spcBef>
              <a:spcAft>
                <a:spcPts val="0"/>
              </a:spcAft>
              <a:buSzPct val="110599"/>
              <a:buFont typeface="Arial"/>
              <a:buChar char="•"/>
            </a:pPr>
            <a:r>
              <a:rPr lang="en"/>
              <a:t>Permission systems</a:t>
            </a:r>
            <a:endParaRPr/>
          </a:p>
          <a:p>
            <a:pPr marL="228600" lvl="0" indent="-228600" algn="l" rtl="0">
              <a:lnSpc>
                <a:spcPct val="90000"/>
              </a:lnSpc>
              <a:spcBef>
                <a:spcPts val="1000"/>
              </a:spcBef>
              <a:spcAft>
                <a:spcPts val="0"/>
              </a:spcAft>
              <a:buSzPct val="110599"/>
              <a:buFont typeface="Arial"/>
              <a:buChar char="•"/>
            </a:pPr>
            <a:r>
              <a:rPr lang="en"/>
              <a:t>Encryption or key handling</a:t>
            </a:r>
            <a:endParaRPr/>
          </a:p>
          <a:p>
            <a:pPr marL="228600" lvl="0" indent="-228600" algn="l" rtl="0">
              <a:lnSpc>
                <a:spcPct val="90000"/>
              </a:lnSpc>
              <a:spcBef>
                <a:spcPts val="1000"/>
              </a:spcBef>
              <a:spcAft>
                <a:spcPts val="0"/>
              </a:spcAft>
              <a:buSzPct val="110599"/>
              <a:buFont typeface="Arial"/>
              <a:buChar char="•"/>
            </a:pPr>
            <a:r>
              <a:rPr lang="en"/>
              <a:t>Payment flows</a:t>
            </a:r>
            <a:endParaRPr/>
          </a:p>
          <a:p>
            <a:pPr marL="228600" lvl="0" indent="-228600" algn="l" rtl="0">
              <a:lnSpc>
                <a:spcPct val="90000"/>
              </a:lnSpc>
              <a:spcBef>
                <a:spcPts val="1000"/>
              </a:spcBef>
              <a:spcAft>
                <a:spcPts val="0"/>
              </a:spcAft>
              <a:buSzPct val="110599"/>
              <a:buFont typeface="Arial"/>
              <a:buChar char="•"/>
            </a:pPr>
            <a:r>
              <a:rPr lang="en"/>
              <a:t>Data retention policies</a:t>
            </a:r>
            <a:endParaRPr/>
          </a:p>
          <a:p>
            <a:pPr marL="228600" lvl="0" indent="-228600" algn="l" rtl="0">
              <a:lnSpc>
                <a:spcPct val="90000"/>
              </a:lnSpc>
              <a:spcBef>
                <a:spcPts val="1000"/>
              </a:spcBef>
              <a:spcAft>
                <a:spcPts val="0"/>
              </a:spcAft>
              <a:buSzPct val="110599"/>
              <a:buFont typeface="Arial"/>
              <a:buChar char="•"/>
            </a:pPr>
            <a:r>
              <a:rPr lang="en"/>
              <a:t>Production deployment configurations</a:t>
            </a:r>
            <a:endParaRPr/>
          </a:p>
        </p:txBody>
      </p:sp>
      <p:sp>
        <p:nvSpPr>
          <p:cNvPr id="242" name="Google Shape;242;p33"/>
          <p:cNvSpPr txBox="1">
            <a:spLocks noGrp="1"/>
          </p:cNvSpPr>
          <p:nvPr>
            <p:ph type="body" idx="2"/>
          </p:nvPr>
        </p:nvSpPr>
        <p:spPr>
          <a:xfrm>
            <a:off x="1337425" y="1443038"/>
            <a:ext cx="5883300" cy="578172"/>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None/>
            </a:pPr>
            <a:r>
              <a:rPr lang="en" dirty="0"/>
              <a:t>Agents assist here – they do not decide.</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
              <a:t>AGENTS.md</a:t>
            </a:r>
            <a:endParaRPr/>
          </a:p>
        </p:txBody>
      </p:sp>
      <p:sp>
        <p:nvSpPr>
          <p:cNvPr id="249" name="Google Shape;249;p34"/>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
              <a:t>Your Project’s Constitution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5"/>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Why AGENTS.md Matters</a:t>
            </a:r>
            <a:endParaRPr/>
          </a:p>
        </p:txBody>
      </p:sp>
      <p:sp>
        <p:nvSpPr>
          <p:cNvPr id="255" name="Google Shape;255;p35"/>
          <p:cNvSpPr txBox="1">
            <a:spLocks noGrp="1"/>
          </p:cNvSpPr>
          <p:nvPr>
            <p:ph type="body" idx="1"/>
          </p:nvPr>
        </p:nvSpPr>
        <p:spPr>
          <a:xfrm>
            <a:off x="322235" y="2802969"/>
            <a:ext cx="8261111" cy="1448658"/>
          </a:xfrm>
          <a:prstGeom prst="rect">
            <a:avLst/>
          </a:prstGeom>
          <a:noFill/>
          <a:ln>
            <a:noFill/>
          </a:ln>
        </p:spPr>
        <p:txBody>
          <a:bodyPr spcFirstLastPara="1" wrap="square" lIns="91425" tIns="45700" rIns="91425" bIns="45700" anchor="t" anchorCtr="0">
            <a:normAutofit lnSpcReduction="10000"/>
          </a:bodyPr>
          <a:lstStyle/>
          <a:p>
            <a:pPr marL="228600" lvl="0" indent="-217170" algn="l" rtl="0">
              <a:lnSpc>
                <a:spcPct val="90000"/>
              </a:lnSpc>
              <a:spcBef>
                <a:spcPts val="1000"/>
              </a:spcBef>
              <a:spcAft>
                <a:spcPts val="0"/>
              </a:spcAft>
              <a:buSzPct val="100000"/>
              <a:buFont typeface="Arial"/>
              <a:buChar char="•"/>
            </a:pPr>
            <a:r>
              <a:rPr lang="en" sz="2400"/>
              <a:t>Without it: random toolchains, drift, violations</a:t>
            </a:r>
            <a:endParaRPr/>
          </a:p>
          <a:p>
            <a:pPr marL="228600" lvl="0" indent="-217170" algn="l" rtl="0">
              <a:lnSpc>
                <a:spcPct val="90000"/>
              </a:lnSpc>
              <a:spcBef>
                <a:spcPts val="1000"/>
              </a:spcBef>
              <a:spcAft>
                <a:spcPts val="0"/>
              </a:spcAft>
              <a:buSzPct val="100000"/>
              <a:buFont typeface="Arial"/>
              <a:buChar char="•"/>
            </a:pPr>
            <a:r>
              <a:rPr lang="en" sz="2400"/>
              <a:t>With it: agent stays inside your boundaries</a:t>
            </a:r>
            <a:endParaRPr/>
          </a:p>
          <a:p>
            <a:pPr marL="228600" lvl="0" indent="-217170" algn="l" rtl="0">
              <a:lnSpc>
                <a:spcPct val="90000"/>
              </a:lnSpc>
              <a:spcBef>
                <a:spcPts val="1000"/>
              </a:spcBef>
              <a:spcAft>
                <a:spcPts val="0"/>
              </a:spcAft>
              <a:buSzPct val="100000"/>
              <a:buFont typeface="Arial"/>
              <a:buChar char="•"/>
            </a:pPr>
            <a:r>
              <a:rPr lang="en" sz="2400"/>
              <a:t>Auto-loaded at session start</a:t>
            </a:r>
            <a:endParaRPr/>
          </a:p>
          <a:p>
            <a:pPr marL="0" lvl="0" indent="0" algn="l" rtl="0">
              <a:lnSpc>
                <a:spcPct val="90000"/>
              </a:lnSpc>
              <a:spcBef>
                <a:spcPts val="1000"/>
              </a:spcBef>
              <a:spcAft>
                <a:spcPts val="0"/>
              </a:spcAft>
              <a:buSzPct val="100000"/>
              <a:buNone/>
            </a:pPr>
            <a:endParaRPr sz="2400"/>
          </a:p>
        </p:txBody>
      </p:sp>
      <p:sp>
        <p:nvSpPr>
          <p:cNvPr id="256" name="Google Shape;256;p35"/>
          <p:cNvSpPr txBox="1">
            <a:spLocks noGrp="1"/>
          </p:cNvSpPr>
          <p:nvPr>
            <p:ph type="body" idx="2"/>
          </p:nvPr>
        </p:nvSpPr>
        <p:spPr>
          <a:xfrm>
            <a:off x="530225" y="1509725"/>
            <a:ext cx="7745400" cy="884400"/>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119063" lvl="0" indent="0" algn="l" rtl="0">
              <a:lnSpc>
                <a:spcPct val="100000"/>
              </a:lnSpc>
              <a:spcBef>
                <a:spcPts val="480"/>
              </a:spcBef>
              <a:spcAft>
                <a:spcPts val="0"/>
              </a:spcAft>
              <a:buSzPts val="2400"/>
              <a:buNone/>
            </a:pPr>
            <a:r>
              <a:rPr lang="en"/>
              <a:t>Every new session = a new developer with shell access who hasn’t read your wiki or README.md</a:t>
            </a:r>
            <a:endParaRPr/>
          </a:p>
        </p:txBody>
      </p:sp>
      <p:sp>
        <p:nvSpPr>
          <p:cNvPr id="257" name="Google Shape;257;p35"/>
          <p:cNvSpPr txBox="1"/>
          <p:nvPr/>
        </p:nvSpPr>
        <p:spPr>
          <a:xfrm>
            <a:off x="322235" y="4541583"/>
            <a:ext cx="37112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Consolas"/>
                <a:ea typeface="Consolas"/>
                <a:cs typeface="Consolas"/>
                <a:sym typeface="Consolas"/>
              </a:rPr>
              <a:t>ln –s AGENTS.md CLAUDE.md</a:t>
            </a:r>
            <a:endParaRPr sz="2000" b="0" i="0" u="none" strike="noStrike" cap="none">
              <a:solidFill>
                <a:srgbClr val="000000"/>
              </a:solidFill>
              <a:latin typeface="Consolas"/>
              <a:ea typeface="Consolas"/>
              <a:cs typeface="Consolas"/>
              <a:sym typeface="Consolas"/>
            </a:endParaRPr>
          </a:p>
        </p:txBody>
      </p:sp>
      <p:sp>
        <p:nvSpPr>
          <p:cNvPr id="258" name="Google Shape;258;p35"/>
          <p:cNvSpPr/>
          <p:nvPr/>
        </p:nvSpPr>
        <p:spPr>
          <a:xfrm>
            <a:off x="4402931" y="4251627"/>
            <a:ext cx="2685338" cy="260303"/>
          </a:xfrm>
          <a:prstGeom prst="wedgeRectCallout">
            <a:avLst>
              <a:gd name="adj1" fmla="val -64330"/>
              <a:gd name="adj2" fmla="val 95834"/>
            </a:avLst>
          </a:prstGeom>
          <a:solidFill>
            <a:schemeClr val="accent1"/>
          </a:solidFill>
          <a:ln w="25400" cap="flat" cmpd="sng">
            <a:solidFill>
              <a:srgbClr val="581E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Claude uses this instead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 b="0"/>
              <a:t>The Vibe Coding Problem</a:t>
            </a:r>
            <a:endParaRPr/>
          </a:p>
        </p:txBody>
      </p:sp>
      <p:sp>
        <p:nvSpPr>
          <p:cNvPr id="127" name="Google Shape;127;p17"/>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6"/>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AGENTS.md Should Contain</a:t>
            </a:r>
            <a:endParaRPr/>
          </a:p>
        </p:txBody>
      </p:sp>
      <p:sp>
        <p:nvSpPr>
          <p:cNvPr id="265" name="Google Shape;265;p36"/>
          <p:cNvSpPr txBox="1">
            <a:spLocks noGrp="1"/>
          </p:cNvSpPr>
          <p:nvPr>
            <p:ph type="body" idx="1"/>
          </p:nvPr>
        </p:nvSpPr>
        <p:spPr>
          <a:xfrm>
            <a:off x="322235" y="1586265"/>
            <a:ext cx="8499529" cy="1970970"/>
          </a:xfrm>
          <a:prstGeom prst="rect">
            <a:avLst/>
          </a:prstGeom>
          <a:noFill/>
          <a:ln>
            <a:noFill/>
          </a:ln>
        </p:spPr>
        <p:txBody>
          <a:bodyPr spcFirstLastPara="1" wrap="square" lIns="91425" tIns="45700" rIns="91425" bIns="45700" anchor="t" anchorCtr="0">
            <a:normAutofit fontScale="77500" lnSpcReduction="20000"/>
          </a:bodyPr>
          <a:lstStyle/>
          <a:p>
            <a:pPr marL="514350" lvl="0" indent="-514350" algn="l" rtl="0">
              <a:lnSpc>
                <a:spcPct val="90000"/>
              </a:lnSpc>
              <a:spcBef>
                <a:spcPts val="1000"/>
              </a:spcBef>
              <a:spcAft>
                <a:spcPts val="0"/>
              </a:spcAft>
              <a:buSzPct val="110599"/>
              <a:buAutoNum type="arabicPeriod"/>
            </a:pPr>
            <a:r>
              <a:rPr lang="en"/>
              <a:t>Environment &amp; Tooling</a:t>
            </a:r>
            <a:endParaRPr/>
          </a:p>
          <a:p>
            <a:pPr marL="514350" lvl="0" indent="-514350" algn="l" rtl="0">
              <a:lnSpc>
                <a:spcPct val="90000"/>
              </a:lnSpc>
              <a:spcBef>
                <a:spcPts val="1000"/>
              </a:spcBef>
              <a:spcAft>
                <a:spcPts val="0"/>
              </a:spcAft>
              <a:buSzPct val="110599"/>
              <a:buAutoNum type="arabicPeriod"/>
            </a:pPr>
            <a:r>
              <a:rPr lang="en"/>
              <a:t>Engineering standards</a:t>
            </a:r>
            <a:endParaRPr/>
          </a:p>
          <a:p>
            <a:pPr marL="514350" lvl="0" indent="-514350" algn="l" rtl="0">
              <a:lnSpc>
                <a:spcPct val="90000"/>
              </a:lnSpc>
              <a:spcBef>
                <a:spcPts val="1000"/>
              </a:spcBef>
              <a:spcAft>
                <a:spcPts val="0"/>
              </a:spcAft>
              <a:buSzPct val="110599"/>
              <a:buAutoNum type="arabicPeriod"/>
            </a:pPr>
            <a:r>
              <a:rPr lang="en"/>
              <a:t>Security &amp; escalation boundaries</a:t>
            </a:r>
            <a:endParaRPr/>
          </a:p>
          <a:p>
            <a:pPr marL="514350" lvl="0" indent="-514350" algn="l" rtl="0">
              <a:lnSpc>
                <a:spcPct val="90000"/>
              </a:lnSpc>
              <a:spcBef>
                <a:spcPts val="1000"/>
              </a:spcBef>
              <a:spcAft>
                <a:spcPts val="0"/>
              </a:spcAft>
              <a:buSzPct val="110599"/>
              <a:buAutoNum type="arabicPeriod"/>
            </a:pPr>
            <a:r>
              <a:rPr lang="en"/>
              <a:t>Dependency policies</a:t>
            </a:r>
            <a:endParaRPr/>
          </a:p>
          <a:p>
            <a:pPr marL="514350" lvl="0" indent="-514350" algn="l" rtl="0">
              <a:lnSpc>
                <a:spcPct val="90000"/>
              </a:lnSpc>
              <a:spcBef>
                <a:spcPts val="1000"/>
              </a:spcBef>
              <a:spcAft>
                <a:spcPts val="0"/>
              </a:spcAft>
              <a:buSzPct val="110599"/>
              <a:buAutoNum type="arabicPeriod"/>
            </a:pPr>
            <a:r>
              <a:rPr lang="en"/>
              <a:t>Definition of done</a:t>
            </a:r>
            <a:endParaRPr/>
          </a:p>
        </p:txBody>
      </p:sp>
      <p:sp>
        <p:nvSpPr>
          <p:cNvPr id="266" name="Google Shape;266;p36"/>
          <p:cNvSpPr txBox="1">
            <a:spLocks noGrp="1"/>
          </p:cNvSpPr>
          <p:nvPr>
            <p:ph type="body" idx="2"/>
          </p:nvPr>
        </p:nvSpPr>
        <p:spPr>
          <a:xfrm>
            <a:off x="986850" y="3874924"/>
            <a:ext cx="6489600" cy="578013"/>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457200" lvl="0" indent="-285750" algn="l" rtl="0">
              <a:lnSpc>
                <a:spcPct val="100000"/>
              </a:lnSpc>
              <a:spcBef>
                <a:spcPts val="480"/>
              </a:spcBef>
              <a:spcAft>
                <a:spcPts val="0"/>
              </a:spcAft>
              <a:buSzPts val="2400"/>
              <a:buNone/>
            </a:pPr>
            <a:r>
              <a:rPr lang="en" dirty="0"/>
              <a:t>Concise • Actionable • Specific • Enforceable</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txBox="1"/>
          <p:nvPr/>
        </p:nvSpPr>
        <p:spPr>
          <a:xfrm>
            <a:off x="160020" y="489942"/>
            <a:ext cx="6574155" cy="44012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Project Overview</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CLI tool for anomaly detection on time-series CSVs.</a:t>
            </a:r>
            <a:endParaRPr/>
          </a:p>
          <a:p>
            <a:pPr marL="0" marR="0" lvl="0" indent="0" algn="l" rtl="0">
              <a:lnSpc>
                <a:spcPct val="100000"/>
              </a:lnSpc>
              <a:spcBef>
                <a:spcPts val="0"/>
              </a:spcBef>
              <a:spcAft>
                <a:spcPts val="0"/>
              </a:spcAft>
              <a:buNone/>
            </a:pPr>
            <a:endParaRPr sz="14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Environment &amp; Tooling</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Python 3.12+</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Dependency management: uv (NOT pip or conda)</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Dependencies defined in pyproject.toml</a:t>
            </a:r>
            <a:endParaRPr sz="14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Lockfile (uv.lock) committed</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Run: uv run python -m app</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Tests: uv run pytest</a:t>
            </a:r>
            <a:endParaRPr sz="14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Lint/format: ruff check . &amp;&amp; ruff format .</a:t>
            </a:r>
            <a:endParaRPr/>
          </a:p>
          <a:p>
            <a:pPr marL="0" marR="0" lvl="0" indent="0" algn="l" rtl="0">
              <a:lnSpc>
                <a:spcPct val="100000"/>
              </a:lnSpc>
              <a:spcBef>
                <a:spcPts val="0"/>
              </a:spcBef>
              <a:spcAft>
                <a:spcPts val="0"/>
              </a:spcAft>
              <a:buNone/>
            </a:pPr>
            <a:endParaRPr sz="14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Architecture </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The following architectural choices are fixed unless explicitly reviewed:</a:t>
            </a:r>
            <a:endParaRPr/>
          </a:p>
          <a:p>
            <a:pPr marL="0" marR="0" lvl="0" indent="0" algn="l" rtl="0">
              <a:lnSpc>
                <a:spcPct val="100000"/>
              </a:lnSpc>
              <a:spcBef>
                <a:spcPts val="0"/>
              </a:spcBef>
              <a:spcAft>
                <a:spcPts val="0"/>
              </a:spcAft>
              <a:buNone/>
            </a:pPr>
            <a:endParaRPr sz="14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Single-process CLI application</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No external database</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No network calls</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Consolas"/>
                <a:ea typeface="Consolas"/>
                <a:cs typeface="Consolas"/>
                <a:sym typeface="Consolas"/>
              </a:rPr>
              <a:t>- Standard library preferred over third-party packages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0"/>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35353"/>
              <a:buNone/>
            </a:pPr>
            <a:r>
              <a:rPr lang="en"/>
              <a:t>AGENTS.md: What not to Include</a:t>
            </a:r>
            <a:endParaRPr/>
          </a:p>
        </p:txBody>
      </p:sp>
      <p:sp>
        <p:nvSpPr>
          <p:cNvPr id="292" name="Google Shape;292;p40"/>
          <p:cNvSpPr txBox="1">
            <a:spLocks noGrp="1"/>
          </p:cNvSpPr>
          <p:nvPr>
            <p:ph type="body" idx="1"/>
          </p:nvPr>
        </p:nvSpPr>
        <p:spPr>
          <a:xfrm>
            <a:off x="187271" y="1268574"/>
            <a:ext cx="8769458" cy="349869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SzPts val="2400"/>
              <a:buNone/>
            </a:pPr>
            <a:r>
              <a:rPr lang="en"/>
              <a:t>Do NOT include:</a:t>
            </a:r>
            <a:endParaRPr/>
          </a:p>
          <a:p>
            <a:pPr marL="685800" lvl="1" indent="-228600" algn="l" rtl="0">
              <a:lnSpc>
                <a:spcPct val="90000"/>
              </a:lnSpc>
              <a:spcBef>
                <a:spcPts val="500"/>
              </a:spcBef>
              <a:spcAft>
                <a:spcPts val="0"/>
              </a:spcAft>
              <a:buSzPts val="2000"/>
              <a:buChar char="•"/>
            </a:pPr>
            <a:r>
              <a:rPr lang="en"/>
              <a:t>Full documentation</a:t>
            </a:r>
            <a:endParaRPr/>
          </a:p>
          <a:p>
            <a:pPr marL="685800" lvl="1" indent="-228600" algn="l" rtl="0">
              <a:lnSpc>
                <a:spcPct val="90000"/>
              </a:lnSpc>
              <a:spcBef>
                <a:spcPts val="500"/>
              </a:spcBef>
              <a:spcAft>
                <a:spcPts val="0"/>
              </a:spcAft>
              <a:buSzPts val="2000"/>
              <a:buChar char="•"/>
            </a:pPr>
            <a:r>
              <a:rPr lang="en"/>
              <a:t>Long style guides</a:t>
            </a:r>
            <a:endParaRPr/>
          </a:p>
          <a:p>
            <a:pPr marL="685800" lvl="1" indent="-228600" algn="l" rtl="0">
              <a:lnSpc>
                <a:spcPct val="90000"/>
              </a:lnSpc>
              <a:spcBef>
                <a:spcPts val="500"/>
              </a:spcBef>
              <a:spcAft>
                <a:spcPts val="0"/>
              </a:spcAft>
              <a:buSzPts val="2000"/>
              <a:buChar char="•"/>
            </a:pPr>
            <a:r>
              <a:rPr lang="en"/>
              <a:t>One-off task instructions</a:t>
            </a:r>
            <a:endParaRPr/>
          </a:p>
          <a:p>
            <a:pPr marL="685800" lvl="1" indent="-228600" algn="l" rtl="0">
              <a:lnSpc>
                <a:spcPct val="90000"/>
              </a:lnSpc>
              <a:spcBef>
                <a:spcPts val="500"/>
              </a:spcBef>
              <a:spcAft>
                <a:spcPts val="0"/>
              </a:spcAft>
              <a:buSzPts val="2000"/>
              <a:buChar char="•"/>
            </a:pPr>
            <a:r>
              <a:rPr lang="en"/>
              <a:t>Repetitive formatting rules already enforced by tools</a:t>
            </a:r>
            <a:endParaRPr/>
          </a:p>
          <a:p>
            <a:pPr marL="685800" lvl="1" indent="-228600" algn="l" rtl="0">
              <a:lnSpc>
                <a:spcPct val="90000"/>
              </a:lnSpc>
              <a:spcBef>
                <a:spcPts val="500"/>
              </a:spcBef>
              <a:spcAft>
                <a:spcPts val="0"/>
              </a:spcAft>
              <a:buSzPts val="2000"/>
              <a:buChar char="•"/>
            </a:pPr>
            <a:r>
              <a:rPr lang="en"/>
              <a:t>Directory structure</a:t>
            </a:r>
            <a:endParaRPr/>
          </a:p>
          <a:p>
            <a:pPr marL="685800" lvl="0" indent="0" algn="l" rtl="0">
              <a:lnSpc>
                <a:spcPct val="90000"/>
              </a:lnSpc>
              <a:spcBef>
                <a:spcPts val="500"/>
              </a:spcBef>
              <a:spcAft>
                <a:spcPts val="0"/>
              </a:spcAft>
              <a:buNone/>
            </a:pPr>
            <a:endParaRPr/>
          </a:p>
          <a:p>
            <a:pPr marL="0" lvl="0" indent="0" algn="l" rtl="0">
              <a:lnSpc>
                <a:spcPct val="90000"/>
              </a:lnSpc>
              <a:spcBef>
                <a:spcPts val="1000"/>
              </a:spcBef>
              <a:spcAft>
                <a:spcPts val="0"/>
              </a:spcAft>
              <a:buSzPts val="2400"/>
              <a:buNone/>
            </a:pPr>
            <a:r>
              <a:rPr lang="en"/>
              <a:t>Every unnecessary word competes with task context.</a:t>
            </a:r>
            <a:br>
              <a:rPr lang="en"/>
            </a:br>
            <a:r>
              <a:rPr lang="en"/>
              <a:t>If the agent can infer it, leave it out.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 b="0"/>
              <a:t>The Development Lifecycle</a:t>
            </a:r>
            <a:endParaRPr/>
          </a:p>
        </p:txBody>
      </p:sp>
      <p:sp>
        <p:nvSpPr>
          <p:cNvPr id="298" name="Google Shape;298;p41"/>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42" descr="A diagram of software development&#10;&#10;AI-generated content may be incorrect."/>
          <p:cNvPicPr preferRelativeResize="0"/>
          <p:nvPr/>
        </p:nvPicPr>
        <p:blipFill rotWithShape="1">
          <a:blip r:embed="rId3">
            <a:alphaModFix/>
          </a:blip>
          <a:srcRect/>
          <a:stretch/>
        </p:blipFill>
        <p:spPr>
          <a:xfrm>
            <a:off x="1116031" y="499689"/>
            <a:ext cx="6911937" cy="460952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3"/>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LLM Acceleration</a:t>
            </a:r>
            <a:endParaRPr/>
          </a:p>
        </p:txBody>
      </p:sp>
      <p:graphicFrame>
        <p:nvGraphicFramePr>
          <p:cNvPr id="311" name="Google Shape;311;p43"/>
          <p:cNvGraphicFramePr/>
          <p:nvPr>
            <p:extLst>
              <p:ext uri="{D42A27DB-BD31-4B8C-83A1-F6EECF244321}">
                <p14:modId xmlns:p14="http://schemas.microsoft.com/office/powerpoint/2010/main" val="3971772380"/>
              </p:ext>
            </p:extLst>
          </p:nvPr>
        </p:nvGraphicFramePr>
        <p:xfrm>
          <a:off x="270510" y="1579562"/>
          <a:ext cx="8602975" cy="3255564"/>
        </p:xfrm>
        <a:graphic>
          <a:graphicData uri="http://schemas.openxmlformats.org/drawingml/2006/table">
            <a:tbl>
              <a:tblPr>
                <a:noFill/>
                <a:tableStyleId>{DBE47859-2B5B-4167-A5AA-85D0CEC5FCE3}</a:tableStyleId>
              </a:tblPr>
              <a:tblGrid>
                <a:gridCol w="4000825">
                  <a:extLst>
                    <a:ext uri="{9D8B030D-6E8A-4147-A177-3AD203B41FA5}">
                      <a16:colId xmlns:a16="http://schemas.microsoft.com/office/drawing/2014/main" val="20000"/>
                    </a:ext>
                  </a:extLst>
                </a:gridCol>
                <a:gridCol w="4602150">
                  <a:extLst>
                    <a:ext uri="{9D8B030D-6E8A-4147-A177-3AD203B41FA5}">
                      <a16:colId xmlns:a16="http://schemas.microsoft.com/office/drawing/2014/main" val="20001"/>
                    </a:ext>
                  </a:extLst>
                </a:gridCol>
              </a:tblGrid>
              <a:tr h="439062">
                <a:tc>
                  <a:txBody>
                    <a:bodyPr/>
                    <a:lstStyle/>
                    <a:p>
                      <a:pPr marL="0" marR="0" lvl="0" indent="0" algn="l" rtl="0">
                        <a:lnSpc>
                          <a:spcPct val="100000"/>
                        </a:lnSpc>
                        <a:spcBef>
                          <a:spcPts val="0"/>
                        </a:spcBef>
                        <a:spcAft>
                          <a:spcPts val="0"/>
                        </a:spcAft>
                        <a:buClr>
                          <a:srgbClr val="000000"/>
                        </a:buClr>
                        <a:buSzPts val="1600"/>
                        <a:buFont typeface="Arial"/>
                        <a:buNone/>
                      </a:pPr>
                      <a:r>
                        <a:rPr lang="en" sz="1600" b="1" u="none" strike="noStrike" cap="none" dirty="0">
                          <a:solidFill>
                            <a:schemeClr val="lt1"/>
                          </a:solidFill>
                        </a:rPr>
                        <a:t>Traditional</a:t>
                      </a:r>
                      <a:endParaRPr sz="2000" u="none" strike="noStrike" cap="none" dirty="0">
                        <a:solidFill>
                          <a:schemeClr val="lt1"/>
                        </a:solidFill>
                      </a:endParaRPr>
                    </a:p>
                  </a:txBody>
                  <a:tcPr marL="63500" marR="63500" marT="63500" marB="63500">
                    <a:solidFill>
                      <a:schemeClr val="dk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1" u="none" strike="noStrike" cap="none">
                          <a:solidFill>
                            <a:schemeClr val="lt1"/>
                          </a:solidFill>
                        </a:rPr>
                        <a:t>With LLMs</a:t>
                      </a:r>
                      <a:endParaRPr sz="2000" u="none" strike="noStrike" cap="none">
                        <a:solidFill>
                          <a:schemeClr val="lt1"/>
                        </a:solidFill>
                      </a:endParaRPr>
                    </a:p>
                  </a:txBody>
                  <a:tcPr marL="63500" marR="63500" marT="63500" marB="63500">
                    <a:solidFill>
                      <a:schemeClr val="dk2"/>
                    </a:solidFill>
                  </a:tcPr>
                </a:tc>
                <a:extLst>
                  <a:ext uri="{0D108BD9-81ED-4DB2-BD59-A6C34878D82A}">
                    <a16:rowId xmlns:a16="http://schemas.microsoft.com/office/drawing/2014/main" val="10000"/>
                  </a:ext>
                </a:extLst>
              </a:tr>
              <a:tr h="546289">
                <a:tc>
                  <a:txBody>
                    <a:bodyPr/>
                    <a:lstStyle/>
                    <a:p>
                      <a:pPr marL="0" marR="0" lvl="0" indent="0" algn="l" rtl="0">
                        <a:lnSpc>
                          <a:spcPct val="100000"/>
                        </a:lnSpc>
                        <a:spcBef>
                          <a:spcPts val="0"/>
                        </a:spcBef>
                        <a:spcAft>
                          <a:spcPts val="0"/>
                        </a:spcAft>
                        <a:buClr>
                          <a:srgbClr val="000000"/>
                        </a:buClr>
                        <a:buSzPts val="1600"/>
                        <a:buFont typeface="Arial"/>
                        <a:buNone/>
                      </a:pPr>
                      <a:r>
                        <a:rPr lang="en" sz="1800" b="0" u="none" strike="noStrike" cap="none" dirty="0">
                          <a:solidFill>
                            <a:srgbClr val="000000"/>
                          </a:solidFill>
                          <a:latin typeface="+mn-lt"/>
                        </a:rPr>
                        <a:t>Requirements → Architecture → Design (weeks)</a:t>
                      </a:r>
                      <a:endParaRPr sz="1800" u="none" strike="noStrike" cap="none" dirty="0">
                        <a:latin typeface="+mn-lt"/>
                      </a:endParaRPr>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 sz="1800" b="0" u="none" strike="noStrike" cap="none" dirty="0">
                          <a:solidFill>
                            <a:srgbClr val="000000"/>
                          </a:solidFill>
                          <a:latin typeface="+mn-lt"/>
                        </a:rPr>
                        <a:t>Requirements + Architecture + Design (draft interactively in a single session)</a:t>
                      </a:r>
                      <a:endParaRPr sz="1800" u="none" strike="noStrike" cap="none" dirty="0">
                        <a:latin typeface="+mn-lt"/>
                      </a:endParaRPr>
                    </a:p>
                  </a:txBody>
                  <a:tcPr/>
                </a:tc>
                <a:extLst>
                  <a:ext uri="{0D108BD9-81ED-4DB2-BD59-A6C34878D82A}">
                    <a16:rowId xmlns:a16="http://schemas.microsoft.com/office/drawing/2014/main" val="10001"/>
                  </a:ext>
                </a:extLst>
              </a:tr>
              <a:tr h="316272">
                <a:tc>
                  <a:txBody>
                    <a:bodyPr/>
                    <a:lstStyle/>
                    <a:p>
                      <a:pPr marL="0" marR="0" lvl="0" indent="0" algn="l" rtl="0">
                        <a:lnSpc>
                          <a:spcPct val="100000"/>
                        </a:lnSpc>
                        <a:spcBef>
                          <a:spcPts val="0"/>
                        </a:spcBef>
                        <a:spcAft>
                          <a:spcPts val="0"/>
                        </a:spcAft>
                        <a:buClr>
                          <a:srgbClr val="000000"/>
                        </a:buClr>
                        <a:buSzPts val="1600"/>
                        <a:buFont typeface="Arial"/>
                        <a:buNone/>
                      </a:pPr>
                      <a:r>
                        <a:rPr lang="en" sz="1800" b="0" u="none" strike="noStrike" cap="none" dirty="0">
                          <a:solidFill>
                            <a:srgbClr val="000000"/>
                          </a:solidFill>
                          <a:latin typeface="+mn-lt"/>
                        </a:rPr>
                        <a:t>Implementation (days/weeks)</a:t>
                      </a:r>
                      <a:endParaRPr sz="1800" u="none" strike="noStrike" cap="none" dirty="0">
                        <a:latin typeface="+mn-lt"/>
                      </a:endParaRPr>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 sz="1800" b="0" u="none" strike="noStrike" cap="none">
                          <a:solidFill>
                            <a:srgbClr val="000000"/>
                          </a:solidFill>
                          <a:latin typeface="+mn-lt"/>
                        </a:rPr>
                        <a:t>Implementation (minutes)</a:t>
                      </a:r>
                      <a:endParaRPr sz="1800" u="none" strike="noStrike" cap="none">
                        <a:latin typeface="+mn-lt"/>
                      </a:endParaRPr>
                    </a:p>
                  </a:txBody>
                  <a:tcPr/>
                </a:tc>
                <a:extLst>
                  <a:ext uri="{0D108BD9-81ED-4DB2-BD59-A6C34878D82A}">
                    <a16:rowId xmlns:a16="http://schemas.microsoft.com/office/drawing/2014/main" val="10002"/>
                  </a:ext>
                </a:extLst>
              </a:tr>
              <a:tr h="577073">
                <a:tc>
                  <a:txBody>
                    <a:bodyPr/>
                    <a:lstStyle/>
                    <a:p>
                      <a:pPr marL="0" marR="0" lvl="0" indent="0" algn="l" rtl="0">
                        <a:lnSpc>
                          <a:spcPct val="100000"/>
                        </a:lnSpc>
                        <a:spcBef>
                          <a:spcPts val="0"/>
                        </a:spcBef>
                        <a:spcAft>
                          <a:spcPts val="0"/>
                        </a:spcAft>
                        <a:buClr>
                          <a:srgbClr val="000000"/>
                        </a:buClr>
                        <a:buSzPts val="1600"/>
                        <a:buFont typeface="Arial"/>
                        <a:buNone/>
                      </a:pPr>
                      <a:r>
                        <a:rPr lang="en" sz="1800" b="0" u="none" strike="noStrike" cap="none" dirty="0">
                          <a:solidFill>
                            <a:srgbClr val="000000"/>
                          </a:solidFill>
                          <a:latin typeface="+mn-lt"/>
                        </a:rPr>
                        <a:t>Testing written after code</a:t>
                      </a:r>
                      <a:br>
                        <a:rPr lang="en" sz="1800" b="0" u="none" strike="noStrike" cap="none" dirty="0">
                          <a:solidFill>
                            <a:srgbClr val="000000"/>
                          </a:solidFill>
                          <a:latin typeface="+mn-lt"/>
                        </a:rPr>
                      </a:br>
                      <a:r>
                        <a:rPr lang="en" sz="1800" b="0" u="none" strike="noStrike" cap="none" dirty="0">
                          <a:solidFill>
                            <a:srgbClr val="000000"/>
                          </a:solidFill>
                          <a:latin typeface="+mn-lt"/>
                        </a:rPr>
                        <a:t>(if at all)</a:t>
                      </a:r>
                      <a:endParaRPr sz="1800" u="none" strike="noStrike" cap="none" dirty="0">
                        <a:latin typeface="+mn-lt"/>
                      </a:endParaRPr>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 sz="1800" b="0" u="none" strike="noStrike" cap="none" dirty="0">
                          <a:solidFill>
                            <a:srgbClr val="000000"/>
                          </a:solidFill>
                          <a:latin typeface="+mn-lt"/>
                        </a:rPr>
                        <a:t>Tests can be generated before or alongside code</a:t>
                      </a:r>
                      <a:endParaRPr sz="1800" u="none" strike="noStrike" cap="none" dirty="0">
                        <a:latin typeface="+mn-lt"/>
                      </a:endParaRPr>
                    </a:p>
                  </a:txBody>
                  <a:tcPr/>
                </a:tc>
                <a:extLst>
                  <a:ext uri="{0D108BD9-81ED-4DB2-BD59-A6C34878D82A}">
                    <a16:rowId xmlns:a16="http://schemas.microsoft.com/office/drawing/2014/main" val="10003"/>
                  </a:ext>
                </a:extLst>
              </a:tr>
              <a:tr h="316272">
                <a:tc>
                  <a:txBody>
                    <a:bodyPr/>
                    <a:lstStyle/>
                    <a:p>
                      <a:pPr marL="0" marR="0" lvl="0" indent="0" algn="l" rtl="0">
                        <a:lnSpc>
                          <a:spcPct val="100000"/>
                        </a:lnSpc>
                        <a:spcBef>
                          <a:spcPts val="0"/>
                        </a:spcBef>
                        <a:spcAft>
                          <a:spcPts val="0"/>
                        </a:spcAft>
                        <a:buClr>
                          <a:srgbClr val="000000"/>
                        </a:buClr>
                        <a:buSzPts val="1600"/>
                        <a:buFont typeface="Arial"/>
                        <a:buNone/>
                      </a:pPr>
                      <a:r>
                        <a:rPr lang="en" sz="1800" b="0" u="none" strike="noStrike" cap="none" dirty="0">
                          <a:solidFill>
                            <a:srgbClr val="000000"/>
                          </a:solidFill>
                          <a:latin typeface="+mn-lt"/>
                        </a:rPr>
                        <a:t>Manual code review</a:t>
                      </a:r>
                      <a:endParaRPr sz="1800" u="none" strike="noStrike" cap="none" dirty="0">
                        <a:latin typeface="+mn-lt"/>
                      </a:endParaRPr>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 sz="1800" b="0" u="none" strike="noStrike" cap="none" dirty="0">
                          <a:solidFill>
                            <a:srgbClr val="000000"/>
                          </a:solidFill>
                          <a:latin typeface="+mn-lt"/>
                        </a:rPr>
                        <a:t>AI assisted first-pass review</a:t>
                      </a:r>
                      <a:endParaRPr sz="1800" u="none" strike="noStrike" cap="none" dirty="0">
                        <a:latin typeface="+mn-lt"/>
                      </a:endParaRPr>
                    </a:p>
                  </a:txBody>
                  <a:tcPr/>
                </a:tc>
                <a:extLst>
                  <a:ext uri="{0D108BD9-81ED-4DB2-BD59-A6C34878D82A}">
                    <a16:rowId xmlns:a16="http://schemas.microsoft.com/office/drawing/2014/main" val="10004"/>
                  </a:ext>
                </a:extLst>
              </a:tr>
              <a:tr h="315623">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mn-lt"/>
                        </a:rPr>
                        <a:t>Manual documentation / comments</a:t>
                      </a:r>
                      <a:endParaRPr sz="1800" u="none" strike="noStrike" cap="none" dirty="0">
                        <a:latin typeface="+mn-lt"/>
                      </a:endParaRPr>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mn-lt"/>
                        </a:rPr>
                        <a:t>AI generated</a:t>
                      </a:r>
                      <a:endParaRPr sz="1800" u="none" strike="noStrike" cap="none" dirty="0">
                        <a:latin typeface="+mn-lt"/>
                      </a:endParaRPr>
                    </a:p>
                  </a:txBody>
                  <a:tcPr/>
                </a:tc>
                <a:extLst>
                  <a:ext uri="{0D108BD9-81ED-4DB2-BD59-A6C34878D82A}">
                    <a16:rowId xmlns:a16="http://schemas.microsoft.com/office/drawing/2014/main" val="2963221003"/>
                  </a:ext>
                </a:extLst>
              </a:tr>
              <a:tr h="439062">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mn-lt"/>
                        </a:rPr>
                        <a:t>Manual code understanding</a:t>
                      </a:r>
                      <a:endParaRPr sz="1800" u="none" strike="noStrike" cap="none" dirty="0">
                        <a:latin typeface="+mn-lt"/>
                      </a:endParaRPr>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mn-lt"/>
                        </a:rPr>
                        <a:t>AI assisted understand </a:t>
                      </a:r>
                      <a:r>
                        <a:rPr lang="en-US" sz="1800" u="none" strike="noStrike" cap="none">
                          <a:latin typeface="+mn-lt"/>
                        </a:rPr>
                        <a:t>and walkthrough</a:t>
                      </a:r>
                      <a:endParaRPr sz="1800" u="none" strike="noStrike" cap="none" dirty="0">
                        <a:latin typeface="+mn-lt"/>
                      </a:endParaRPr>
                    </a:p>
                  </a:txBody>
                  <a:tcPr/>
                </a:tc>
                <a:extLst>
                  <a:ext uri="{0D108BD9-81ED-4DB2-BD59-A6C34878D82A}">
                    <a16:rowId xmlns:a16="http://schemas.microsoft.com/office/drawing/2014/main" val="4100077868"/>
                  </a:ext>
                </a:extLst>
              </a:tr>
            </a:tbl>
          </a:graphicData>
        </a:graphic>
      </p:graphicFrame>
      <p:sp>
        <p:nvSpPr>
          <p:cNvPr id="312" name="Google Shape;312;p43"/>
          <p:cNvSpPr/>
          <p:nvPr/>
        </p:nvSpPr>
        <p:spPr>
          <a:xfrm>
            <a:off x="1600200" y="2239963"/>
            <a:ext cx="9144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What Does Not Change</a:t>
            </a:r>
            <a:endParaRPr/>
          </a:p>
        </p:txBody>
      </p:sp>
      <p:sp>
        <p:nvSpPr>
          <p:cNvPr id="319" name="Google Shape;319;p44"/>
          <p:cNvSpPr txBox="1">
            <a:spLocks noGrp="1"/>
          </p:cNvSpPr>
          <p:nvPr>
            <p:ph type="body" idx="1"/>
          </p:nvPr>
        </p:nvSpPr>
        <p:spPr>
          <a:xfrm>
            <a:off x="244854" y="1409991"/>
            <a:ext cx="4154654" cy="2815746"/>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Char char="•"/>
            </a:pPr>
            <a:r>
              <a:rPr lang="en">
                <a:solidFill>
                  <a:schemeClr val="dk1"/>
                </a:solidFill>
                <a:latin typeface="Calibri"/>
                <a:ea typeface="Calibri"/>
                <a:cs typeface="Calibri"/>
                <a:sym typeface="Calibri"/>
              </a:rPr>
              <a:t>Architectural ownership</a:t>
            </a:r>
            <a:endParaRPr/>
          </a:p>
          <a:p>
            <a:pPr marL="228600" lvl="0" indent="-228600" algn="l" rtl="0">
              <a:lnSpc>
                <a:spcPct val="100000"/>
              </a:lnSpc>
              <a:spcBef>
                <a:spcPts val="0"/>
              </a:spcBef>
              <a:spcAft>
                <a:spcPts val="0"/>
              </a:spcAft>
              <a:buSzPts val="2400"/>
              <a:buChar char="•"/>
            </a:pPr>
            <a:r>
              <a:rPr lang="en">
                <a:solidFill>
                  <a:schemeClr val="dk1"/>
                </a:solidFill>
                <a:latin typeface="Calibri"/>
                <a:ea typeface="Calibri"/>
                <a:cs typeface="Calibri"/>
                <a:sym typeface="Calibri"/>
              </a:rPr>
              <a:t>Risk boundaries</a:t>
            </a:r>
            <a:endParaRPr/>
          </a:p>
          <a:p>
            <a:pPr marL="228600" lvl="0" indent="-228600" algn="l" rtl="0">
              <a:lnSpc>
                <a:spcPct val="100000"/>
              </a:lnSpc>
              <a:spcBef>
                <a:spcPts val="0"/>
              </a:spcBef>
              <a:spcAft>
                <a:spcPts val="0"/>
              </a:spcAft>
              <a:buSzPts val="2400"/>
              <a:buChar char="•"/>
            </a:pPr>
            <a:r>
              <a:rPr lang="en">
                <a:solidFill>
                  <a:schemeClr val="dk1"/>
                </a:solidFill>
                <a:latin typeface="Calibri"/>
                <a:ea typeface="Calibri"/>
                <a:cs typeface="Calibri"/>
                <a:sym typeface="Calibri"/>
              </a:rPr>
              <a:t>Security review</a:t>
            </a:r>
            <a:endParaRPr/>
          </a:p>
          <a:p>
            <a:pPr marL="228600" lvl="0" indent="-228600" algn="l" rtl="0">
              <a:lnSpc>
                <a:spcPct val="100000"/>
              </a:lnSpc>
              <a:spcBef>
                <a:spcPts val="0"/>
              </a:spcBef>
              <a:spcAft>
                <a:spcPts val="0"/>
              </a:spcAft>
              <a:buSzPts val="2400"/>
              <a:buChar char="•"/>
            </a:pPr>
            <a:r>
              <a:rPr lang="en">
                <a:solidFill>
                  <a:schemeClr val="dk1"/>
                </a:solidFill>
                <a:latin typeface="Calibri"/>
                <a:ea typeface="Calibri"/>
                <a:cs typeface="Calibri"/>
                <a:sym typeface="Calibri"/>
              </a:rPr>
              <a:t>Testing discipline</a:t>
            </a:r>
            <a:endParaRPr/>
          </a:p>
          <a:p>
            <a:pPr marL="228600" lvl="0" indent="-228600" algn="l" rtl="0">
              <a:lnSpc>
                <a:spcPct val="100000"/>
              </a:lnSpc>
              <a:spcBef>
                <a:spcPts val="0"/>
              </a:spcBef>
              <a:spcAft>
                <a:spcPts val="0"/>
              </a:spcAft>
              <a:buSzPts val="2400"/>
              <a:buChar char="•"/>
            </a:pPr>
            <a:r>
              <a:rPr lang="en">
                <a:solidFill>
                  <a:schemeClr val="dk1"/>
                </a:solidFill>
                <a:latin typeface="Calibri"/>
                <a:ea typeface="Calibri"/>
                <a:cs typeface="Calibri"/>
                <a:sym typeface="Calibri"/>
              </a:rPr>
              <a:t>Change control</a:t>
            </a:r>
            <a:endParaRPr/>
          </a:p>
          <a:p>
            <a:pPr marL="228600" lvl="0" indent="-228600" algn="l" rtl="0">
              <a:lnSpc>
                <a:spcPct val="100000"/>
              </a:lnSpc>
              <a:spcBef>
                <a:spcPts val="0"/>
              </a:spcBef>
              <a:spcAft>
                <a:spcPts val="0"/>
              </a:spcAft>
              <a:buSzPts val="2400"/>
              <a:buChar char="•"/>
            </a:pPr>
            <a:r>
              <a:rPr lang="en">
                <a:solidFill>
                  <a:schemeClr val="dk1"/>
                </a:solidFill>
                <a:latin typeface="Calibri"/>
                <a:ea typeface="Calibri"/>
                <a:cs typeface="Calibri"/>
                <a:sym typeface="Calibri"/>
              </a:rPr>
              <a:t>Accountability</a:t>
            </a:r>
            <a:endParaRPr/>
          </a:p>
        </p:txBody>
      </p:sp>
      <p:sp>
        <p:nvSpPr>
          <p:cNvPr id="320" name="Google Shape;320;p44"/>
          <p:cNvSpPr txBox="1"/>
          <p:nvPr/>
        </p:nvSpPr>
        <p:spPr>
          <a:xfrm>
            <a:off x="244854" y="4367154"/>
            <a:ext cx="797365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1" u="none" strike="noStrike" cap="none">
                <a:solidFill>
                  <a:srgbClr val="000000"/>
                </a:solidFill>
                <a:latin typeface="Arial"/>
                <a:ea typeface="Arial"/>
                <a:cs typeface="Arial"/>
                <a:sym typeface="Arial"/>
              </a:rPr>
              <a:t>LLMs compress development time; they do not remove responsibility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5"/>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35353"/>
              <a:buNone/>
            </a:pPr>
            <a:r>
              <a:rPr lang="en"/>
              <a:t>The Agentic Lifecycle: Greenfield</a:t>
            </a:r>
            <a:endParaRPr/>
          </a:p>
        </p:txBody>
      </p:sp>
      <p:sp>
        <p:nvSpPr>
          <p:cNvPr id="327" name="Google Shape;327;p45"/>
          <p:cNvSpPr txBox="1">
            <a:spLocks noGrp="1"/>
          </p:cNvSpPr>
          <p:nvPr>
            <p:ph type="body" idx="1"/>
          </p:nvPr>
        </p:nvSpPr>
        <p:spPr>
          <a:xfrm>
            <a:off x="322234" y="2789619"/>
            <a:ext cx="8499529" cy="197097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1000"/>
              </a:spcBef>
              <a:spcAft>
                <a:spcPts val="0"/>
              </a:spcAft>
              <a:buSzPts val="2400"/>
              <a:buFont typeface="Arial"/>
              <a:buChar char="•"/>
            </a:pPr>
            <a:r>
              <a:rPr lang="en"/>
              <a:t>Maps to SDLC: compressed, not discarded</a:t>
            </a:r>
            <a:endParaRPr/>
          </a:p>
          <a:p>
            <a:pPr marL="228600" lvl="0" indent="-228600" algn="l" rtl="0">
              <a:lnSpc>
                <a:spcPct val="90000"/>
              </a:lnSpc>
              <a:spcBef>
                <a:spcPts val="1000"/>
              </a:spcBef>
              <a:spcAft>
                <a:spcPts val="0"/>
              </a:spcAft>
              <a:buSzPts val="2400"/>
              <a:buFont typeface="Arial"/>
              <a:buChar char="•"/>
            </a:pPr>
            <a:r>
              <a:rPr lang="en"/>
              <a:t>Giant prompts → giant diffs → giant bugs</a:t>
            </a:r>
            <a:endParaRPr/>
          </a:p>
          <a:p>
            <a:pPr marL="228600" lvl="0" indent="-228600" algn="l" rtl="0">
              <a:lnSpc>
                <a:spcPct val="90000"/>
              </a:lnSpc>
              <a:spcBef>
                <a:spcPts val="1000"/>
              </a:spcBef>
              <a:spcAft>
                <a:spcPts val="0"/>
              </a:spcAft>
              <a:buSzPts val="2400"/>
              <a:buFont typeface="Arial"/>
              <a:buChar char="•"/>
            </a:pPr>
            <a:r>
              <a:rPr lang="en"/>
              <a:t>Each phase produces a persistent deliverable</a:t>
            </a:r>
            <a:endParaRPr/>
          </a:p>
          <a:p>
            <a:pPr marL="228600" lvl="0" indent="-228600" algn="l" rtl="0">
              <a:lnSpc>
                <a:spcPct val="90000"/>
              </a:lnSpc>
              <a:spcBef>
                <a:spcPts val="1000"/>
              </a:spcBef>
              <a:spcAft>
                <a:spcPts val="0"/>
              </a:spcAft>
              <a:buSzPts val="2400"/>
              <a:buChar char="•"/>
            </a:pPr>
            <a:r>
              <a:rPr lang="en"/>
              <a:t>Spec Driven Development</a:t>
            </a:r>
            <a:endParaRPr/>
          </a:p>
        </p:txBody>
      </p:sp>
      <p:sp>
        <p:nvSpPr>
          <p:cNvPr id="328" name="Google Shape;328;p45"/>
          <p:cNvSpPr txBox="1">
            <a:spLocks noGrp="1"/>
          </p:cNvSpPr>
          <p:nvPr>
            <p:ph type="body" idx="2"/>
          </p:nvPr>
        </p:nvSpPr>
        <p:spPr>
          <a:xfrm>
            <a:off x="842450" y="1509725"/>
            <a:ext cx="7459200" cy="499800"/>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None/>
            </a:pPr>
            <a:r>
              <a:rPr lang="en" i="1" dirty="0">
                <a:solidFill>
                  <a:srgbClr val="3F3F3F"/>
                </a:solidFill>
              </a:rPr>
              <a:t>Brainstorm → Specify → Plan → Execute &amp; Monitor</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6"/>
          <p:cNvSpPr txBox="1">
            <a:spLocks noGrp="1"/>
          </p:cNvSpPr>
          <p:nvPr>
            <p:ph type="title"/>
          </p:nvPr>
        </p:nvSpPr>
        <p:spPr>
          <a:xfrm>
            <a:off x="460537" y="535833"/>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Phase 1: Brainstorm</a:t>
            </a:r>
            <a:endParaRPr/>
          </a:p>
        </p:txBody>
      </p:sp>
      <p:sp>
        <p:nvSpPr>
          <p:cNvPr id="335" name="Google Shape;335;p46"/>
          <p:cNvSpPr txBox="1">
            <a:spLocks noGrp="1"/>
          </p:cNvSpPr>
          <p:nvPr>
            <p:ph type="body" idx="1"/>
          </p:nvPr>
        </p:nvSpPr>
        <p:spPr>
          <a:xfrm>
            <a:off x="460537" y="3504088"/>
            <a:ext cx="8499529" cy="1249828"/>
          </a:xfrm>
          <a:prstGeom prst="rect">
            <a:avLst/>
          </a:prstGeom>
          <a:noFill/>
          <a:ln>
            <a:noFill/>
          </a:ln>
        </p:spPr>
        <p:txBody>
          <a:bodyPr spcFirstLastPara="1" wrap="square" lIns="91425" tIns="45700" rIns="91425" bIns="45700" anchor="t" anchorCtr="0">
            <a:normAutofit fontScale="85000" lnSpcReduction="20000"/>
          </a:bodyPr>
          <a:lstStyle/>
          <a:p>
            <a:pPr marL="228600" lvl="0" indent="-255494" algn="l" rtl="0">
              <a:lnSpc>
                <a:spcPct val="90000"/>
              </a:lnSpc>
              <a:spcBef>
                <a:spcPts val="1000"/>
              </a:spcBef>
              <a:spcAft>
                <a:spcPts val="0"/>
              </a:spcAft>
              <a:buSzPts val="2824"/>
              <a:buFont typeface="Arial"/>
              <a:buChar char="•"/>
            </a:pPr>
            <a:r>
              <a:rPr lang="en"/>
              <a:t>Conversation model, not coding agent</a:t>
            </a:r>
            <a:endParaRPr/>
          </a:p>
          <a:p>
            <a:pPr marL="228600" lvl="0" indent="-255494" algn="l" rtl="0">
              <a:lnSpc>
                <a:spcPct val="90000"/>
              </a:lnSpc>
              <a:spcBef>
                <a:spcPts val="1000"/>
              </a:spcBef>
              <a:spcAft>
                <a:spcPts val="0"/>
              </a:spcAft>
              <a:buSzPts val="2824"/>
              <a:buFont typeface="Arial"/>
              <a:buChar char="•"/>
            </a:pPr>
            <a:r>
              <a:rPr lang="en"/>
              <a:t>Replaces long requirements and design meetings</a:t>
            </a:r>
            <a:endParaRPr/>
          </a:p>
          <a:p>
            <a:pPr marL="228600" lvl="0" indent="-255494" algn="l" rtl="0">
              <a:lnSpc>
                <a:spcPct val="90000"/>
              </a:lnSpc>
              <a:spcBef>
                <a:spcPts val="1000"/>
              </a:spcBef>
              <a:spcAft>
                <a:spcPts val="0"/>
              </a:spcAft>
              <a:buSzPts val="2824"/>
              <a:buFont typeface="Arial"/>
              <a:buChar char="•"/>
            </a:pPr>
            <a:r>
              <a:rPr lang="en"/>
              <a:t>Gathering clarity, not outsourcing ownership</a:t>
            </a:r>
            <a:endParaRPr/>
          </a:p>
        </p:txBody>
      </p:sp>
      <p:sp>
        <p:nvSpPr>
          <p:cNvPr id="336" name="Google Shape;336;p46"/>
          <p:cNvSpPr txBox="1"/>
          <p:nvPr/>
        </p:nvSpPr>
        <p:spPr>
          <a:xfrm>
            <a:off x="460537" y="1501751"/>
            <a:ext cx="7442015"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1" u="none" strike="noStrike" cap="none">
                <a:solidFill>
                  <a:srgbClr val="000000"/>
                </a:solidFill>
                <a:latin typeface="Arial"/>
                <a:ea typeface="Arial"/>
                <a:cs typeface="Arial"/>
                <a:sym typeface="Arial"/>
              </a:rPr>
              <a:t>Ask me one question at a time </a:t>
            </a:r>
            <a:r>
              <a:rPr lang="en" sz="1400" b="0" i="0" u="none" strike="noStrike" cap="none">
                <a:solidFill>
                  <a:srgbClr val="000000"/>
                </a:solidFill>
                <a:latin typeface="Arial"/>
                <a:ea typeface="Arial"/>
                <a:cs typeface="Arial"/>
                <a:sym typeface="Arial"/>
              </a:rPr>
              <a:t>so we can </a:t>
            </a:r>
            <a:r>
              <a:rPr lang="en" sz="1400" b="0" i="1" u="none" strike="noStrike" cap="none">
                <a:solidFill>
                  <a:srgbClr val="000000"/>
                </a:solidFill>
                <a:latin typeface="Arial"/>
                <a:ea typeface="Arial"/>
                <a:cs typeface="Arial"/>
                <a:sym typeface="Arial"/>
              </a:rPr>
              <a:t>develop a thorough, step-by-step spec </a:t>
            </a:r>
            <a:r>
              <a:rPr lang="en" sz="1400" b="0" i="0" u="none" strike="noStrike" cap="none">
                <a:solidFill>
                  <a:srgbClr val="000000"/>
                </a:solidFill>
                <a:latin typeface="Arial"/>
                <a:ea typeface="Arial"/>
                <a:cs typeface="Arial"/>
                <a:sym typeface="Arial"/>
              </a:rPr>
              <a:t>for this idea. Each question should build on my previous answers, and our end goal is to have a detailed specification I can hand off to a developer. Let’s do this iteratively and dig into every relevant detail. Remember, only one question at a time.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Here’s the idea: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&lt;IDEA&gt;</a:t>
            </a:r>
            <a:endParaRPr/>
          </a:p>
        </p:txBody>
      </p:sp>
      <p:sp>
        <p:nvSpPr>
          <p:cNvPr id="337" name="Google Shape;337;p46"/>
          <p:cNvSpPr txBox="1"/>
          <p:nvPr/>
        </p:nvSpPr>
        <p:spPr>
          <a:xfrm>
            <a:off x="3370599" y="4835723"/>
            <a:ext cx="577340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Source: https://harper.blog/2025/02/16/my-llm-codegen-workflow-atm/</a:t>
            </a:r>
            <a:endParaRPr/>
          </a:p>
        </p:txBody>
      </p:sp>
      <p:pic>
        <p:nvPicPr>
          <p:cNvPr id="338" name="Google Shape;338;p46" descr="A light bulb with many different symbols around it&#10;&#10;AI-generated content may be incorrect."/>
          <p:cNvPicPr preferRelativeResize="0"/>
          <p:nvPr/>
        </p:nvPicPr>
        <p:blipFill rotWithShape="1">
          <a:blip r:embed="rId3">
            <a:alphaModFix/>
          </a:blip>
          <a:srcRect l="24614" r="24289"/>
          <a:stretch/>
        </p:blipFill>
        <p:spPr>
          <a:xfrm>
            <a:off x="6893055" y="1711350"/>
            <a:ext cx="2293620" cy="250156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7"/>
          <p:cNvSpPr txBox="1">
            <a:spLocks noGrp="1"/>
          </p:cNvSpPr>
          <p:nvPr>
            <p:ph type="title"/>
          </p:nvPr>
        </p:nvSpPr>
        <p:spPr>
          <a:xfrm>
            <a:off x="460537" y="535833"/>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Phase 2: Specify</a:t>
            </a:r>
            <a:endParaRPr/>
          </a:p>
        </p:txBody>
      </p:sp>
      <p:sp>
        <p:nvSpPr>
          <p:cNvPr id="345" name="Google Shape;345;p47"/>
          <p:cNvSpPr txBox="1">
            <a:spLocks noGrp="1"/>
          </p:cNvSpPr>
          <p:nvPr>
            <p:ph type="body" idx="1"/>
          </p:nvPr>
        </p:nvSpPr>
        <p:spPr>
          <a:xfrm>
            <a:off x="460525" y="2491704"/>
            <a:ext cx="8499600" cy="1695000"/>
          </a:xfrm>
          <a:prstGeom prst="rect">
            <a:avLst/>
          </a:prstGeom>
          <a:noFill/>
          <a:ln>
            <a:noFill/>
          </a:ln>
        </p:spPr>
        <p:txBody>
          <a:bodyPr spcFirstLastPara="1" wrap="square" lIns="91425" tIns="45700" rIns="91425" bIns="45700" anchor="t" anchorCtr="0">
            <a:normAutofit fontScale="70000" lnSpcReduction="20000"/>
          </a:bodyPr>
          <a:lstStyle/>
          <a:p>
            <a:pPr marL="228600" lvl="0" indent="-244928" algn="l" rtl="0">
              <a:lnSpc>
                <a:spcPct val="90000"/>
              </a:lnSpc>
              <a:spcBef>
                <a:spcPts val="1000"/>
              </a:spcBef>
              <a:spcAft>
                <a:spcPts val="0"/>
              </a:spcAft>
              <a:buSzPct val="122448"/>
              <a:buFont typeface="Arial"/>
              <a:buChar char="•"/>
            </a:pPr>
            <a:r>
              <a:rPr lang="en"/>
              <a:t>Overview → Requirements → Architecture → Decisions → Status</a:t>
            </a:r>
            <a:endParaRPr/>
          </a:p>
          <a:p>
            <a:pPr marL="228600" lvl="0" indent="-244928" algn="l" rtl="0">
              <a:lnSpc>
                <a:spcPct val="90000"/>
              </a:lnSpc>
              <a:spcBef>
                <a:spcPts val="1000"/>
              </a:spcBef>
              <a:spcAft>
                <a:spcPts val="0"/>
              </a:spcAft>
              <a:buSzPct val="122448"/>
              <a:buFont typeface="Arial"/>
              <a:buChar char="•"/>
            </a:pPr>
            <a:r>
              <a:rPr lang="en"/>
              <a:t>Records WHAT and WHY</a:t>
            </a:r>
            <a:endParaRPr/>
          </a:p>
          <a:p>
            <a:pPr marL="228600" lvl="0" indent="-244928" algn="l" rtl="0">
              <a:lnSpc>
                <a:spcPct val="90000"/>
              </a:lnSpc>
              <a:spcBef>
                <a:spcPts val="1000"/>
              </a:spcBef>
              <a:spcAft>
                <a:spcPts val="0"/>
              </a:spcAft>
              <a:buSzPct val="122448"/>
              <a:buFont typeface="Arial"/>
              <a:buChar char="•"/>
            </a:pPr>
            <a:r>
              <a:rPr lang="en"/>
              <a:t>Bridges the memory gap between sessions</a:t>
            </a:r>
            <a:endParaRPr/>
          </a:p>
          <a:p>
            <a:pPr marL="228600" lvl="0" indent="-194310" algn="l" rtl="0">
              <a:lnSpc>
                <a:spcPct val="90000"/>
              </a:lnSpc>
              <a:spcBef>
                <a:spcPts val="1000"/>
              </a:spcBef>
              <a:spcAft>
                <a:spcPts val="0"/>
              </a:spcAft>
              <a:buSzPct val="85714"/>
              <a:buChar char="•"/>
            </a:pPr>
            <a:r>
              <a:rPr lang="en"/>
              <a:t>As needed, split into multiple specifications</a:t>
            </a:r>
            <a:endParaRPr/>
          </a:p>
        </p:txBody>
      </p:sp>
      <p:sp>
        <p:nvSpPr>
          <p:cNvPr id="346" name="Google Shape;346;p47"/>
          <p:cNvSpPr txBox="1"/>
          <p:nvPr/>
        </p:nvSpPr>
        <p:spPr>
          <a:xfrm>
            <a:off x="460537" y="1195501"/>
            <a:ext cx="74421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Now that we’ve wrapped up the brainstorming process, can you compile our findings into a comprehensive, developer-ready specification?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Include all relevant requirements, architecture choices, data handling details, error handling strategies, and a testing plan so a developer can immediately begin implementation.</a:t>
            </a:r>
            <a:endParaRPr/>
          </a:p>
        </p:txBody>
      </p:sp>
      <p:sp>
        <p:nvSpPr>
          <p:cNvPr id="347" name="Google Shape;347;p47"/>
          <p:cNvSpPr txBox="1"/>
          <p:nvPr/>
        </p:nvSpPr>
        <p:spPr>
          <a:xfrm>
            <a:off x="3370599" y="4835723"/>
            <a:ext cx="577340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Source: https://harper.blog/2025/02/16/my-llm-codegen-workflow-atm/</a:t>
            </a:r>
            <a:endParaRPr/>
          </a:p>
        </p:txBody>
      </p:sp>
      <p:sp>
        <p:nvSpPr>
          <p:cNvPr id="348" name="Google Shape;348;p47"/>
          <p:cNvSpPr txBox="1"/>
          <p:nvPr/>
        </p:nvSpPr>
        <p:spPr>
          <a:xfrm>
            <a:off x="488249" y="4452050"/>
            <a:ext cx="6309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1" u="none" strike="noStrike" cap="none">
                <a:solidFill>
                  <a:srgbClr val="000000"/>
                </a:solidFill>
                <a:latin typeface="Arial"/>
                <a:ea typeface="Arial"/>
                <a:cs typeface="Arial"/>
                <a:sym typeface="Arial"/>
              </a:rPr>
              <a:t>Specification is not just documentation. It is control. </a:t>
            </a:r>
            <a:endParaRPr/>
          </a:p>
        </p:txBody>
      </p:sp>
      <p:pic>
        <p:nvPicPr>
          <p:cNvPr id="349" name="Google Shape;349;p47" descr="multiple documents"/>
          <p:cNvPicPr preferRelativeResize="0"/>
          <p:nvPr/>
        </p:nvPicPr>
        <p:blipFill rotWithShape="1">
          <a:blip r:embed="rId3">
            <a:alphaModFix/>
          </a:blip>
          <a:srcRect/>
          <a:stretch/>
        </p:blipFill>
        <p:spPr>
          <a:xfrm>
            <a:off x="7745556" y="3105040"/>
            <a:ext cx="845541" cy="9076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8"/>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b="0">
                <a:solidFill>
                  <a:srgbClr val="262626"/>
                </a:solidFill>
              </a:rPr>
              <a:t>The Core Principle</a:t>
            </a:r>
            <a:endParaRPr/>
          </a:p>
        </p:txBody>
      </p:sp>
      <p:sp>
        <p:nvSpPr>
          <p:cNvPr id="133" name="Google Shape;133;p18"/>
          <p:cNvSpPr txBox="1">
            <a:spLocks noGrp="1"/>
          </p:cNvSpPr>
          <p:nvPr>
            <p:ph type="body" idx="1"/>
          </p:nvPr>
        </p:nvSpPr>
        <p:spPr>
          <a:xfrm>
            <a:off x="187271" y="2850404"/>
            <a:ext cx="8499529" cy="1740285"/>
          </a:xfrm>
          <a:prstGeom prst="rect">
            <a:avLst/>
          </a:prstGeom>
          <a:noFill/>
          <a:ln>
            <a:noFill/>
          </a:ln>
        </p:spPr>
        <p:txBody>
          <a:bodyPr spcFirstLastPara="1" wrap="square" lIns="91425" tIns="45700" rIns="91425" bIns="45700" anchor="t" anchorCtr="0">
            <a:normAutofit fontScale="92500" lnSpcReduction="20000"/>
          </a:bodyPr>
          <a:lstStyle/>
          <a:p>
            <a:pPr marL="228600" lvl="0" indent="-240956" algn="l" rtl="0">
              <a:lnSpc>
                <a:spcPct val="90000"/>
              </a:lnSpc>
              <a:spcBef>
                <a:spcPts val="1000"/>
              </a:spcBef>
              <a:spcAft>
                <a:spcPts val="0"/>
              </a:spcAft>
              <a:buSzPts val="2595"/>
              <a:buFont typeface="Arial"/>
              <a:buChar char="•"/>
            </a:pPr>
            <a:r>
              <a:rPr lang="en">
                <a:solidFill>
                  <a:srgbClr val="262626"/>
                </a:solidFill>
              </a:rPr>
              <a:t>Pre-AI bottleneck: implementation</a:t>
            </a:r>
            <a:endParaRPr/>
          </a:p>
          <a:p>
            <a:pPr marL="228600" lvl="0" indent="-240956" algn="l" rtl="0">
              <a:lnSpc>
                <a:spcPct val="90000"/>
              </a:lnSpc>
              <a:spcBef>
                <a:spcPts val="1000"/>
              </a:spcBef>
              <a:spcAft>
                <a:spcPts val="0"/>
              </a:spcAft>
              <a:buSzPts val="2595"/>
              <a:buFont typeface="Arial"/>
              <a:buChar char="•"/>
            </a:pPr>
            <a:r>
              <a:rPr lang="en">
                <a:solidFill>
                  <a:srgbClr val="262626"/>
                </a:solidFill>
              </a:rPr>
              <a:t>Post-AI bottleneck: specification, direction, review</a:t>
            </a:r>
            <a:endParaRPr/>
          </a:p>
          <a:p>
            <a:pPr marL="0" lvl="0" indent="0" algn="l" rtl="0">
              <a:lnSpc>
                <a:spcPct val="90000"/>
              </a:lnSpc>
              <a:spcBef>
                <a:spcPts val="1000"/>
              </a:spcBef>
              <a:spcAft>
                <a:spcPts val="0"/>
              </a:spcAft>
              <a:buSzPts val="2595"/>
              <a:buNone/>
            </a:pPr>
            <a:endParaRPr>
              <a:solidFill>
                <a:srgbClr val="262626"/>
              </a:solidFill>
            </a:endParaRPr>
          </a:p>
          <a:p>
            <a:pPr marL="0" lvl="0" indent="0" algn="l" rtl="0">
              <a:lnSpc>
                <a:spcPct val="90000"/>
              </a:lnSpc>
              <a:spcBef>
                <a:spcPts val="1000"/>
              </a:spcBef>
              <a:spcAft>
                <a:spcPts val="0"/>
              </a:spcAft>
              <a:buSzPts val="2595"/>
              <a:buNone/>
            </a:pPr>
            <a:r>
              <a:rPr lang="en">
                <a:solidFill>
                  <a:srgbClr val="262626"/>
                </a:solidFill>
              </a:rPr>
              <a:t>You are now an architect, a specifier, and an auditor</a:t>
            </a:r>
            <a:endParaRPr/>
          </a:p>
        </p:txBody>
      </p:sp>
      <p:sp>
        <p:nvSpPr>
          <p:cNvPr id="134" name="Google Shape;134;p18"/>
          <p:cNvSpPr txBox="1"/>
          <p:nvPr/>
        </p:nvSpPr>
        <p:spPr>
          <a:xfrm>
            <a:off x="378110" y="1543717"/>
            <a:ext cx="8387780" cy="1031544"/>
          </a:xfrm>
          <a:prstGeom prst="rect">
            <a:avLst/>
          </a:prstGeom>
          <a:solidFill>
            <a:srgbClr val="F2F2F2"/>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800"/>
              <a:buFont typeface="Arial"/>
              <a:buNone/>
            </a:pPr>
            <a:r>
              <a:rPr lang="en" sz="2800" b="0" i="1" u="none" strike="noStrike" cap="none">
                <a:solidFill>
                  <a:srgbClr val="262626"/>
                </a:solidFill>
                <a:latin typeface="Arial"/>
                <a:ea typeface="Arial"/>
                <a:cs typeface="Arial"/>
                <a:sym typeface="Arial"/>
              </a:rPr>
              <a:t>AI accelerates development in a direction.</a:t>
            </a:r>
            <a:br>
              <a:rPr lang="en" sz="2800" b="0" i="1" u="none" strike="noStrike" cap="none">
                <a:solidFill>
                  <a:srgbClr val="262626"/>
                </a:solidFill>
                <a:latin typeface="Arial"/>
                <a:ea typeface="Arial"/>
                <a:cs typeface="Arial"/>
                <a:sym typeface="Arial"/>
              </a:rPr>
            </a:br>
            <a:r>
              <a:rPr lang="en" sz="2800" b="0" i="1" u="none" strike="noStrike" cap="none">
                <a:solidFill>
                  <a:srgbClr val="262626"/>
                </a:solidFill>
                <a:latin typeface="Arial"/>
                <a:ea typeface="Arial"/>
                <a:cs typeface="Arial"/>
                <a:sym typeface="Arial"/>
              </a:rPr>
              <a:t>You decide the direction.</a:t>
            </a:r>
            <a:endParaRPr sz="2400" b="0" i="0" u="none" strike="noStrike" cap="none">
              <a:solidFill>
                <a:srgbClr val="262626"/>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8"/>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Specification Review</a:t>
            </a:r>
            <a:endParaRPr/>
          </a:p>
        </p:txBody>
      </p:sp>
      <p:sp>
        <p:nvSpPr>
          <p:cNvPr id="355" name="Google Shape;355;p48"/>
          <p:cNvSpPr txBox="1">
            <a:spLocks noGrp="1"/>
          </p:cNvSpPr>
          <p:nvPr>
            <p:ph type="body" idx="1"/>
          </p:nvPr>
        </p:nvSpPr>
        <p:spPr>
          <a:xfrm>
            <a:off x="187271" y="1268574"/>
            <a:ext cx="8499529" cy="387492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0"/>
              </a:spcBef>
              <a:spcAft>
                <a:spcPts val="0"/>
              </a:spcAft>
              <a:buSzPct val="185328"/>
              <a:buNone/>
            </a:pPr>
            <a:r>
              <a:rPr lang="en" sz="1400"/>
              <a:t>You are a senior software architect reviewing a developer-ready specification for an agentic coding system.</a:t>
            </a:r>
            <a:endParaRPr/>
          </a:p>
          <a:p>
            <a:pPr marL="0" lvl="0" indent="0" algn="l" rtl="0">
              <a:lnSpc>
                <a:spcPct val="120000"/>
              </a:lnSpc>
              <a:spcBef>
                <a:spcPts val="0"/>
              </a:spcBef>
              <a:spcAft>
                <a:spcPts val="0"/>
              </a:spcAft>
              <a:buSzPct val="185328"/>
              <a:buNone/>
            </a:pPr>
            <a:r>
              <a:rPr lang="en" sz="1400"/>
              <a:t>Evaluate whether the specification is: Clear, Complete, Consistent, Correct, Testable, and Unambiguous.</a:t>
            </a:r>
            <a:br>
              <a:rPr lang="en" sz="1400"/>
            </a:br>
            <a:endParaRPr sz="1400"/>
          </a:p>
          <a:p>
            <a:pPr marL="0" lvl="0" indent="0" algn="l" rtl="0">
              <a:lnSpc>
                <a:spcPct val="120000"/>
              </a:lnSpc>
              <a:spcBef>
                <a:spcPts val="0"/>
              </a:spcBef>
              <a:spcAft>
                <a:spcPts val="0"/>
              </a:spcAft>
              <a:buSzPct val="75000"/>
              <a:buNone/>
            </a:pPr>
            <a:r>
              <a:rPr lang="en" sz="1400"/>
              <a:t>Identify:</a:t>
            </a:r>
            <a:endParaRPr/>
          </a:p>
          <a:p>
            <a:pPr marL="685800" lvl="1" indent="-228600" algn="l" rtl="0">
              <a:lnSpc>
                <a:spcPct val="120000"/>
              </a:lnSpc>
              <a:spcBef>
                <a:spcPts val="0"/>
              </a:spcBef>
              <a:spcAft>
                <a:spcPts val="0"/>
              </a:spcAft>
              <a:buSzPct val="75000"/>
              <a:buChar char="•"/>
            </a:pPr>
            <a:r>
              <a:rPr lang="en" sz="1200"/>
              <a:t>Missing requirements or underspecified behaviors</a:t>
            </a:r>
            <a:endParaRPr/>
          </a:p>
          <a:p>
            <a:pPr marL="685800" lvl="1" indent="-228600" algn="l" rtl="0">
              <a:lnSpc>
                <a:spcPct val="120000"/>
              </a:lnSpc>
              <a:spcBef>
                <a:spcPts val="0"/>
              </a:spcBef>
              <a:spcAft>
                <a:spcPts val="0"/>
              </a:spcAft>
              <a:buSzPct val="75000"/>
              <a:buChar char="•"/>
            </a:pPr>
            <a:r>
              <a:rPr lang="en" sz="1200"/>
              <a:t>Ambiguities or subjective language</a:t>
            </a:r>
            <a:endParaRPr/>
          </a:p>
          <a:p>
            <a:pPr marL="685800" lvl="1" indent="-228600" algn="l" rtl="0">
              <a:lnSpc>
                <a:spcPct val="120000"/>
              </a:lnSpc>
              <a:spcBef>
                <a:spcPts val="0"/>
              </a:spcBef>
              <a:spcAft>
                <a:spcPts val="0"/>
              </a:spcAft>
              <a:buSzPct val="75000"/>
              <a:buChar char="•"/>
            </a:pPr>
            <a:r>
              <a:rPr lang="en" sz="1200"/>
              <a:t>Inconsistencies or conflicting constraints</a:t>
            </a:r>
            <a:endParaRPr/>
          </a:p>
          <a:p>
            <a:pPr marL="685800" lvl="1" indent="-228600" algn="l" rtl="0">
              <a:lnSpc>
                <a:spcPct val="120000"/>
              </a:lnSpc>
              <a:spcBef>
                <a:spcPts val="0"/>
              </a:spcBef>
              <a:spcAft>
                <a:spcPts val="0"/>
              </a:spcAft>
              <a:buSzPct val="75000"/>
              <a:buChar char="•"/>
            </a:pPr>
            <a:r>
              <a:rPr lang="en" sz="1200"/>
              <a:t>Hidden assumptions or unstated dependencies</a:t>
            </a:r>
            <a:endParaRPr/>
          </a:p>
          <a:p>
            <a:pPr marL="685800" lvl="1" indent="-228600" algn="l" rtl="0">
              <a:lnSpc>
                <a:spcPct val="120000"/>
              </a:lnSpc>
              <a:spcBef>
                <a:spcPts val="0"/>
              </a:spcBef>
              <a:spcAft>
                <a:spcPts val="0"/>
              </a:spcAft>
              <a:buSzPct val="75000"/>
              <a:buChar char="•"/>
            </a:pPr>
            <a:r>
              <a:rPr lang="en" sz="1200"/>
              <a:t>Edge cases, failure modes, and security risks not addressed</a:t>
            </a:r>
            <a:endParaRPr/>
          </a:p>
          <a:p>
            <a:pPr marL="685800" lvl="1" indent="-228600" algn="l" rtl="0">
              <a:lnSpc>
                <a:spcPct val="120000"/>
              </a:lnSpc>
              <a:spcBef>
                <a:spcPts val="0"/>
              </a:spcBef>
              <a:spcAft>
                <a:spcPts val="0"/>
              </a:spcAft>
              <a:buSzPct val="75000"/>
              <a:buChar char="•"/>
            </a:pPr>
            <a:r>
              <a:rPr lang="en" sz="1200"/>
              <a:t>Gaps in data handling, error handling, and observability</a:t>
            </a:r>
            <a:endParaRPr/>
          </a:p>
          <a:p>
            <a:pPr marL="685800" lvl="1" indent="-228600" algn="l" rtl="0">
              <a:lnSpc>
                <a:spcPct val="120000"/>
              </a:lnSpc>
              <a:spcBef>
                <a:spcPts val="0"/>
              </a:spcBef>
              <a:spcAft>
                <a:spcPts val="0"/>
              </a:spcAft>
              <a:buSzPct val="75000"/>
              <a:buChar char="•"/>
            </a:pPr>
            <a:r>
              <a:rPr lang="en" sz="1200"/>
              <a:t>Testability and verifiability weaknesses</a:t>
            </a:r>
            <a:endParaRPr/>
          </a:p>
          <a:p>
            <a:pPr marL="0" lvl="0" indent="0" algn="l" rtl="0">
              <a:lnSpc>
                <a:spcPct val="120000"/>
              </a:lnSpc>
              <a:spcBef>
                <a:spcPts val="0"/>
              </a:spcBef>
              <a:spcAft>
                <a:spcPts val="0"/>
              </a:spcAft>
              <a:buSzPct val="185328"/>
              <a:buNone/>
            </a:pPr>
            <a:r>
              <a:rPr lang="en" sz="1400"/>
              <a:t>For each issue:</a:t>
            </a:r>
            <a:endParaRPr/>
          </a:p>
          <a:p>
            <a:pPr marL="685800" lvl="1" indent="-228600" algn="l" rtl="0">
              <a:lnSpc>
                <a:spcPct val="120000"/>
              </a:lnSpc>
              <a:spcBef>
                <a:spcPts val="0"/>
              </a:spcBef>
              <a:spcAft>
                <a:spcPts val="0"/>
              </a:spcAft>
              <a:buSzPct val="75000"/>
              <a:buChar char="•"/>
            </a:pPr>
            <a:r>
              <a:rPr lang="en" sz="1200"/>
              <a:t>Quote the problematic section</a:t>
            </a:r>
            <a:endParaRPr/>
          </a:p>
          <a:p>
            <a:pPr marL="685800" lvl="1" indent="-228600" algn="l" rtl="0">
              <a:lnSpc>
                <a:spcPct val="120000"/>
              </a:lnSpc>
              <a:spcBef>
                <a:spcPts val="0"/>
              </a:spcBef>
              <a:spcAft>
                <a:spcPts val="0"/>
              </a:spcAft>
              <a:buSzPct val="75000"/>
              <a:buChar char="•"/>
            </a:pPr>
            <a:r>
              <a:rPr lang="en" sz="1200"/>
              <a:t>Explain the risk</a:t>
            </a:r>
            <a:endParaRPr/>
          </a:p>
          <a:p>
            <a:pPr marL="685800" lvl="1" indent="-228600" algn="l" rtl="0">
              <a:lnSpc>
                <a:spcPct val="120000"/>
              </a:lnSpc>
              <a:spcBef>
                <a:spcPts val="0"/>
              </a:spcBef>
              <a:spcAft>
                <a:spcPts val="0"/>
              </a:spcAft>
              <a:buSzPct val="75000"/>
              <a:buChar char="•"/>
            </a:pPr>
            <a:r>
              <a:rPr lang="en" sz="1200"/>
              <a:t>Propose a precise improvement</a:t>
            </a:r>
            <a:endParaRPr/>
          </a:p>
          <a:p>
            <a:pPr marL="685800" lvl="1" indent="-228600" algn="l" rtl="0">
              <a:lnSpc>
                <a:spcPct val="120000"/>
              </a:lnSpc>
              <a:spcBef>
                <a:spcPts val="0"/>
              </a:spcBef>
              <a:spcAft>
                <a:spcPts val="0"/>
              </a:spcAft>
              <a:buSzPct val="75000"/>
              <a:buChar char="•"/>
            </a:pPr>
            <a:r>
              <a:rPr lang="en" sz="1200"/>
              <a:t>Conclude with a readiness assessment:</a:t>
            </a:r>
            <a:br>
              <a:rPr lang="en" sz="1200"/>
            </a:br>
            <a:endParaRPr sz="1200"/>
          </a:p>
          <a:p>
            <a:pPr marL="0" lvl="0" indent="0" algn="l" rtl="0">
              <a:lnSpc>
                <a:spcPct val="120000"/>
              </a:lnSpc>
              <a:spcBef>
                <a:spcPts val="0"/>
              </a:spcBef>
              <a:spcAft>
                <a:spcPts val="0"/>
              </a:spcAft>
              <a:buSzPct val="185328"/>
              <a:buNone/>
            </a:pPr>
            <a:r>
              <a:rPr lang="en" sz="1400"/>
              <a:t>Is this specification safe to hand off to a reasoning LLM to generate an implementation plan? Why or why not?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9"/>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Phase 3: Plan</a:t>
            </a:r>
            <a:endParaRPr/>
          </a:p>
        </p:txBody>
      </p:sp>
      <p:sp>
        <p:nvSpPr>
          <p:cNvPr id="362" name="Google Shape;362;p49"/>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120000"/>
              </a:lnSpc>
              <a:spcBef>
                <a:spcPts val="0"/>
              </a:spcBef>
              <a:spcAft>
                <a:spcPts val="0"/>
              </a:spcAft>
              <a:buSzPct val="180451"/>
              <a:buNone/>
            </a:pPr>
            <a:r>
              <a:rPr lang="en"/>
              <a:t>Draft a detailed, step-by-step blueprint for building this project. Then, once you have a solid plan, break it down into small, iterative chunks that build on each other. Look at these chunks and then go another round to break it into small steps. Review the results and ensure the steps are small enough to implement safely with strong testing but large enough to move the project forward. Iterate until you feel the steps are the right size for this project.</a:t>
            </a:r>
            <a:endParaRPr/>
          </a:p>
          <a:p>
            <a:pPr marL="0" lvl="0" indent="0" algn="l" rtl="0">
              <a:lnSpc>
                <a:spcPct val="120000"/>
              </a:lnSpc>
              <a:spcBef>
                <a:spcPts val="0"/>
              </a:spcBef>
              <a:spcAft>
                <a:spcPts val="0"/>
              </a:spcAft>
              <a:buSzPct val="180451"/>
              <a:buNone/>
            </a:pPr>
            <a:endParaRPr/>
          </a:p>
          <a:p>
            <a:pPr marL="0" lvl="0" indent="0" algn="l" rtl="0">
              <a:lnSpc>
                <a:spcPct val="120000"/>
              </a:lnSpc>
              <a:spcBef>
                <a:spcPts val="0"/>
              </a:spcBef>
              <a:spcAft>
                <a:spcPts val="0"/>
              </a:spcAft>
              <a:buSzPct val="180451"/>
              <a:buNone/>
            </a:pPr>
            <a:r>
              <a:rPr lang="en"/>
              <a:t>From here, you should have the foundation to provide a series of prompts for a code-generation LLM that will implement each step in a test-driven manner. Prioritize best practices, incremental progress, and early testing, ensuring no big jumps in complexity at any stage. Make sure that each prompt builds on the previous prompts, and ends with wiring things together. There should be no hanging or orphaned code that isn't integrated into a previous step. At each prompt, provide ways for the human to validate the implementation.</a:t>
            </a:r>
            <a:endParaRPr/>
          </a:p>
          <a:p>
            <a:pPr marL="0" lvl="0" indent="0" algn="l" rtl="0">
              <a:lnSpc>
                <a:spcPct val="120000"/>
              </a:lnSpc>
              <a:spcBef>
                <a:spcPts val="0"/>
              </a:spcBef>
              <a:spcAft>
                <a:spcPts val="0"/>
              </a:spcAft>
              <a:buSzPct val="180451"/>
              <a:buNone/>
            </a:pPr>
            <a:endParaRPr/>
          </a:p>
          <a:p>
            <a:pPr marL="0" lvl="0" indent="0" algn="l" rtl="0">
              <a:lnSpc>
                <a:spcPct val="120000"/>
              </a:lnSpc>
              <a:spcBef>
                <a:spcPts val="0"/>
              </a:spcBef>
              <a:spcAft>
                <a:spcPts val="0"/>
              </a:spcAft>
              <a:buSzPct val="180451"/>
              <a:buNone/>
            </a:pPr>
            <a:r>
              <a:rPr lang="en"/>
              <a:t>Make sure to separate each prompt section. Use markdown. Each prompt should be tagged as text using code tags. The goal is to output prompts, but context, etc is important as well.</a:t>
            </a:r>
            <a:endParaRPr/>
          </a:p>
          <a:p>
            <a:pPr marL="0" lvl="0" indent="0" algn="l" rtl="0">
              <a:lnSpc>
                <a:spcPct val="120000"/>
              </a:lnSpc>
              <a:spcBef>
                <a:spcPts val="0"/>
              </a:spcBef>
              <a:spcAft>
                <a:spcPts val="0"/>
              </a:spcAft>
              <a:buSzPct val="180451"/>
              <a:buNone/>
            </a:pPr>
            <a:endParaRPr/>
          </a:p>
          <a:p>
            <a:pPr marL="0" lvl="0" indent="0" algn="l" rtl="0">
              <a:lnSpc>
                <a:spcPct val="120000"/>
              </a:lnSpc>
              <a:spcBef>
                <a:spcPts val="0"/>
              </a:spcBef>
              <a:spcAft>
                <a:spcPts val="0"/>
              </a:spcAft>
              <a:buSzPct val="180451"/>
              <a:buNone/>
            </a:pPr>
            <a:r>
              <a:rPr lang="en"/>
              <a:t>&lt;SPEC&gt;</a:t>
            </a:r>
            <a:endParaRPr/>
          </a:p>
        </p:txBody>
      </p:sp>
      <p:sp>
        <p:nvSpPr>
          <p:cNvPr id="363" name="Google Shape;363;p49"/>
          <p:cNvSpPr txBox="1"/>
          <p:nvPr/>
        </p:nvSpPr>
        <p:spPr>
          <a:xfrm>
            <a:off x="3370599" y="4835723"/>
            <a:ext cx="577340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Source: https://harper.blog/2025/02/16/my-llm-codegen-workflow-atm/</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Planning Notes</a:t>
            </a:r>
            <a:endParaRPr/>
          </a:p>
        </p:txBody>
      </p:sp>
      <p:sp>
        <p:nvSpPr>
          <p:cNvPr id="369" name="Google Shape;369;p50"/>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It’s not “implement everything”.</a:t>
            </a:r>
            <a:endParaRPr/>
          </a:p>
          <a:p>
            <a:pPr marL="228600" lvl="0" indent="-228600" algn="l" rtl="0">
              <a:lnSpc>
                <a:spcPct val="90000"/>
              </a:lnSpc>
              <a:spcBef>
                <a:spcPts val="1000"/>
              </a:spcBef>
              <a:spcAft>
                <a:spcPts val="0"/>
              </a:spcAft>
              <a:buSzPts val="2400"/>
              <a:buFont typeface="Arial"/>
              <a:buChar char="•"/>
            </a:pPr>
            <a:r>
              <a:rPr lang="en"/>
              <a:t>Use a reasoning LLM </a:t>
            </a:r>
            <a:br>
              <a:rPr lang="en"/>
            </a:br>
            <a:r>
              <a:rPr lang="en"/>
              <a:t>(GPT-5.2 Thinking, Opus 4.6, Gemini Thinking/Pro)</a:t>
            </a:r>
            <a:endParaRPr/>
          </a:p>
          <a:p>
            <a:pPr marL="228600" lvl="0" indent="-228600" algn="l" rtl="0">
              <a:lnSpc>
                <a:spcPct val="90000"/>
              </a:lnSpc>
              <a:spcBef>
                <a:spcPts val="1000"/>
              </a:spcBef>
              <a:spcAft>
                <a:spcPts val="0"/>
              </a:spcAft>
              <a:buSzPts val="2400"/>
              <a:buFont typeface="Arial"/>
              <a:buChar char="•"/>
            </a:pPr>
            <a:r>
              <a:rPr lang="en"/>
              <a:t>Save output to prompt_plan.md</a:t>
            </a:r>
            <a:endParaRPr/>
          </a:p>
          <a:p>
            <a:pPr marL="228600" lvl="0" indent="-228600" algn="l" rtl="0">
              <a:lnSpc>
                <a:spcPct val="90000"/>
              </a:lnSpc>
              <a:spcBef>
                <a:spcPts val="1000"/>
              </a:spcBef>
              <a:spcAft>
                <a:spcPts val="0"/>
              </a:spcAft>
              <a:buSzPts val="2400"/>
              <a:buFont typeface="Arial"/>
              <a:buChar char="•"/>
            </a:pPr>
            <a:r>
              <a:rPr lang="en"/>
              <a:t>Optionally, create a </a:t>
            </a:r>
            <a:r>
              <a:rPr lang="en">
                <a:latin typeface="Consolas"/>
                <a:ea typeface="Consolas"/>
                <a:cs typeface="Consolas"/>
                <a:sym typeface="Consolas"/>
              </a:rPr>
              <a:t>todo.md </a:t>
            </a:r>
            <a:r>
              <a:rPr lang="en"/>
              <a:t>to track completion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1"/>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Phase 4: Execute and Monitor</a:t>
            </a:r>
            <a:endParaRPr/>
          </a:p>
        </p:txBody>
      </p:sp>
      <p:sp>
        <p:nvSpPr>
          <p:cNvPr id="375" name="Google Shape;375;p51"/>
          <p:cNvSpPr txBox="1">
            <a:spLocks noGrp="1"/>
          </p:cNvSpPr>
          <p:nvPr>
            <p:ph type="body" idx="1"/>
          </p:nvPr>
        </p:nvSpPr>
        <p:spPr>
          <a:xfrm>
            <a:off x="187271" y="1268574"/>
            <a:ext cx="8499529" cy="3753006"/>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117647"/>
              <a:buNone/>
            </a:pPr>
            <a:r>
              <a:rPr lang="en" sz="2400"/>
              <a:t>For each prompt, copy into the coding agent, review, and commit</a:t>
            </a:r>
            <a:br>
              <a:rPr lang="en" sz="2400"/>
            </a:br>
            <a:endParaRPr sz="2400"/>
          </a:p>
          <a:p>
            <a:pPr marL="0" lvl="0" indent="0" algn="l" rtl="0">
              <a:lnSpc>
                <a:spcPct val="90000"/>
              </a:lnSpc>
              <a:spcBef>
                <a:spcPts val="1000"/>
              </a:spcBef>
              <a:spcAft>
                <a:spcPts val="0"/>
              </a:spcAft>
              <a:buSzPct val="117647"/>
              <a:buNone/>
            </a:pPr>
            <a:r>
              <a:rPr lang="en" sz="2400"/>
              <a:t>Monitor at three levels:</a:t>
            </a:r>
            <a:endParaRPr/>
          </a:p>
          <a:p>
            <a:pPr marL="0" lvl="0" indent="0" algn="l" rtl="0">
              <a:lnSpc>
                <a:spcPct val="90000"/>
              </a:lnSpc>
              <a:spcBef>
                <a:spcPts val="1000"/>
              </a:spcBef>
              <a:spcAft>
                <a:spcPts val="0"/>
              </a:spcAft>
              <a:buSzPct val="117647"/>
              <a:buNone/>
            </a:pPr>
            <a:r>
              <a:rPr lang="en" sz="2400"/>
              <a:t>1. Behavioral</a:t>
            </a:r>
            <a:endParaRPr/>
          </a:p>
          <a:p>
            <a:pPr marL="685800" lvl="1" indent="-228600" algn="l" rtl="0">
              <a:lnSpc>
                <a:spcPct val="90000"/>
              </a:lnSpc>
              <a:spcBef>
                <a:spcPts val="500"/>
              </a:spcBef>
              <a:spcAft>
                <a:spcPts val="0"/>
              </a:spcAft>
              <a:buSzPct val="80000"/>
              <a:buChar char="•"/>
            </a:pPr>
            <a:r>
              <a:rPr lang="en" sz="2000"/>
              <a:t>Do tests pass?</a:t>
            </a:r>
            <a:endParaRPr/>
          </a:p>
          <a:p>
            <a:pPr marL="685800" lvl="1" indent="-228600" algn="l" rtl="0">
              <a:lnSpc>
                <a:spcPct val="90000"/>
              </a:lnSpc>
              <a:spcBef>
                <a:spcPts val="500"/>
              </a:spcBef>
              <a:spcAft>
                <a:spcPts val="0"/>
              </a:spcAft>
              <a:buSzPct val="80000"/>
              <a:buChar char="•"/>
            </a:pPr>
            <a:r>
              <a:rPr lang="en" sz="2000"/>
              <a:t>Does behavior match acceptance criteria?</a:t>
            </a:r>
            <a:endParaRPr/>
          </a:p>
          <a:p>
            <a:pPr marL="0" lvl="0" indent="0" algn="l" rtl="0">
              <a:lnSpc>
                <a:spcPct val="90000"/>
              </a:lnSpc>
              <a:spcBef>
                <a:spcPts val="1000"/>
              </a:spcBef>
              <a:spcAft>
                <a:spcPts val="0"/>
              </a:spcAft>
              <a:buSzPct val="117647"/>
              <a:buNone/>
            </a:pPr>
            <a:r>
              <a:rPr lang="en" sz="2400"/>
              <a:t>2. Architectural</a:t>
            </a:r>
            <a:endParaRPr/>
          </a:p>
          <a:p>
            <a:pPr marL="685800" lvl="1" indent="-228600" algn="l" rtl="0">
              <a:lnSpc>
                <a:spcPct val="90000"/>
              </a:lnSpc>
              <a:spcBef>
                <a:spcPts val="500"/>
              </a:spcBef>
              <a:spcAft>
                <a:spcPts val="0"/>
              </a:spcAft>
              <a:buSzPct val="80000"/>
              <a:buChar char="•"/>
            </a:pPr>
            <a:r>
              <a:rPr lang="en" sz="2000"/>
              <a:t>Did the agent drift from frozen decisions?</a:t>
            </a:r>
            <a:endParaRPr/>
          </a:p>
          <a:p>
            <a:pPr marL="685800" lvl="1" indent="-228600" algn="l" rtl="0">
              <a:lnSpc>
                <a:spcPct val="90000"/>
              </a:lnSpc>
              <a:spcBef>
                <a:spcPts val="500"/>
              </a:spcBef>
              <a:spcAft>
                <a:spcPts val="0"/>
              </a:spcAft>
              <a:buSzPct val="80000"/>
              <a:buChar char="•"/>
            </a:pPr>
            <a:r>
              <a:rPr lang="en" sz="2000"/>
              <a:t>Did new dependencies appear?</a:t>
            </a:r>
            <a:endParaRPr/>
          </a:p>
          <a:p>
            <a:pPr marL="685800" lvl="1" indent="-228600" algn="l" rtl="0">
              <a:lnSpc>
                <a:spcPct val="90000"/>
              </a:lnSpc>
              <a:spcBef>
                <a:spcPts val="500"/>
              </a:spcBef>
              <a:spcAft>
                <a:spcPts val="0"/>
              </a:spcAft>
              <a:buSzPct val="80000"/>
              <a:buChar char="•"/>
            </a:pPr>
            <a:r>
              <a:rPr lang="en" sz="2000"/>
              <a:t>Did network access creep in?</a:t>
            </a:r>
            <a:endParaRPr/>
          </a:p>
          <a:p>
            <a:pPr marL="0" lvl="0" indent="0" algn="l" rtl="0">
              <a:lnSpc>
                <a:spcPct val="90000"/>
              </a:lnSpc>
              <a:spcBef>
                <a:spcPts val="1000"/>
              </a:spcBef>
              <a:spcAft>
                <a:spcPts val="0"/>
              </a:spcAft>
              <a:buSzPct val="117647"/>
              <a:buNone/>
            </a:pPr>
            <a:r>
              <a:rPr lang="en" sz="2400"/>
              <a:t>3. Diff-Level</a:t>
            </a:r>
            <a:endParaRPr/>
          </a:p>
          <a:p>
            <a:pPr marL="685800" lvl="1" indent="-228600" algn="l" rtl="0">
              <a:lnSpc>
                <a:spcPct val="90000"/>
              </a:lnSpc>
              <a:spcBef>
                <a:spcPts val="500"/>
              </a:spcBef>
              <a:spcAft>
                <a:spcPts val="0"/>
              </a:spcAft>
              <a:buSzPct val="80000"/>
              <a:buChar char="•"/>
            </a:pPr>
            <a:r>
              <a:rPr lang="en" sz="2000"/>
              <a:t>Source changes</a:t>
            </a:r>
            <a:endParaRPr/>
          </a:p>
          <a:p>
            <a:pPr marL="685800" lvl="1" indent="-228600" algn="l" rtl="0">
              <a:lnSpc>
                <a:spcPct val="90000"/>
              </a:lnSpc>
              <a:spcBef>
                <a:spcPts val="500"/>
              </a:spcBef>
              <a:spcAft>
                <a:spcPts val="0"/>
              </a:spcAft>
              <a:buSzPct val="80000"/>
              <a:buChar char="•"/>
            </a:pPr>
            <a:r>
              <a:rPr lang="en" sz="2000"/>
              <a:t>Dependencies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87271" y="489111"/>
            <a:ext cx="8769458" cy="7794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 sz="3600"/>
              <a:t>Monitoring questions to ask continuously</a:t>
            </a:r>
            <a:endParaRPr/>
          </a:p>
        </p:txBody>
      </p:sp>
      <p:sp>
        <p:nvSpPr>
          <p:cNvPr id="381" name="Google Shape;381;p52"/>
          <p:cNvSpPr txBox="1">
            <a:spLocks noGrp="1"/>
          </p:cNvSpPr>
          <p:nvPr>
            <p:ph type="body" idx="1"/>
          </p:nvPr>
        </p:nvSpPr>
        <p:spPr>
          <a:xfrm>
            <a:off x="187271" y="1268574"/>
            <a:ext cx="905578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Does the output match specification.md?</a:t>
            </a:r>
            <a:endParaRPr/>
          </a:p>
          <a:p>
            <a:pPr marL="228600" lvl="0" indent="-228600" algn="l" rtl="0">
              <a:lnSpc>
                <a:spcPct val="90000"/>
              </a:lnSpc>
              <a:spcBef>
                <a:spcPts val="1000"/>
              </a:spcBef>
              <a:spcAft>
                <a:spcPts val="0"/>
              </a:spcAft>
              <a:buSzPts val="2400"/>
              <a:buFont typeface="Arial"/>
              <a:buChar char="•"/>
            </a:pPr>
            <a:r>
              <a:rPr lang="en"/>
              <a:t>Are tests passing?</a:t>
            </a:r>
            <a:endParaRPr/>
          </a:p>
          <a:p>
            <a:pPr marL="228600" lvl="0" indent="-228600" algn="l" rtl="0">
              <a:lnSpc>
                <a:spcPct val="90000"/>
              </a:lnSpc>
              <a:spcBef>
                <a:spcPts val="1000"/>
              </a:spcBef>
              <a:spcAft>
                <a:spcPts val="0"/>
              </a:spcAft>
              <a:buSzPts val="2400"/>
              <a:buFont typeface="Arial"/>
              <a:buChar char="•"/>
            </a:pPr>
            <a:r>
              <a:rPr lang="en"/>
              <a:t>Did we accidentally add or change dependencies?</a:t>
            </a:r>
            <a:endParaRPr/>
          </a:p>
          <a:p>
            <a:pPr marL="228600" lvl="0" indent="-228600" algn="l" rtl="0">
              <a:lnSpc>
                <a:spcPct val="90000"/>
              </a:lnSpc>
              <a:spcBef>
                <a:spcPts val="1000"/>
              </a:spcBef>
              <a:spcAft>
                <a:spcPts val="0"/>
              </a:spcAft>
              <a:buSzPts val="2400"/>
              <a:buFont typeface="Arial"/>
              <a:buChar char="•"/>
            </a:pPr>
            <a:r>
              <a:rPr lang="en"/>
              <a:t>Is the diff reviewable, or has it ballooned?</a:t>
            </a:r>
            <a:endParaRPr/>
          </a:p>
          <a:p>
            <a:pPr marL="228600" lvl="0" indent="-228600" algn="l" rtl="0">
              <a:lnSpc>
                <a:spcPct val="90000"/>
              </a:lnSpc>
              <a:spcBef>
                <a:spcPts val="1000"/>
              </a:spcBef>
              <a:spcAft>
                <a:spcPts val="0"/>
              </a:spcAft>
              <a:buSzPts val="2400"/>
              <a:buFont typeface="Arial"/>
              <a:buChar char="•"/>
            </a:pPr>
            <a:r>
              <a:rPr lang="en"/>
              <a:t>Am I "over my skis"? </a:t>
            </a:r>
            <a:br>
              <a:rPr lang="en"/>
            </a:br>
            <a:r>
              <a:rPr lang="en"/>
              <a:t>(Moving so fast I've lost track of what the code does)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87271" y="489111"/>
            <a:ext cx="8499528" cy="7794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35353"/>
              <a:buNone/>
            </a:pPr>
            <a:r>
              <a:rPr lang="en"/>
              <a:t>The Agentic Lifecycle: Maintenance</a:t>
            </a:r>
            <a:endParaRPr/>
          </a:p>
        </p:txBody>
      </p:sp>
      <p:sp>
        <p:nvSpPr>
          <p:cNvPr id="388" name="Google Shape;388;p53"/>
          <p:cNvSpPr txBox="1">
            <a:spLocks noGrp="1"/>
          </p:cNvSpPr>
          <p:nvPr>
            <p:ph type="body" idx="1"/>
          </p:nvPr>
        </p:nvSpPr>
        <p:spPr>
          <a:xfrm>
            <a:off x="322225" y="1997550"/>
            <a:ext cx="8499600" cy="2763000"/>
          </a:xfrm>
          <a:prstGeom prst="rect">
            <a:avLst/>
          </a:prstGeom>
          <a:noFill/>
          <a:ln>
            <a:noFill/>
          </a:ln>
        </p:spPr>
        <p:txBody>
          <a:bodyPr spcFirstLastPara="1" wrap="square" lIns="91425" tIns="45700" rIns="91425" bIns="45700" anchor="t" anchorCtr="0">
            <a:normAutofit fontScale="62500" lnSpcReduction="20000"/>
          </a:bodyPr>
          <a:lstStyle/>
          <a:p>
            <a:pPr marL="228600" lvl="0" indent="-216243" algn="l" rtl="0">
              <a:lnSpc>
                <a:spcPct val="120000"/>
              </a:lnSpc>
              <a:spcBef>
                <a:spcPts val="0"/>
              </a:spcBef>
              <a:spcAft>
                <a:spcPts val="0"/>
              </a:spcAft>
              <a:buSzPct val="92663"/>
              <a:buFont typeface="Arial"/>
              <a:buChar char="•"/>
            </a:pPr>
            <a:r>
              <a:rPr lang="en" dirty="0"/>
              <a:t>If necessary, force the agent to deeply understand the relevant portions of the code base through a “re</a:t>
            </a:r>
            <a:r>
              <a:rPr lang="en-US" dirty="0"/>
              <a:t>s</a:t>
            </a:r>
            <a:r>
              <a:rPr lang="en" dirty="0" err="1"/>
              <a:t>earch</a:t>
            </a:r>
            <a:r>
              <a:rPr lang="en" dirty="0"/>
              <a:t>” prompt</a:t>
            </a:r>
          </a:p>
          <a:p>
            <a:pPr marL="228600" lvl="0" indent="-216243" algn="l" rtl="0">
              <a:lnSpc>
                <a:spcPct val="120000"/>
              </a:lnSpc>
              <a:spcBef>
                <a:spcPts val="0"/>
              </a:spcBef>
              <a:spcAft>
                <a:spcPts val="0"/>
              </a:spcAft>
              <a:buSzPct val="92663"/>
              <a:buFont typeface="Arial"/>
              <a:buChar char="•"/>
            </a:pPr>
            <a:r>
              <a:rPr lang="en" dirty="0"/>
              <a:t>Use the “plan” mode of the coding agent</a:t>
            </a:r>
            <a:endParaRPr dirty="0"/>
          </a:p>
          <a:p>
            <a:pPr marL="685800" lvl="1" indent="-209550" algn="l" rtl="0">
              <a:lnSpc>
                <a:spcPct val="120000"/>
              </a:lnSpc>
              <a:spcBef>
                <a:spcPts val="0"/>
              </a:spcBef>
              <a:spcAft>
                <a:spcPts val="0"/>
              </a:spcAft>
              <a:buSzPct val="83333"/>
              <a:buChar char="•"/>
            </a:pPr>
            <a:r>
              <a:rPr lang="en" dirty="0"/>
              <a:t>Can adopt the “ideation” prompt</a:t>
            </a:r>
            <a:endParaRPr dirty="0"/>
          </a:p>
          <a:p>
            <a:pPr marL="685800" lvl="1" indent="-209550" algn="l" rtl="0">
              <a:lnSpc>
                <a:spcPct val="120000"/>
              </a:lnSpc>
              <a:spcBef>
                <a:spcPts val="0"/>
              </a:spcBef>
              <a:spcAft>
                <a:spcPts val="0"/>
              </a:spcAft>
              <a:buSzPct val="83333"/>
              <a:buChar char="•"/>
            </a:pPr>
            <a:r>
              <a:rPr lang="en" dirty="0"/>
              <a:t>Add to prompt: Ask questions rather than make assumptions</a:t>
            </a:r>
            <a:endParaRPr dirty="0"/>
          </a:p>
          <a:p>
            <a:pPr marL="685800" lvl="1" indent="-209550" algn="l" rtl="0">
              <a:lnSpc>
                <a:spcPct val="120000"/>
              </a:lnSpc>
              <a:spcBef>
                <a:spcPts val="0"/>
              </a:spcBef>
              <a:spcAft>
                <a:spcPts val="0"/>
              </a:spcAft>
              <a:buSzPct val="83333"/>
              <a:buChar char="•"/>
            </a:pPr>
            <a:r>
              <a:rPr lang="en" dirty="0"/>
              <a:t>Allows the agent to discover applicable context in the code</a:t>
            </a:r>
            <a:endParaRPr dirty="0"/>
          </a:p>
          <a:p>
            <a:pPr marL="228600" lvl="0" indent="-216243" algn="l" rtl="0">
              <a:lnSpc>
                <a:spcPct val="120000"/>
              </a:lnSpc>
              <a:spcBef>
                <a:spcPts val="0"/>
              </a:spcBef>
              <a:spcAft>
                <a:spcPts val="0"/>
              </a:spcAft>
              <a:buSzPct val="92664"/>
              <a:buFont typeface="Arial"/>
              <a:buChar char="•"/>
            </a:pPr>
            <a:r>
              <a:rPr lang="en" dirty="0"/>
              <a:t>Review the plan</a:t>
            </a:r>
            <a:endParaRPr dirty="0"/>
          </a:p>
          <a:p>
            <a:pPr marL="685800" lvl="1" indent="-218302" algn="l" rtl="0">
              <a:lnSpc>
                <a:spcPct val="120000"/>
              </a:lnSpc>
              <a:spcBef>
                <a:spcPts val="0"/>
              </a:spcBef>
              <a:spcAft>
                <a:spcPts val="0"/>
              </a:spcAft>
              <a:buSzPct val="90090"/>
              <a:buChar char="•"/>
            </a:pPr>
            <a:r>
              <a:rPr lang="en" dirty="0"/>
              <a:t>You may want to save the plan</a:t>
            </a:r>
            <a:endParaRPr dirty="0"/>
          </a:p>
          <a:p>
            <a:pPr marL="685800" lvl="1" indent="-218302" algn="l" rtl="0">
              <a:lnSpc>
                <a:spcPct val="120000"/>
              </a:lnSpc>
              <a:spcBef>
                <a:spcPts val="0"/>
              </a:spcBef>
              <a:spcAft>
                <a:spcPts val="0"/>
              </a:spcAft>
              <a:buSzPct val="90090"/>
              <a:buChar char="•"/>
            </a:pPr>
            <a:r>
              <a:rPr lang="en" dirty="0"/>
              <a:t>Can have the plan update </a:t>
            </a:r>
            <a:r>
              <a:rPr lang="en" dirty="0" err="1"/>
              <a:t>AGENTS.md</a:t>
            </a:r>
            <a:r>
              <a:rPr lang="en" dirty="0"/>
              <a:t> and </a:t>
            </a:r>
            <a:r>
              <a:rPr lang="en" dirty="0" err="1"/>
              <a:t>specification.md</a:t>
            </a:r>
            <a:endParaRPr dirty="0"/>
          </a:p>
          <a:p>
            <a:pPr marL="228600" lvl="0" indent="-216243" algn="l" rtl="0">
              <a:lnSpc>
                <a:spcPct val="120000"/>
              </a:lnSpc>
              <a:spcBef>
                <a:spcPts val="0"/>
              </a:spcBef>
              <a:spcAft>
                <a:spcPts val="0"/>
              </a:spcAft>
              <a:buSzPct val="92664"/>
              <a:buFont typeface="Arial"/>
              <a:buChar char="•"/>
            </a:pPr>
            <a:r>
              <a:rPr lang="en" dirty="0"/>
              <a:t>Execute</a:t>
            </a:r>
            <a:endParaRPr dirty="0"/>
          </a:p>
        </p:txBody>
      </p:sp>
      <p:sp>
        <p:nvSpPr>
          <p:cNvPr id="389" name="Google Shape;389;p53"/>
          <p:cNvSpPr txBox="1">
            <a:spLocks noGrp="1"/>
          </p:cNvSpPr>
          <p:nvPr>
            <p:ph type="body" idx="2"/>
          </p:nvPr>
        </p:nvSpPr>
        <p:spPr>
          <a:xfrm>
            <a:off x="2276175" y="1372750"/>
            <a:ext cx="4085400" cy="431700"/>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457200" lvl="0" indent="-381000" algn="ctr" rtl="0">
              <a:lnSpc>
                <a:spcPct val="100000"/>
              </a:lnSpc>
              <a:spcBef>
                <a:spcPts val="0"/>
              </a:spcBef>
              <a:spcAft>
                <a:spcPts val="0"/>
              </a:spcAft>
              <a:buSzPts val="2400"/>
              <a:buNone/>
            </a:pPr>
            <a:r>
              <a:rPr lang="en" i="1" dirty="0">
                <a:solidFill>
                  <a:srgbClr val="3F3F3F"/>
                </a:solidFill>
              </a:rPr>
              <a:t>Plan → Execute &amp; Monitor</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1823D995-BD37-BE84-7705-6031AE570A79}"/>
            </a:ext>
          </a:extLst>
        </p:cNvPr>
        <p:cNvGrpSpPr/>
        <p:nvPr/>
      </p:nvGrpSpPr>
      <p:grpSpPr>
        <a:xfrm>
          <a:off x="0" y="0"/>
          <a:ext cx="0" cy="0"/>
          <a:chOff x="0" y="0"/>
          <a:chExt cx="0" cy="0"/>
        </a:xfrm>
      </p:grpSpPr>
      <p:sp>
        <p:nvSpPr>
          <p:cNvPr id="374" name="Google Shape;374;p51">
            <a:extLst>
              <a:ext uri="{FF2B5EF4-FFF2-40B4-BE49-F238E27FC236}">
                <a16:creationId xmlns:a16="http://schemas.microsoft.com/office/drawing/2014/main" id="{49C55C54-AC6D-A697-6862-5FEC7C5920C0}"/>
              </a:ext>
            </a:extLst>
          </p:cNvPr>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dirty="0"/>
              <a:t>Research Prompt</a:t>
            </a:r>
            <a:endParaRPr dirty="0"/>
          </a:p>
        </p:txBody>
      </p:sp>
      <p:sp>
        <p:nvSpPr>
          <p:cNvPr id="375" name="Google Shape;375;p51">
            <a:extLst>
              <a:ext uri="{FF2B5EF4-FFF2-40B4-BE49-F238E27FC236}">
                <a16:creationId xmlns:a16="http://schemas.microsoft.com/office/drawing/2014/main" id="{C199679A-0AC7-E4DC-74D2-517D98235CCE}"/>
              </a:ext>
            </a:extLst>
          </p:cNvPr>
          <p:cNvSpPr txBox="1">
            <a:spLocks noGrp="1"/>
          </p:cNvSpPr>
          <p:nvPr>
            <p:ph type="body" idx="1"/>
          </p:nvPr>
        </p:nvSpPr>
        <p:spPr>
          <a:xfrm>
            <a:off x="351635" y="2214274"/>
            <a:ext cx="8499529" cy="2330631"/>
          </a:xfrm>
          <a:prstGeom prst="rect">
            <a:avLst/>
          </a:prstGeom>
          <a:noFill/>
          <a:ln>
            <a:noFill/>
          </a:ln>
        </p:spPr>
        <p:txBody>
          <a:bodyPr spcFirstLastPara="1" wrap="square" lIns="91425" tIns="45700" rIns="91425" bIns="45700" anchor="t" anchorCtr="0">
            <a:normAutofit/>
          </a:bodyPr>
          <a:lstStyle/>
          <a:p>
            <a:pPr marL="228600" lvl="0" indent="-244928">
              <a:buSzPct val="122448"/>
            </a:pPr>
            <a:r>
              <a:rPr lang="en-US" sz="2400" dirty="0"/>
              <a:t>Build understanding before action</a:t>
            </a:r>
          </a:p>
          <a:p>
            <a:pPr marL="228600" lvl="0" indent="-244928">
              <a:buSzPct val="122448"/>
            </a:pPr>
            <a:r>
              <a:rPr lang="en-US" sz="2400" dirty="0"/>
              <a:t>Prevent assumptions</a:t>
            </a:r>
          </a:p>
          <a:p>
            <a:pPr marL="228600" lvl="0" indent="-244928">
              <a:buSzPct val="122448"/>
            </a:pPr>
            <a:r>
              <a:rPr lang="en-US" sz="2400" dirty="0"/>
              <a:t>Respect existing architecture and conventions</a:t>
            </a:r>
          </a:p>
          <a:p>
            <a:pPr marL="228600" lvl="0" indent="-244928">
              <a:buSzPct val="122448"/>
            </a:pPr>
            <a:r>
              <a:rPr lang="en-US" sz="2400" dirty="0"/>
              <a:t>Create a reviewable artifact</a:t>
            </a:r>
          </a:p>
        </p:txBody>
      </p:sp>
      <p:sp>
        <p:nvSpPr>
          <p:cNvPr id="3" name="TextBox 2">
            <a:extLst>
              <a:ext uri="{FF2B5EF4-FFF2-40B4-BE49-F238E27FC236}">
                <a16:creationId xmlns:a16="http://schemas.microsoft.com/office/drawing/2014/main" id="{B901F9C1-BC5B-CBF6-8F8D-E3E9E6E21F70}"/>
              </a:ext>
            </a:extLst>
          </p:cNvPr>
          <p:cNvSpPr txBox="1"/>
          <p:nvPr/>
        </p:nvSpPr>
        <p:spPr>
          <a:xfrm>
            <a:off x="4539344" y="4835723"/>
            <a:ext cx="4604656" cy="307777"/>
          </a:xfrm>
          <a:prstGeom prst="rect">
            <a:avLst/>
          </a:prstGeom>
          <a:noFill/>
        </p:spPr>
        <p:txBody>
          <a:bodyPr wrap="square">
            <a:spAutoFit/>
          </a:bodyPr>
          <a:lstStyle/>
          <a:p>
            <a:pPr lvl="2" algn="r"/>
            <a:r>
              <a:rPr lang="en-US" dirty="0">
                <a:hlinkClick r:id="rId3"/>
              </a:rPr>
              <a:t>https://boristane.com/blog/how-i-use-claude-code/</a:t>
            </a:r>
            <a:endParaRPr lang="en-US" dirty="0"/>
          </a:p>
        </p:txBody>
      </p:sp>
      <p:sp>
        <p:nvSpPr>
          <p:cNvPr id="5" name="Google Shape;389;p53">
            <a:extLst>
              <a:ext uri="{FF2B5EF4-FFF2-40B4-BE49-F238E27FC236}">
                <a16:creationId xmlns:a16="http://schemas.microsoft.com/office/drawing/2014/main" id="{2089FDC7-02C4-C91B-368A-64C56B3F0545}"/>
              </a:ext>
            </a:extLst>
          </p:cNvPr>
          <p:cNvSpPr txBox="1">
            <a:spLocks/>
          </p:cNvSpPr>
          <p:nvPr/>
        </p:nvSpPr>
        <p:spPr>
          <a:xfrm>
            <a:off x="351635" y="1332210"/>
            <a:ext cx="7472448" cy="882063"/>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1913">
              <a:buSzPts val="2400"/>
            </a:pPr>
            <a:r>
              <a:rPr lang="en-US" sz="2400" dirty="0">
                <a:solidFill>
                  <a:srgbClr val="3F3F3F"/>
                </a:solidFill>
              </a:rPr>
              <a:t>Goal: Make the agent understand the existing system </a:t>
            </a:r>
            <a:r>
              <a:rPr lang="en-US" sz="2400" i="1" dirty="0">
                <a:solidFill>
                  <a:srgbClr val="3F3F3F"/>
                </a:solidFill>
              </a:rPr>
              <a:t>before</a:t>
            </a:r>
            <a:r>
              <a:rPr lang="en-US" sz="2400" dirty="0">
                <a:solidFill>
                  <a:srgbClr val="3F3F3F"/>
                </a:solidFill>
              </a:rPr>
              <a:t> proposing changes</a:t>
            </a:r>
            <a:endParaRPr lang="en-US" sz="2400" dirty="0"/>
          </a:p>
        </p:txBody>
      </p:sp>
    </p:spTree>
    <p:extLst>
      <p:ext uri="{BB962C8B-B14F-4D97-AF65-F5344CB8AC3E}">
        <p14:creationId xmlns:p14="http://schemas.microsoft.com/office/powerpoint/2010/main" val="3306731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7E00-3640-4AF3-B1F8-F38DF83D31C3}"/>
              </a:ext>
            </a:extLst>
          </p:cNvPr>
          <p:cNvSpPr>
            <a:spLocks noGrp="1"/>
          </p:cNvSpPr>
          <p:nvPr>
            <p:ph type="title"/>
          </p:nvPr>
        </p:nvSpPr>
        <p:spPr/>
        <p:txBody>
          <a:bodyPr/>
          <a:lstStyle/>
          <a:p>
            <a:r>
              <a:rPr lang="en-US" dirty="0"/>
              <a:t>Research Prompt Template</a:t>
            </a:r>
          </a:p>
        </p:txBody>
      </p:sp>
      <p:sp>
        <p:nvSpPr>
          <p:cNvPr id="3" name="Text Placeholder 2">
            <a:extLst>
              <a:ext uri="{FF2B5EF4-FFF2-40B4-BE49-F238E27FC236}">
                <a16:creationId xmlns:a16="http://schemas.microsoft.com/office/drawing/2014/main" id="{2E9D2E94-1BEF-FE03-825A-FA157771D430}"/>
              </a:ext>
            </a:extLst>
          </p:cNvPr>
          <p:cNvSpPr>
            <a:spLocks noGrp="1"/>
          </p:cNvSpPr>
          <p:nvPr>
            <p:ph type="body" idx="1"/>
          </p:nvPr>
        </p:nvSpPr>
        <p:spPr>
          <a:xfrm>
            <a:off x="187271" y="1268574"/>
            <a:ext cx="8499529" cy="3788456"/>
          </a:xfrm>
        </p:spPr>
        <p:txBody>
          <a:bodyPr>
            <a:normAutofit fontScale="92500" lnSpcReduction="20000"/>
          </a:bodyPr>
          <a:lstStyle/>
          <a:p>
            <a:pPr marL="76200" indent="0">
              <a:lnSpc>
                <a:spcPct val="120000"/>
              </a:lnSpc>
              <a:spcBef>
                <a:spcPts val="0"/>
              </a:spcBef>
              <a:buSzPct val="100000"/>
              <a:buNone/>
            </a:pPr>
            <a:r>
              <a:rPr lang="en-US" sz="1400" dirty="0">
                <a:latin typeface="+mn-lt"/>
              </a:rPr>
              <a:t>Study [feature / subsystem / folder] in depth before making any changes.</a:t>
            </a:r>
            <a:br>
              <a:rPr lang="en-US" sz="1400" dirty="0">
                <a:latin typeface="+mn-lt"/>
              </a:rPr>
            </a:br>
            <a:endParaRPr lang="en-US" sz="1400" dirty="0">
              <a:latin typeface="+mn-lt"/>
            </a:endParaRPr>
          </a:p>
          <a:p>
            <a:pPr marL="76200" indent="0">
              <a:lnSpc>
                <a:spcPct val="120000"/>
              </a:lnSpc>
              <a:spcBef>
                <a:spcPts val="0"/>
              </a:spcBef>
              <a:buSzPct val="100000"/>
              <a:buNone/>
            </a:pPr>
            <a:r>
              <a:rPr lang="en-US" sz="1400" dirty="0">
                <a:latin typeface="+mn-lt"/>
              </a:rPr>
              <a:t>Your goal is to understand:</a:t>
            </a:r>
          </a:p>
          <a:p>
            <a:pPr marL="346075" indent="-269875">
              <a:lnSpc>
                <a:spcPct val="120000"/>
              </a:lnSpc>
              <a:spcBef>
                <a:spcPts val="0"/>
              </a:spcBef>
              <a:buSzPct val="100000"/>
            </a:pPr>
            <a:r>
              <a:rPr lang="en-US" sz="1400" dirty="0">
                <a:latin typeface="+mn-lt"/>
              </a:rPr>
              <a:t>what it does</a:t>
            </a:r>
          </a:p>
          <a:p>
            <a:pPr marL="346075" indent="-269875">
              <a:lnSpc>
                <a:spcPct val="120000"/>
              </a:lnSpc>
              <a:spcBef>
                <a:spcPts val="0"/>
              </a:spcBef>
              <a:buSzPct val="100000"/>
            </a:pPr>
            <a:r>
              <a:rPr lang="en-US" sz="1400" dirty="0">
                <a:latin typeface="+mn-lt"/>
              </a:rPr>
              <a:t>how the flow works end to end</a:t>
            </a:r>
          </a:p>
          <a:p>
            <a:pPr marL="346075" indent="-269875">
              <a:lnSpc>
                <a:spcPct val="120000"/>
              </a:lnSpc>
              <a:spcBef>
                <a:spcPts val="0"/>
              </a:spcBef>
              <a:buSzPct val="100000"/>
            </a:pPr>
            <a:r>
              <a:rPr lang="en-US" sz="1400" dirty="0">
                <a:latin typeface="+mn-lt"/>
              </a:rPr>
              <a:t>which files/modules are involved</a:t>
            </a:r>
          </a:p>
          <a:p>
            <a:pPr marL="346075" indent="-269875">
              <a:lnSpc>
                <a:spcPct val="120000"/>
              </a:lnSpc>
              <a:spcBef>
                <a:spcPts val="0"/>
              </a:spcBef>
              <a:buSzPct val="100000"/>
            </a:pPr>
            <a:r>
              <a:rPr lang="en-US" sz="1400" dirty="0">
                <a:latin typeface="+mn-lt"/>
              </a:rPr>
              <a:t>data models, APIs, and dependencies</a:t>
            </a:r>
          </a:p>
          <a:p>
            <a:pPr marL="346075" indent="-269875">
              <a:lnSpc>
                <a:spcPct val="120000"/>
              </a:lnSpc>
              <a:spcBef>
                <a:spcPts val="0"/>
              </a:spcBef>
              <a:buSzPct val="100000"/>
            </a:pPr>
            <a:r>
              <a:rPr lang="en-US" sz="1400" dirty="0">
                <a:latin typeface="+mn-lt"/>
              </a:rPr>
              <a:t>important conventions, assumptions, and edge cases</a:t>
            </a:r>
          </a:p>
          <a:p>
            <a:pPr marL="346075" indent="-269875">
              <a:lnSpc>
                <a:spcPct val="120000"/>
              </a:lnSpc>
              <a:spcBef>
                <a:spcPts val="0"/>
              </a:spcBef>
              <a:buSzPct val="100000"/>
            </a:pPr>
            <a:r>
              <a:rPr lang="en-US" sz="1400" dirty="0">
                <a:latin typeface="+mn-lt"/>
              </a:rPr>
              <a:t>likely bugs, risks, or areas where changes could break the system</a:t>
            </a:r>
          </a:p>
          <a:p>
            <a:pPr marL="346075" indent="-269875">
              <a:lnSpc>
                <a:spcPct val="120000"/>
              </a:lnSpc>
              <a:spcBef>
                <a:spcPts val="0"/>
              </a:spcBef>
              <a:buSzPct val="100000"/>
            </a:pPr>
            <a:r>
              <a:rPr lang="en-US" sz="1400" dirty="0">
                <a:latin typeface="+mn-lt"/>
              </a:rPr>
              <a:t>Read all relevant source files, not just entry points. Do not suggest implementation yet.</a:t>
            </a:r>
            <a:br>
              <a:rPr lang="en-US" sz="1400" dirty="0">
                <a:latin typeface="+mn-lt"/>
              </a:rPr>
            </a:br>
            <a:endParaRPr lang="en-US" sz="1400" dirty="0">
              <a:latin typeface="+mn-lt"/>
            </a:endParaRPr>
          </a:p>
          <a:p>
            <a:pPr marL="76200" indent="0">
              <a:lnSpc>
                <a:spcPct val="120000"/>
              </a:lnSpc>
              <a:spcBef>
                <a:spcPts val="0"/>
              </a:spcBef>
              <a:buSzPct val="100000"/>
              <a:buNone/>
            </a:pPr>
            <a:r>
              <a:rPr lang="en-US" sz="1400" dirty="0">
                <a:latin typeface="+mn-lt"/>
              </a:rPr>
              <a:t>When you are done, write a detailed </a:t>
            </a:r>
            <a:r>
              <a:rPr lang="en-US" sz="1400" dirty="0" err="1">
                <a:latin typeface="+mn-lt"/>
              </a:rPr>
              <a:t>research.md</a:t>
            </a:r>
            <a:r>
              <a:rPr lang="en-US" sz="1400" dirty="0">
                <a:latin typeface="+mn-lt"/>
              </a:rPr>
              <a:t> that includes:</a:t>
            </a:r>
          </a:p>
          <a:p>
            <a:pPr marL="346075" indent="-269875">
              <a:lnSpc>
                <a:spcPct val="120000"/>
              </a:lnSpc>
              <a:spcBef>
                <a:spcPts val="0"/>
              </a:spcBef>
              <a:buSzPct val="100000"/>
              <a:buFont typeface="+mj-lt"/>
              <a:buAutoNum type="arabicPeriod"/>
            </a:pPr>
            <a:r>
              <a:rPr lang="en-US" sz="1400" dirty="0">
                <a:latin typeface="+mn-lt"/>
              </a:rPr>
              <a:t>system overview</a:t>
            </a:r>
          </a:p>
          <a:p>
            <a:pPr marL="346075" indent="-269875">
              <a:lnSpc>
                <a:spcPct val="120000"/>
              </a:lnSpc>
              <a:spcBef>
                <a:spcPts val="0"/>
              </a:spcBef>
              <a:buSzPct val="100000"/>
              <a:buFont typeface="+mj-lt"/>
              <a:buAutoNum type="arabicPeriod"/>
            </a:pPr>
            <a:r>
              <a:rPr lang="en-US" sz="1400" dirty="0">
                <a:latin typeface="+mn-lt"/>
              </a:rPr>
              <a:t>key files and their roles</a:t>
            </a:r>
          </a:p>
          <a:p>
            <a:pPr marL="346075" indent="-269875">
              <a:lnSpc>
                <a:spcPct val="120000"/>
              </a:lnSpc>
              <a:spcBef>
                <a:spcPts val="0"/>
              </a:spcBef>
              <a:buSzPct val="100000"/>
              <a:buFont typeface="+mj-lt"/>
              <a:buAutoNum type="arabicPeriod"/>
            </a:pPr>
            <a:r>
              <a:rPr lang="en-US" sz="1400" dirty="0">
                <a:latin typeface="+mn-lt"/>
              </a:rPr>
              <a:t>control/data flow</a:t>
            </a:r>
          </a:p>
          <a:p>
            <a:pPr marL="346075" indent="-269875">
              <a:lnSpc>
                <a:spcPct val="120000"/>
              </a:lnSpc>
              <a:spcBef>
                <a:spcPts val="0"/>
              </a:spcBef>
              <a:buSzPct val="100000"/>
              <a:buFont typeface="+mj-lt"/>
              <a:buAutoNum type="arabicPeriod"/>
            </a:pPr>
            <a:r>
              <a:rPr lang="en-US" sz="1400" dirty="0">
                <a:latin typeface="+mn-lt"/>
              </a:rPr>
              <a:t>important constraints and conventions</a:t>
            </a:r>
          </a:p>
          <a:p>
            <a:pPr marL="346075" indent="-269875">
              <a:lnSpc>
                <a:spcPct val="120000"/>
              </a:lnSpc>
              <a:spcBef>
                <a:spcPts val="0"/>
              </a:spcBef>
              <a:buSzPct val="100000"/>
              <a:buFont typeface="+mj-lt"/>
              <a:buAutoNum type="arabicPeriod"/>
            </a:pPr>
            <a:r>
              <a:rPr lang="en-US" sz="1400" dirty="0">
                <a:latin typeface="+mn-lt"/>
              </a:rPr>
              <a:t>risks / bugs / unanswered questions</a:t>
            </a:r>
          </a:p>
          <a:p>
            <a:pPr marL="346075" indent="-269875">
              <a:lnSpc>
                <a:spcPct val="120000"/>
              </a:lnSpc>
              <a:spcBef>
                <a:spcPts val="0"/>
              </a:spcBef>
              <a:buSzPct val="100000"/>
              <a:buFont typeface="+mj-lt"/>
              <a:buAutoNum type="arabicPeriod"/>
            </a:pPr>
            <a:r>
              <a:rPr lang="en-US" sz="1400" dirty="0">
                <a:latin typeface="+mn-lt"/>
              </a:rPr>
              <a:t>implications for future changes</a:t>
            </a:r>
          </a:p>
          <a:p>
            <a:pPr marL="76200" indent="0">
              <a:lnSpc>
                <a:spcPct val="120000"/>
              </a:lnSpc>
              <a:spcBef>
                <a:spcPts val="0"/>
              </a:spcBef>
              <a:buNone/>
            </a:pPr>
            <a:endParaRPr lang="en-US" sz="800" dirty="0"/>
          </a:p>
        </p:txBody>
      </p:sp>
    </p:spTree>
    <p:extLst>
      <p:ext uri="{BB962C8B-B14F-4D97-AF65-F5344CB8AC3E}">
        <p14:creationId xmlns:p14="http://schemas.microsoft.com/office/powerpoint/2010/main" val="3799797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Planning Mode Risks</a:t>
            </a:r>
            <a:endParaRPr/>
          </a:p>
        </p:txBody>
      </p:sp>
      <p:sp>
        <p:nvSpPr>
          <p:cNvPr id="395" name="Google Shape;395;p54"/>
          <p:cNvSpPr txBox="1">
            <a:spLocks noGrp="1"/>
          </p:cNvSpPr>
          <p:nvPr>
            <p:ph type="body" idx="1"/>
          </p:nvPr>
        </p:nvSpPr>
        <p:spPr>
          <a:xfrm>
            <a:off x="187271" y="2796294"/>
            <a:ext cx="8499529" cy="197097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Skipping specification.md, including updates</a:t>
            </a:r>
            <a:endParaRPr/>
          </a:p>
          <a:p>
            <a:pPr marL="228600" lvl="0" indent="-228600" algn="l" rtl="0">
              <a:lnSpc>
                <a:spcPct val="90000"/>
              </a:lnSpc>
              <a:spcBef>
                <a:spcPts val="1000"/>
              </a:spcBef>
              <a:spcAft>
                <a:spcPts val="0"/>
              </a:spcAft>
              <a:buSzPts val="2400"/>
              <a:buFont typeface="Arial"/>
              <a:buChar char="•"/>
            </a:pPr>
            <a:r>
              <a:rPr lang="en"/>
              <a:t>Letting plans remain ephemeral</a:t>
            </a:r>
            <a:endParaRPr/>
          </a:p>
          <a:p>
            <a:pPr marL="228600" lvl="0" indent="-228600" algn="l" rtl="0">
              <a:lnSpc>
                <a:spcPct val="90000"/>
              </a:lnSpc>
              <a:spcBef>
                <a:spcPts val="1000"/>
              </a:spcBef>
              <a:spcAft>
                <a:spcPts val="0"/>
              </a:spcAft>
              <a:buSzPts val="2400"/>
              <a:buFont typeface="Arial"/>
              <a:buChar char="•"/>
            </a:pPr>
            <a:r>
              <a:rPr lang="en"/>
              <a:t>Jumping straight from reasoning to execution</a:t>
            </a:r>
            <a:endParaRPr/>
          </a:p>
        </p:txBody>
      </p:sp>
      <p:sp>
        <p:nvSpPr>
          <p:cNvPr id="396" name="Google Shape;396;p54"/>
          <p:cNvSpPr txBox="1">
            <a:spLocks noGrp="1"/>
          </p:cNvSpPr>
          <p:nvPr>
            <p:ph type="body" idx="2"/>
          </p:nvPr>
        </p:nvSpPr>
        <p:spPr>
          <a:xfrm>
            <a:off x="530225" y="1509724"/>
            <a:ext cx="7745400" cy="900300"/>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None/>
            </a:pPr>
            <a:r>
              <a:rPr lang="en" dirty="0"/>
              <a:t>Planning Mode generates design proposals.</a:t>
            </a:r>
            <a:endParaRPr dirty="0"/>
          </a:p>
          <a:p>
            <a:pPr marL="457200" lvl="0" indent="-381000" algn="l" rtl="0">
              <a:lnSpc>
                <a:spcPct val="100000"/>
              </a:lnSpc>
              <a:spcBef>
                <a:spcPts val="0"/>
              </a:spcBef>
              <a:spcAft>
                <a:spcPts val="0"/>
              </a:spcAft>
              <a:buSzPts val="2400"/>
              <a:buNone/>
            </a:pPr>
            <a:r>
              <a:rPr lang="en" dirty="0"/>
              <a:t>The repository stores design commitments.</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LLM Model Tier Strategy</a:t>
            </a:r>
            <a:endParaRPr/>
          </a:p>
        </p:txBody>
      </p:sp>
      <p:sp>
        <p:nvSpPr>
          <p:cNvPr id="402" name="Google Shape;402;p55"/>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100840"/>
              <a:buNone/>
            </a:pPr>
            <a:r>
              <a:rPr lang="en"/>
              <a:t>Use strong reasoning models for:</a:t>
            </a:r>
            <a:endParaRPr/>
          </a:p>
          <a:p>
            <a:pPr marL="685800" lvl="1" indent="-228600" algn="l" rtl="0">
              <a:lnSpc>
                <a:spcPct val="90000"/>
              </a:lnSpc>
              <a:spcBef>
                <a:spcPts val="500"/>
              </a:spcBef>
              <a:spcAft>
                <a:spcPts val="0"/>
              </a:spcAft>
              <a:buSzPct val="85000"/>
              <a:buChar char="•"/>
            </a:pPr>
            <a:r>
              <a:rPr lang="en"/>
              <a:t>Spec generation</a:t>
            </a:r>
            <a:endParaRPr/>
          </a:p>
          <a:p>
            <a:pPr marL="685800" lvl="1" indent="-228600" algn="l" rtl="0">
              <a:lnSpc>
                <a:spcPct val="90000"/>
              </a:lnSpc>
              <a:spcBef>
                <a:spcPts val="500"/>
              </a:spcBef>
              <a:spcAft>
                <a:spcPts val="0"/>
              </a:spcAft>
              <a:buSzPct val="85000"/>
              <a:buChar char="•"/>
            </a:pPr>
            <a:r>
              <a:rPr lang="en"/>
              <a:t>Architecture planning</a:t>
            </a:r>
            <a:endParaRPr/>
          </a:p>
          <a:p>
            <a:pPr marL="685800" lvl="1" indent="-228600" algn="l" rtl="0">
              <a:lnSpc>
                <a:spcPct val="90000"/>
              </a:lnSpc>
              <a:spcBef>
                <a:spcPts val="500"/>
              </a:spcBef>
              <a:spcAft>
                <a:spcPts val="0"/>
              </a:spcAft>
              <a:buSzPct val="85000"/>
              <a:buChar char="•"/>
            </a:pPr>
            <a:r>
              <a:rPr lang="en"/>
              <a:t>Security review</a:t>
            </a:r>
            <a:endParaRPr/>
          </a:p>
          <a:p>
            <a:pPr marL="685800" lvl="1" indent="-228600" algn="l" rtl="0">
              <a:lnSpc>
                <a:spcPct val="90000"/>
              </a:lnSpc>
              <a:spcBef>
                <a:spcPts val="500"/>
              </a:spcBef>
              <a:spcAft>
                <a:spcPts val="0"/>
              </a:spcAft>
              <a:buSzPct val="85000"/>
              <a:buChar char="•"/>
            </a:pPr>
            <a:r>
              <a:rPr lang="en"/>
              <a:t>Diff auditing</a:t>
            </a:r>
            <a:endParaRPr/>
          </a:p>
          <a:p>
            <a:pPr marL="0" lvl="0" indent="0" algn="l" rtl="0">
              <a:lnSpc>
                <a:spcPct val="90000"/>
              </a:lnSpc>
              <a:spcBef>
                <a:spcPts val="1000"/>
              </a:spcBef>
              <a:spcAft>
                <a:spcPts val="0"/>
              </a:spcAft>
              <a:buSzPct val="100840"/>
              <a:buNone/>
            </a:pPr>
            <a:endParaRPr/>
          </a:p>
          <a:p>
            <a:pPr marL="0" lvl="0" indent="0" algn="l" rtl="0">
              <a:lnSpc>
                <a:spcPct val="90000"/>
              </a:lnSpc>
              <a:spcBef>
                <a:spcPts val="1000"/>
              </a:spcBef>
              <a:spcAft>
                <a:spcPts val="0"/>
              </a:spcAft>
              <a:buSzPct val="100840"/>
              <a:buNone/>
            </a:pPr>
            <a:r>
              <a:rPr lang="en"/>
              <a:t>Use faster/cheaper models for:</a:t>
            </a:r>
            <a:endParaRPr/>
          </a:p>
          <a:p>
            <a:pPr marL="685800" lvl="1" indent="-228600" algn="l" rtl="0">
              <a:lnSpc>
                <a:spcPct val="90000"/>
              </a:lnSpc>
              <a:spcBef>
                <a:spcPts val="500"/>
              </a:spcBef>
              <a:spcAft>
                <a:spcPts val="0"/>
              </a:spcAft>
              <a:buSzPct val="85000"/>
              <a:buChar char="•"/>
            </a:pPr>
            <a:r>
              <a:rPr lang="en"/>
              <a:t>Implementation</a:t>
            </a:r>
            <a:endParaRPr/>
          </a:p>
          <a:p>
            <a:pPr marL="685800" lvl="1" indent="-228600" algn="l" rtl="0">
              <a:lnSpc>
                <a:spcPct val="90000"/>
              </a:lnSpc>
              <a:spcBef>
                <a:spcPts val="500"/>
              </a:spcBef>
              <a:spcAft>
                <a:spcPts val="0"/>
              </a:spcAft>
              <a:buSzPct val="85000"/>
              <a:buChar char="•"/>
            </a:pPr>
            <a:r>
              <a:rPr lang="en"/>
              <a:t>Refactors</a:t>
            </a:r>
            <a:endParaRPr/>
          </a:p>
          <a:p>
            <a:pPr marL="685800" lvl="1" indent="-228600" algn="l" rtl="0">
              <a:lnSpc>
                <a:spcPct val="90000"/>
              </a:lnSpc>
              <a:spcBef>
                <a:spcPts val="500"/>
              </a:spcBef>
              <a:spcAft>
                <a:spcPts val="0"/>
              </a:spcAft>
              <a:buSzPct val="85000"/>
              <a:buChar char="•"/>
            </a:pPr>
            <a:r>
              <a:rPr lang="en"/>
              <a:t>Test scaffolding</a:t>
            </a:r>
            <a:endParaRPr/>
          </a:p>
          <a:p>
            <a:pPr marL="0" lvl="0" indent="0" algn="l" rtl="0">
              <a:lnSpc>
                <a:spcPct val="90000"/>
              </a:lnSpc>
              <a:spcBef>
                <a:spcPts val="1000"/>
              </a:spcBef>
              <a:spcAft>
                <a:spcPts val="0"/>
              </a:spcAft>
              <a:buSzPct val="10084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b="0">
                <a:solidFill>
                  <a:srgbClr val="262626"/>
                </a:solidFill>
              </a:rPr>
              <a:t>Vibe Coding</a:t>
            </a:r>
            <a:endParaRPr/>
          </a:p>
        </p:txBody>
      </p:sp>
      <p:sp>
        <p:nvSpPr>
          <p:cNvPr id="140" name="Google Shape;140;p19"/>
          <p:cNvSpPr txBox="1"/>
          <p:nvPr/>
        </p:nvSpPr>
        <p:spPr>
          <a:xfrm>
            <a:off x="378110" y="1680125"/>
            <a:ext cx="8387780" cy="1031544"/>
          </a:xfrm>
          <a:prstGeom prst="rect">
            <a:avLst/>
          </a:prstGeom>
          <a:solidFill>
            <a:srgbClr val="F2F2F2"/>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lvl="0">
              <a:lnSpc>
                <a:spcPct val="90000"/>
              </a:lnSpc>
              <a:buSzPts val="2800"/>
            </a:pPr>
            <a:r>
              <a:rPr lang="en-US" sz="2800" i="1" dirty="0">
                <a:solidFill>
                  <a:srgbClr val="262626"/>
                </a:solidFill>
              </a:rPr>
              <a:t>Build a website that creates a shareable task manager</a:t>
            </a:r>
            <a:endParaRPr sz="2400" b="0" i="0" u="none" strike="noStrike" cap="none" dirty="0">
              <a:solidFill>
                <a:srgbClr val="262626"/>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6"/>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Why this Lifecycle Works</a:t>
            </a:r>
            <a:endParaRPr/>
          </a:p>
        </p:txBody>
      </p:sp>
      <p:sp>
        <p:nvSpPr>
          <p:cNvPr id="408" name="Google Shape;408;p56"/>
          <p:cNvSpPr txBox="1">
            <a:spLocks noGrp="1"/>
          </p:cNvSpPr>
          <p:nvPr>
            <p:ph type="body" idx="1"/>
          </p:nvPr>
        </p:nvSpPr>
        <p:spPr>
          <a:xfrm>
            <a:off x="187271" y="1268574"/>
            <a:ext cx="8499529" cy="238902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SzPts val="2595"/>
              <a:buNone/>
            </a:pPr>
            <a:r>
              <a:rPr lang="en"/>
              <a:t>LLMs allow us to:</a:t>
            </a:r>
            <a:endParaRPr/>
          </a:p>
          <a:p>
            <a:pPr marL="685800" lvl="1" indent="-238897" algn="l" rtl="0">
              <a:lnSpc>
                <a:spcPct val="90000"/>
              </a:lnSpc>
              <a:spcBef>
                <a:spcPts val="500"/>
              </a:spcBef>
              <a:spcAft>
                <a:spcPts val="0"/>
              </a:spcAft>
              <a:buSzPts val="2162"/>
              <a:buChar char="•"/>
            </a:pPr>
            <a:r>
              <a:rPr lang="en"/>
              <a:t>Collapse Requirements + Design drafting</a:t>
            </a:r>
            <a:endParaRPr/>
          </a:p>
          <a:p>
            <a:pPr marL="685800" lvl="1" indent="-238897" algn="l" rtl="0">
              <a:lnSpc>
                <a:spcPct val="90000"/>
              </a:lnSpc>
              <a:spcBef>
                <a:spcPts val="500"/>
              </a:spcBef>
              <a:spcAft>
                <a:spcPts val="0"/>
              </a:spcAft>
              <a:buSzPts val="2162"/>
              <a:buChar char="•"/>
            </a:pPr>
            <a:r>
              <a:rPr lang="en"/>
              <a:t>Generate Implementation rapidly</a:t>
            </a:r>
            <a:endParaRPr/>
          </a:p>
          <a:p>
            <a:pPr marL="685800" lvl="1" indent="-238897" algn="l" rtl="0">
              <a:lnSpc>
                <a:spcPct val="90000"/>
              </a:lnSpc>
              <a:spcBef>
                <a:spcPts val="500"/>
              </a:spcBef>
              <a:spcAft>
                <a:spcPts val="0"/>
              </a:spcAft>
              <a:buSzPts val="2162"/>
              <a:buChar char="•"/>
            </a:pPr>
            <a:r>
              <a:rPr lang="en"/>
              <a:t>Automate first-pass review</a:t>
            </a:r>
            <a:endParaRPr/>
          </a:p>
          <a:p>
            <a:pPr marL="685800" lvl="1" indent="-101600" algn="l" rtl="0">
              <a:lnSpc>
                <a:spcPct val="90000"/>
              </a:lnSpc>
              <a:spcBef>
                <a:spcPts val="500"/>
              </a:spcBef>
              <a:spcAft>
                <a:spcPts val="0"/>
              </a:spcAft>
              <a:buSzPts val="2162"/>
              <a:buNone/>
            </a:pPr>
            <a:endParaRPr/>
          </a:p>
          <a:p>
            <a:pPr marL="0" lvl="0" indent="0" algn="l" rtl="0">
              <a:lnSpc>
                <a:spcPct val="90000"/>
              </a:lnSpc>
              <a:spcBef>
                <a:spcPts val="1000"/>
              </a:spcBef>
              <a:spcAft>
                <a:spcPts val="0"/>
              </a:spcAft>
              <a:buSzPts val="2595"/>
              <a:buNone/>
            </a:pPr>
            <a:r>
              <a:rPr lang="en"/>
              <a:t>But we still have accountability</a:t>
            </a:r>
            <a:endParaRPr/>
          </a:p>
        </p:txBody>
      </p:sp>
      <p:sp>
        <p:nvSpPr>
          <p:cNvPr id="409" name="Google Shape;409;p56"/>
          <p:cNvSpPr txBox="1">
            <a:spLocks noGrp="1"/>
          </p:cNvSpPr>
          <p:nvPr>
            <p:ph type="body" idx="2"/>
          </p:nvPr>
        </p:nvSpPr>
        <p:spPr>
          <a:xfrm>
            <a:off x="629285" y="3910013"/>
            <a:ext cx="7745413" cy="1003300"/>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None/>
            </a:pPr>
            <a:r>
              <a:rPr lang="en" i="1"/>
              <a:t>Speed without discipline creates chaos.</a:t>
            </a:r>
            <a:endParaRPr/>
          </a:p>
          <a:p>
            <a:pPr marL="457200" lvl="0" indent="-381000" algn="l" rtl="0">
              <a:lnSpc>
                <a:spcPct val="100000"/>
              </a:lnSpc>
              <a:spcBef>
                <a:spcPts val="480"/>
              </a:spcBef>
              <a:spcAft>
                <a:spcPts val="0"/>
              </a:spcAft>
              <a:buSzPts val="2400"/>
              <a:buNone/>
            </a:pPr>
            <a:r>
              <a:rPr lang="en" i="1"/>
              <a:t>Speed with structure creates leverage.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Data Science with Agents</a:t>
            </a:r>
          </a:p>
        </p:txBody>
      </p:sp>
      <p:sp>
        <p:nvSpPr>
          <p:cNvPr id="3" name="Text Placeholder 2"/>
          <p:cNvSpPr>
            <a:spLocks noGrp="1"/>
          </p:cNvSpPr>
          <p:nvPr>
            <p:ph type="body" idx="1"/>
          </p:nvPr>
        </p:nvSpPr>
        <p:spPr/>
        <p:txBody>
          <a:bodyPr/>
          <a:lstStyle/>
          <a:p>
            <a:pPr marL="58738" indent="0"/>
            <a:r>
              <a:rPr lang="en-US" dirty="0"/>
              <a:t>Balancing speed versus rigor</a:t>
            </a:r>
          </a:p>
          <a:p>
            <a:pPr marL="58738" indent="0"/>
            <a:endParaRPr lang="en-US" dirty="0"/>
          </a:p>
          <a:p>
            <a:pPr marL="58738" indent="0"/>
            <a:r>
              <a:rPr lang="en-US" dirty="0"/>
              <a:t>Discipline. Artifacts. Review.</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Data Science</a:t>
            </a:r>
          </a:p>
        </p:txBody>
      </p:sp>
      <p:grpSp>
        <p:nvGrpSpPr>
          <p:cNvPr id="158" name="Group 157">
            <a:extLst>
              <a:ext uri="{FF2B5EF4-FFF2-40B4-BE49-F238E27FC236}">
                <a16:creationId xmlns:a16="http://schemas.microsoft.com/office/drawing/2014/main" id="{3C85E525-8C0F-3DC6-A819-C9380D036892}"/>
              </a:ext>
            </a:extLst>
          </p:cNvPr>
          <p:cNvGrpSpPr/>
          <p:nvPr/>
        </p:nvGrpSpPr>
        <p:grpSpPr>
          <a:xfrm>
            <a:off x="1266135" y="3397737"/>
            <a:ext cx="6783794" cy="1389217"/>
            <a:chOff x="1112182" y="3361220"/>
            <a:chExt cx="6783794" cy="1389217"/>
          </a:xfrm>
        </p:grpSpPr>
        <p:sp>
          <p:nvSpPr>
            <p:cNvPr id="72" name="Google Shape;119;p6">
              <a:extLst>
                <a:ext uri="{FF2B5EF4-FFF2-40B4-BE49-F238E27FC236}">
                  <a16:creationId xmlns:a16="http://schemas.microsoft.com/office/drawing/2014/main" id="{D7E2C8B7-00E2-7FF1-8275-FB77F82604D9}"/>
                </a:ext>
              </a:extLst>
            </p:cNvPr>
            <p:cNvSpPr/>
            <p:nvPr/>
          </p:nvSpPr>
          <p:spPr>
            <a:xfrm>
              <a:off x="1112182" y="3764640"/>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73" name="Google Shape;120;p6">
              <a:extLst>
                <a:ext uri="{FF2B5EF4-FFF2-40B4-BE49-F238E27FC236}">
                  <a16:creationId xmlns:a16="http://schemas.microsoft.com/office/drawing/2014/main" id="{8DCD7539-C783-5EE1-3A01-086C2C6B7AD9}"/>
                </a:ext>
              </a:extLst>
            </p:cNvPr>
            <p:cNvSpPr txBox="1"/>
            <p:nvPr/>
          </p:nvSpPr>
          <p:spPr>
            <a:xfrm>
              <a:off x="1129850" y="3782308"/>
              <a:ext cx="970026" cy="567882"/>
            </a:xfrm>
            <a:prstGeom prst="rect">
              <a:avLst/>
            </a:prstGeom>
            <a:noFill/>
            <a:ln>
              <a:noFill/>
            </a:ln>
          </p:spPr>
          <p:txBody>
            <a:bodyPr spcFirstLastPara="1" wrap="square" lIns="45713" tIns="45713" rIns="45713" bIns="45713" anchor="ctr" anchorCtr="0">
              <a:noAutofit/>
            </a:bodyPr>
            <a:lstStyle/>
            <a:p>
              <a:pPr algn="ctr">
                <a:lnSpc>
                  <a:spcPct val="90000"/>
                </a:lnSpc>
                <a:buSzPts val="2400"/>
              </a:pPr>
              <a:r>
                <a:rPr lang="en-US" sz="1200" dirty="0">
                  <a:solidFill>
                    <a:schemeClr val="lt1"/>
                  </a:solidFill>
                </a:rPr>
                <a:t>Clarify Question</a:t>
              </a:r>
              <a:endParaRPr sz="700" dirty="0"/>
            </a:p>
          </p:txBody>
        </p:sp>
        <p:sp>
          <p:nvSpPr>
            <p:cNvPr id="74" name="Google Shape;121;p6">
              <a:extLst>
                <a:ext uri="{FF2B5EF4-FFF2-40B4-BE49-F238E27FC236}">
                  <a16:creationId xmlns:a16="http://schemas.microsoft.com/office/drawing/2014/main" id="{E256FA58-9314-1D24-899A-9B214081CA6C}"/>
                </a:ext>
              </a:extLst>
            </p:cNvPr>
            <p:cNvSpPr/>
            <p:nvPr/>
          </p:nvSpPr>
          <p:spPr>
            <a:xfrm>
              <a:off x="2218079" y="3941584"/>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75" name="Google Shape;122;p6">
              <a:extLst>
                <a:ext uri="{FF2B5EF4-FFF2-40B4-BE49-F238E27FC236}">
                  <a16:creationId xmlns:a16="http://schemas.microsoft.com/office/drawing/2014/main" id="{C7E5096E-37F3-9AD8-82DD-E064619981DA}"/>
                </a:ext>
              </a:extLst>
            </p:cNvPr>
            <p:cNvSpPr txBox="1"/>
            <p:nvPr/>
          </p:nvSpPr>
          <p:spPr>
            <a:xfrm>
              <a:off x="2218079" y="3991450"/>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sp>
          <p:nvSpPr>
            <p:cNvPr id="76" name="Google Shape;123;p6">
              <a:extLst>
                <a:ext uri="{FF2B5EF4-FFF2-40B4-BE49-F238E27FC236}">
                  <a16:creationId xmlns:a16="http://schemas.microsoft.com/office/drawing/2014/main" id="{2AB944DF-C122-19F1-8E97-FCF804B6C6A3}"/>
                </a:ext>
              </a:extLst>
            </p:cNvPr>
            <p:cNvSpPr/>
            <p:nvPr/>
          </p:nvSpPr>
          <p:spPr>
            <a:xfrm>
              <a:off x="2519688" y="3764640"/>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77" name="Google Shape;124;p6">
              <a:extLst>
                <a:ext uri="{FF2B5EF4-FFF2-40B4-BE49-F238E27FC236}">
                  <a16:creationId xmlns:a16="http://schemas.microsoft.com/office/drawing/2014/main" id="{39D0F7E5-3C52-261B-90D5-8460E3291CBE}"/>
                </a:ext>
              </a:extLst>
            </p:cNvPr>
            <p:cNvSpPr txBox="1"/>
            <p:nvPr/>
          </p:nvSpPr>
          <p:spPr>
            <a:xfrm>
              <a:off x="2537355" y="3782308"/>
              <a:ext cx="970026" cy="567882"/>
            </a:xfrm>
            <a:prstGeom prst="rect">
              <a:avLst/>
            </a:prstGeom>
            <a:noFill/>
            <a:ln>
              <a:noFill/>
            </a:ln>
          </p:spPr>
          <p:txBody>
            <a:bodyPr spcFirstLastPara="1" wrap="square" lIns="45713" tIns="45713" rIns="45713" bIns="45713" anchor="ctr" anchorCtr="0">
              <a:noAutofit/>
            </a:bodyPr>
            <a:lstStyle/>
            <a:p>
              <a:pPr algn="ctr">
                <a:lnSpc>
                  <a:spcPct val="90000"/>
                </a:lnSpc>
                <a:buSzPts val="2400"/>
              </a:pPr>
              <a:r>
                <a:rPr lang="en-US" sz="1200" dirty="0">
                  <a:solidFill>
                    <a:schemeClr val="lt1"/>
                  </a:solidFill>
                </a:rPr>
                <a:t>Understand and Validate Data</a:t>
              </a:r>
              <a:endParaRPr sz="700" dirty="0"/>
            </a:p>
          </p:txBody>
        </p:sp>
        <p:sp>
          <p:nvSpPr>
            <p:cNvPr id="78" name="Google Shape;125;p6">
              <a:extLst>
                <a:ext uri="{FF2B5EF4-FFF2-40B4-BE49-F238E27FC236}">
                  <a16:creationId xmlns:a16="http://schemas.microsoft.com/office/drawing/2014/main" id="{98760B4B-2C74-B1D3-2719-DAB2C1AF3C51}"/>
                </a:ext>
              </a:extLst>
            </p:cNvPr>
            <p:cNvSpPr/>
            <p:nvPr/>
          </p:nvSpPr>
          <p:spPr>
            <a:xfrm>
              <a:off x="3625585" y="3941584"/>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79" name="Google Shape;126;p6">
              <a:extLst>
                <a:ext uri="{FF2B5EF4-FFF2-40B4-BE49-F238E27FC236}">
                  <a16:creationId xmlns:a16="http://schemas.microsoft.com/office/drawing/2014/main" id="{CE501807-F83B-B676-4D32-B5BA160D7BB2}"/>
                </a:ext>
              </a:extLst>
            </p:cNvPr>
            <p:cNvSpPr txBox="1"/>
            <p:nvPr/>
          </p:nvSpPr>
          <p:spPr>
            <a:xfrm>
              <a:off x="3625585" y="3991450"/>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sp>
          <p:nvSpPr>
            <p:cNvPr id="80" name="Google Shape;127;p6">
              <a:extLst>
                <a:ext uri="{FF2B5EF4-FFF2-40B4-BE49-F238E27FC236}">
                  <a16:creationId xmlns:a16="http://schemas.microsoft.com/office/drawing/2014/main" id="{FBABF81D-7034-F869-0975-C46A6558C702}"/>
                </a:ext>
              </a:extLst>
            </p:cNvPr>
            <p:cNvSpPr/>
            <p:nvPr/>
          </p:nvSpPr>
          <p:spPr>
            <a:xfrm>
              <a:off x="3927193" y="3764640"/>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81" name="Google Shape;128;p6">
              <a:extLst>
                <a:ext uri="{FF2B5EF4-FFF2-40B4-BE49-F238E27FC236}">
                  <a16:creationId xmlns:a16="http://schemas.microsoft.com/office/drawing/2014/main" id="{E351C550-5508-55E4-8953-5DCC43B22953}"/>
                </a:ext>
              </a:extLst>
            </p:cNvPr>
            <p:cNvSpPr txBox="1"/>
            <p:nvPr/>
          </p:nvSpPr>
          <p:spPr>
            <a:xfrm>
              <a:off x="3944860" y="3782308"/>
              <a:ext cx="970026" cy="567882"/>
            </a:xfrm>
            <a:prstGeom prst="rect">
              <a:avLst/>
            </a:prstGeom>
            <a:noFill/>
            <a:ln>
              <a:noFill/>
            </a:ln>
          </p:spPr>
          <p:txBody>
            <a:bodyPr spcFirstLastPara="1" wrap="square" lIns="45713" tIns="45713" rIns="45713" bIns="45713" anchor="ctr" anchorCtr="0">
              <a:noAutofit/>
            </a:bodyPr>
            <a:lstStyle/>
            <a:p>
              <a:pPr algn="ctr">
                <a:lnSpc>
                  <a:spcPct val="90000"/>
                </a:lnSpc>
                <a:buSzPts val="2400"/>
              </a:pPr>
              <a:r>
                <a:rPr lang="en-US" sz="1200">
                  <a:solidFill>
                    <a:schemeClr val="lt1"/>
                  </a:solidFill>
                </a:rPr>
                <a:t>Exploration</a:t>
              </a:r>
              <a:endParaRPr sz="900">
                <a:solidFill>
                  <a:schemeClr val="lt1"/>
                </a:solidFill>
              </a:endParaRPr>
            </a:p>
          </p:txBody>
        </p:sp>
        <p:sp>
          <p:nvSpPr>
            <p:cNvPr id="82" name="Google Shape;129;p6">
              <a:extLst>
                <a:ext uri="{FF2B5EF4-FFF2-40B4-BE49-F238E27FC236}">
                  <a16:creationId xmlns:a16="http://schemas.microsoft.com/office/drawing/2014/main" id="{839D3808-6D13-07EF-70D9-42EEEA34AFED}"/>
                </a:ext>
              </a:extLst>
            </p:cNvPr>
            <p:cNvSpPr/>
            <p:nvPr/>
          </p:nvSpPr>
          <p:spPr>
            <a:xfrm>
              <a:off x="5033090" y="3941584"/>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83" name="Google Shape;130;p6">
              <a:extLst>
                <a:ext uri="{FF2B5EF4-FFF2-40B4-BE49-F238E27FC236}">
                  <a16:creationId xmlns:a16="http://schemas.microsoft.com/office/drawing/2014/main" id="{C32CC850-BFFA-9C31-FD15-635CE4FE4A0D}"/>
                </a:ext>
              </a:extLst>
            </p:cNvPr>
            <p:cNvSpPr txBox="1"/>
            <p:nvPr/>
          </p:nvSpPr>
          <p:spPr>
            <a:xfrm>
              <a:off x="5033090" y="3991450"/>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sp>
          <p:nvSpPr>
            <p:cNvPr id="84" name="Google Shape;131;p6">
              <a:extLst>
                <a:ext uri="{FF2B5EF4-FFF2-40B4-BE49-F238E27FC236}">
                  <a16:creationId xmlns:a16="http://schemas.microsoft.com/office/drawing/2014/main" id="{3CECB1B8-E629-3993-1CB1-CD0175A19589}"/>
                </a:ext>
              </a:extLst>
            </p:cNvPr>
            <p:cNvSpPr/>
            <p:nvPr/>
          </p:nvSpPr>
          <p:spPr>
            <a:xfrm>
              <a:off x="5334698" y="3764640"/>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85" name="Google Shape;132;p6">
              <a:extLst>
                <a:ext uri="{FF2B5EF4-FFF2-40B4-BE49-F238E27FC236}">
                  <a16:creationId xmlns:a16="http://schemas.microsoft.com/office/drawing/2014/main" id="{0BFC96B7-7329-6912-AD42-138AC7DA68FF}"/>
                </a:ext>
              </a:extLst>
            </p:cNvPr>
            <p:cNvSpPr txBox="1"/>
            <p:nvPr/>
          </p:nvSpPr>
          <p:spPr>
            <a:xfrm>
              <a:off x="5352366" y="3782308"/>
              <a:ext cx="970026" cy="567882"/>
            </a:xfrm>
            <a:prstGeom prst="rect">
              <a:avLst/>
            </a:prstGeom>
            <a:noFill/>
            <a:ln>
              <a:noFill/>
            </a:ln>
          </p:spPr>
          <p:txBody>
            <a:bodyPr spcFirstLastPara="1" wrap="square" lIns="34288" tIns="34288" rIns="34288" bIns="34288" anchor="ctr" anchorCtr="0">
              <a:noAutofit/>
            </a:bodyPr>
            <a:lstStyle/>
            <a:p>
              <a:pPr algn="ctr">
                <a:lnSpc>
                  <a:spcPct val="90000"/>
                </a:lnSpc>
                <a:buSzPts val="1800"/>
              </a:pPr>
              <a:r>
                <a:rPr lang="en-US" sz="900">
                  <a:solidFill>
                    <a:schemeClr val="lt1"/>
                  </a:solidFill>
                </a:rPr>
                <a:t>Interpret Findings and Refine Hypothesis</a:t>
              </a:r>
              <a:endParaRPr sz="700"/>
            </a:p>
          </p:txBody>
        </p:sp>
        <p:sp>
          <p:nvSpPr>
            <p:cNvPr id="86" name="Google Shape;133;p6">
              <a:extLst>
                <a:ext uri="{FF2B5EF4-FFF2-40B4-BE49-F238E27FC236}">
                  <a16:creationId xmlns:a16="http://schemas.microsoft.com/office/drawing/2014/main" id="{EA47D066-179B-B556-2781-BD0F858EE34E}"/>
                </a:ext>
              </a:extLst>
            </p:cNvPr>
            <p:cNvSpPr/>
            <p:nvPr/>
          </p:nvSpPr>
          <p:spPr>
            <a:xfrm>
              <a:off x="6440596" y="3941584"/>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87" name="Google Shape;134;p6">
              <a:extLst>
                <a:ext uri="{FF2B5EF4-FFF2-40B4-BE49-F238E27FC236}">
                  <a16:creationId xmlns:a16="http://schemas.microsoft.com/office/drawing/2014/main" id="{2C367689-238B-A742-3CC4-8B809DA57A57}"/>
                </a:ext>
              </a:extLst>
            </p:cNvPr>
            <p:cNvSpPr txBox="1"/>
            <p:nvPr/>
          </p:nvSpPr>
          <p:spPr>
            <a:xfrm>
              <a:off x="6440596" y="3991450"/>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sp>
          <p:nvSpPr>
            <p:cNvPr id="89" name="Google Shape;136;p6">
              <a:extLst>
                <a:ext uri="{FF2B5EF4-FFF2-40B4-BE49-F238E27FC236}">
                  <a16:creationId xmlns:a16="http://schemas.microsoft.com/office/drawing/2014/main" id="{D46C6C94-8B8B-32ED-5759-29A824F49C67}"/>
                </a:ext>
              </a:extLst>
            </p:cNvPr>
            <p:cNvSpPr txBox="1"/>
            <p:nvPr/>
          </p:nvSpPr>
          <p:spPr>
            <a:xfrm>
              <a:off x="6759871" y="3782308"/>
              <a:ext cx="970026" cy="567882"/>
            </a:xfrm>
            <a:prstGeom prst="rect">
              <a:avLst/>
            </a:prstGeom>
            <a:noFill/>
            <a:ln>
              <a:noFill/>
            </a:ln>
          </p:spPr>
          <p:txBody>
            <a:bodyPr spcFirstLastPara="1" wrap="square" lIns="34288" tIns="34288" rIns="34288" bIns="34288" anchor="ctr" anchorCtr="0">
              <a:noAutofit/>
            </a:bodyPr>
            <a:lstStyle/>
            <a:p>
              <a:pPr algn="ctr">
                <a:lnSpc>
                  <a:spcPct val="90000"/>
                </a:lnSpc>
                <a:buSzPts val="1800"/>
              </a:pPr>
              <a:r>
                <a:rPr lang="en-US" sz="900">
                  <a:solidFill>
                    <a:schemeClr val="lt1"/>
                  </a:solidFill>
                </a:rPr>
                <a:t>Determine Next Steps</a:t>
              </a:r>
              <a:endParaRPr sz="700"/>
            </a:p>
          </p:txBody>
        </p:sp>
        <p:grpSp>
          <p:nvGrpSpPr>
            <p:cNvPr id="90" name="Google Shape;137;p6">
              <a:extLst>
                <a:ext uri="{FF2B5EF4-FFF2-40B4-BE49-F238E27FC236}">
                  <a16:creationId xmlns:a16="http://schemas.microsoft.com/office/drawing/2014/main" id="{DF6A141D-A43D-4B14-6693-08CC5D9B1583}"/>
                </a:ext>
              </a:extLst>
            </p:cNvPr>
            <p:cNvGrpSpPr/>
            <p:nvPr/>
          </p:nvGrpSpPr>
          <p:grpSpPr>
            <a:xfrm>
              <a:off x="3412257" y="3395819"/>
              <a:ext cx="1998402" cy="1354618"/>
              <a:chOff x="7482841" y="4308566"/>
              <a:chExt cx="3996803" cy="2709236"/>
            </a:xfrm>
          </p:grpSpPr>
          <p:sp>
            <p:nvSpPr>
              <p:cNvPr id="91" name="Google Shape;138;p6">
                <a:extLst>
                  <a:ext uri="{FF2B5EF4-FFF2-40B4-BE49-F238E27FC236}">
                    <a16:creationId xmlns:a16="http://schemas.microsoft.com/office/drawing/2014/main" id="{2D5091E1-872E-6AF4-4120-0356157D8988}"/>
                  </a:ext>
                </a:extLst>
              </p:cNvPr>
              <p:cNvSpPr/>
              <p:nvPr/>
            </p:nvSpPr>
            <p:spPr>
              <a:xfrm>
                <a:off x="9835048" y="4368824"/>
                <a:ext cx="1533992" cy="959719"/>
              </a:xfrm>
              <a:custGeom>
                <a:avLst/>
                <a:gdLst/>
                <a:ahLst/>
                <a:cxnLst/>
                <a:rect l="l" t="t" r="r" b="b"/>
                <a:pathLst>
                  <a:path w="959719" h="959719" extrusionOk="0">
                    <a:moveTo>
                      <a:pt x="0" y="0"/>
                    </a:moveTo>
                    <a:lnTo>
                      <a:pt x="959719" y="0"/>
                    </a:lnTo>
                    <a:lnTo>
                      <a:pt x="959719" y="959719"/>
                    </a:lnTo>
                    <a:lnTo>
                      <a:pt x="0" y="959719"/>
                    </a:lnTo>
                    <a:lnTo>
                      <a:pt x="0" y="0"/>
                    </a:lnTo>
                    <a:close/>
                  </a:path>
                </a:pathLst>
              </a:custGeom>
              <a:noFill/>
              <a:ln>
                <a:noFill/>
              </a:ln>
            </p:spPr>
            <p:txBody>
              <a:bodyPr spcFirstLastPara="1" wrap="square" lIns="7613" tIns="7613" rIns="7613" bIns="7613" anchor="ctr" anchorCtr="0">
                <a:noAutofit/>
              </a:bodyPr>
              <a:lstStyle/>
              <a:p>
                <a:pPr algn="ctr">
                  <a:lnSpc>
                    <a:spcPct val="90000"/>
                  </a:lnSpc>
                  <a:buSzPts val="1800"/>
                </a:pPr>
                <a:r>
                  <a:rPr lang="en-US" sz="900">
                    <a:solidFill>
                      <a:schemeClr val="dk1"/>
                    </a:solidFill>
                  </a:rPr>
                  <a:t>Distributional</a:t>
                </a:r>
                <a:endParaRPr sz="700"/>
              </a:p>
            </p:txBody>
          </p:sp>
          <p:sp>
            <p:nvSpPr>
              <p:cNvPr id="92" name="Google Shape;139;p6">
                <a:extLst>
                  <a:ext uri="{FF2B5EF4-FFF2-40B4-BE49-F238E27FC236}">
                    <a16:creationId xmlns:a16="http://schemas.microsoft.com/office/drawing/2014/main" id="{D0F6498C-12C4-43C0-3456-56F7924A1D66}"/>
                  </a:ext>
                </a:extLst>
              </p:cNvPr>
              <p:cNvSpPr/>
              <p:nvPr/>
            </p:nvSpPr>
            <p:spPr>
              <a:xfrm>
                <a:off x="8770408" y="4308566"/>
                <a:ext cx="2709236" cy="2709236"/>
              </a:xfrm>
              <a:custGeom>
                <a:avLst/>
                <a:gdLst/>
                <a:ahLst/>
                <a:cxnLst/>
                <a:rect l="l" t="t" r="r" b="b"/>
                <a:pathLst>
                  <a:path w="120000" h="120000" extrusionOk="0">
                    <a:moveTo>
                      <a:pt x="112125" y="44174"/>
                    </a:moveTo>
                    <a:cubicBezTo>
                      <a:pt x="114585" y="52280"/>
                      <a:pt x="115122" y="60847"/>
                      <a:pt x="113692" y="69197"/>
                    </a:cubicBezTo>
                    <a:lnTo>
                      <a:pt x="118946" y="70792"/>
                    </a:lnTo>
                    <a:lnTo>
                      <a:pt x="108158" y="74622"/>
                    </a:lnTo>
                    <a:lnTo>
                      <a:pt x="100438" y="65173"/>
                    </a:lnTo>
                    <a:lnTo>
                      <a:pt x="105686" y="66766"/>
                    </a:lnTo>
                    <a:lnTo>
                      <a:pt x="105686" y="66766"/>
                    </a:lnTo>
                    <a:cubicBezTo>
                      <a:pt x="106687" y="60010"/>
                      <a:pt x="106176" y="53117"/>
                      <a:pt x="104192" y="46583"/>
                    </a:cubicBez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45713" tIns="22850" rIns="45713" bIns="22850" anchor="t" anchorCtr="0">
                <a:noAutofit/>
              </a:bodyPr>
              <a:lstStyle/>
              <a:p>
                <a:endParaRPr sz="700">
                  <a:solidFill>
                    <a:schemeClr val="lt1"/>
                  </a:solidFill>
                </a:endParaRPr>
              </a:p>
            </p:txBody>
          </p:sp>
          <p:sp>
            <p:nvSpPr>
              <p:cNvPr id="93" name="Google Shape;140;p6">
                <a:extLst>
                  <a:ext uri="{FF2B5EF4-FFF2-40B4-BE49-F238E27FC236}">
                    <a16:creationId xmlns:a16="http://schemas.microsoft.com/office/drawing/2014/main" id="{B72B4431-5F99-586C-B9E5-DE71AAFC5E23}"/>
                  </a:ext>
                </a:extLst>
              </p:cNvPr>
              <p:cNvSpPr/>
              <p:nvPr/>
            </p:nvSpPr>
            <p:spPr>
              <a:xfrm>
                <a:off x="9835048" y="5997825"/>
                <a:ext cx="1080235" cy="959719"/>
              </a:xfrm>
              <a:custGeom>
                <a:avLst/>
                <a:gdLst/>
                <a:ahLst/>
                <a:cxnLst/>
                <a:rect l="l" t="t" r="r" b="b"/>
                <a:pathLst>
                  <a:path w="959719" h="959719" extrusionOk="0">
                    <a:moveTo>
                      <a:pt x="0" y="0"/>
                    </a:moveTo>
                    <a:lnTo>
                      <a:pt x="959719" y="0"/>
                    </a:lnTo>
                    <a:lnTo>
                      <a:pt x="959719" y="959719"/>
                    </a:lnTo>
                    <a:lnTo>
                      <a:pt x="0" y="959719"/>
                    </a:lnTo>
                    <a:lnTo>
                      <a:pt x="0" y="0"/>
                    </a:lnTo>
                    <a:close/>
                  </a:path>
                </a:pathLst>
              </a:custGeom>
              <a:noFill/>
              <a:ln>
                <a:noFill/>
              </a:ln>
            </p:spPr>
            <p:txBody>
              <a:bodyPr spcFirstLastPara="1" wrap="square" lIns="7613" tIns="7613" rIns="7613" bIns="7613" anchor="ctr" anchorCtr="0">
                <a:noAutofit/>
              </a:bodyPr>
              <a:lstStyle/>
              <a:p>
                <a:pPr algn="ctr">
                  <a:lnSpc>
                    <a:spcPct val="90000"/>
                  </a:lnSpc>
                  <a:buSzPts val="1800"/>
                </a:pPr>
                <a:r>
                  <a:rPr lang="en-US" sz="900">
                    <a:solidFill>
                      <a:schemeClr val="dk1"/>
                    </a:solidFill>
                  </a:rPr>
                  <a:t>Relational</a:t>
                </a:r>
                <a:endParaRPr sz="700"/>
              </a:p>
            </p:txBody>
          </p:sp>
          <p:sp>
            <p:nvSpPr>
              <p:cNvPr id="94" name="Google Shape;141;p6">
                <a:extLst>
                  <a:ext uri="{FF2B5EF4-FFF2-40B4-BE49-F238E27FC236}">
                    <a16:creationId xmlns:a16="http://schemas.microsoft.com/office/drawing/2014/main" id="{897E2AA6-6256-CB8E-FC53-7AF182F58201}"/>
                  </a:ext>
                </a:extLst>
              </p:cNvPr>
              <p:cNvSpPr/>
              <p:nvPr/>
            </p:nvSpPr>
            <p:spPr>
              <a:xfrm>
                <a:off x="8145789" y="4308566"/>
                <a:ext cx="2709236" cy="2709236"/>
              </a:xfrm>
              <a:custGeom>
                <a:avLst/>
                <a:gdLst/>
                <a:ahLst/>
                <a:cxnLst/>
                <a:rect l="l" t="t" r="r" b="b"/>
                <a:pathLst>
                  <a:path w="120000" h="120000" extrusionOk="0">
                    <a:moveTo>
                      <a:pt x="75826" y="112125"/>
                    </a:moveTo>
                    <a:cubicBezTo>
                      <a:pt x="67720" y="114585"/>
                      <a:pt x="59153" y="115122"/>
                      <a:pt x="50803" y="113692"/>
                    </a:cubicBezTo>
                    <a:lnTo>
                      <a:pt x="49208" y="118946"/>
                    </a:lnTo>
                    <a:lnTo>
                      <a:pt x="45378" y="108158"/>
                    </a:lnTo>
                    <a:lnTo>
                      <a:pt x="54827" y="100438"/>
                    </a:lnTo>
                    <a:lnTo>
                      <a:pt x="53234" y="105686"/>
                    </a:lnTo>
                    <a:cubicBezTo>
                      <a:pt x="59990" y="106687"/>
                      <a:pt x="66883" y="106176"/>
                      <a:pt x="73417" y="104192"/>
                    </a:cubicBez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45713" tIns="22850" rIns="45713" bIns="22850" anchor="t" anchorCtr="0">
                <a:noAutofit/>
              </a:bodyPr>
              <a:lstStyle/>
              <a:p>
                <a:endParaRPr sz="700">
                  <a:solidFill>
                    <a:schemeClr val="lt1"/>
                  </a:solidFill>
                </a:endParaRPr>
              </a:p>
            </p:txBody>
          </p:sp>
          <p:sp>
            <p:nvSpPr>
              <p:cNvPr id="95" name="Google Shape;142;p6">
                <a:extLst>
                  <a:ext uri="{FF2B5EF4-FFF2-40B4-BE49-F238E27FC236}">
                    <a16:creationId xmlns:a16="http://schemas.microsoft.com/office/drawing/2014/main" id="{43898BB6-1723-E884-1ABC-1BD03C322804}"/>
                  </a:ext>
                </a:extLst>
              </p:cNvPr>
              <p:cNvSpPr/>
              <p:nvPr/>
            </p:nvSpPr>
            <p:spPr>
              <a:xfrm>
                <a:off x="8085531" y="5997825"/>
                <a:ext cx="1080235" cy="959719"/>
              </a:xfrm>
              <a:custGeom>
                <a:avLst/>
                <a:gdLst/>
                <a:ahLst/>
                <a:cxnLst/>
                <a:rect l="l" t="t" r="r" b="b"/>
                <a:pathLst>
                  <a:path w="959719" h="959719" extrusionOk="0">
                    <a:moveTo>
                      <a:pt x="0" y="0"/>
                    </a:moveTo>
                    <a:lnTo>
                      <a:pt x="959719" y="0"/>
                    </a:lnTo>
                    <a:lnTo>
                      <a:pt x="959719" y="959719"/>
                    </a:lnTo>
                    <a:lnTo>
                      <a:pt x="0" y="959719"/>
                    </a:lnTo>
                    <a:lnTo>
                      <a:pt x="0" y="0"/>
                    </a:lnTo>
                    <a:close/>
                  </a:path>
                </a:pathLst>
              </a:custGeom>
              <a:noFill/>
              <a:ln>
                <a:noFill/>
              </a:ln>
            </p:spPr>
            <p:txBody>
              <a:bodyPr spcFirstLastPara="1" wrap="square" lIns="7613" tIns="7613" rIns="7613" bIns="7613" anchor="ctr" anchorCtr="0">
                <a:noAutofit/>
              </a:bodyPr>
              <a:lstStyle/>
              <a:p>
                <a:pPr algn="ctr">
                  <a:lnSpc>
                    <a:spcPct val="90000"/>
                  </a:lnSpc>
                  <a:buSzPts val="1800"/>
                </a:pPr>
                <a:r>
                  <a:rPr lang="en-US" sz="900">
                    <a:solidFill>
                      <a:schemeClr val="dk1"/>
                    </a:solidFill>
                  </a:rPr>
                  <a:t>Structural</a:t>
                </a:r>
                <a:endParaRPr sz="700"/>
              </a:p>
            </p:txBody>
          </p:sp>
          <p:sp>
            <p:nvSpPr>
              <p:cNvPr id="96" name="Google Shape;143;p6">
                <a:extLst>
                  <a:ext uri="{FF2B5EF4-FFF2-40B4-BE49-F238E27FC236}">
                    <a16:creationId xmlns:a16="http://schemas.microsoft.com/office/drawing/2014/main" id="{DBD71CD8-4395-25F9-0FD4-587E4DA6B556}"/>
                  </a:ext>
                </a:extLst>
              </p:cNvPr>
              <p:cNvSpPr/>
              <p:nvPr/>
            </p:nvSpPr>
            <p:spPr>
              <a:xfrm>
                <a:off x="7548662" y="4308566"/>
                <a:ext cx="2709236" cy="2709236"/>
              </a:xfrm>
              <a:custGeom>
                <a:avLst/>
                <a:gdLst/>
                <a:ahLst/>
                <a:cxnLst/>
                <a:rect l="l" t="t" r="r" b="b"/>
                <a:pathLst>
                  <a:path w="120000" h="120000" extrusionOk="0">
                    <a:moveTo>
                      <a:pt x="7875" y="75826"/>
                    </a:moveTo>
                    <a:lnTo>
                      <a:pt x="7875" y="75826"/>
                    </a:lnTo>
                    <a:cubicBezTo>
                      <a:pt x="5415" y="67720"/>
                      <a:pt x="4878" y="59153"/>
                      <a:pt x="6308" y="50803"/>
                    </a:cubicBezTo>
                    <a:lnTo>
                      <a:pt x="1054" y="49208"/>
                    </a:lnTo>
                    <a:lnTo>
                      <a:pt x="11842" y="45378"/>
                    </a:lnTo>
                    <a:lnTo>
                      <a:pt x="19562" y="54827"/>
                    </a:lnTo>
                    <a:lnTo>
                      <a:pt x="14314" y="53234"/>
                    </a:lnTo>
                    <a:cubicBezTo>
                      <a:pt x="13313" y="59990"/>
                      <a:pt x="13824" y="66883"/>
                      <a:pt x="15808" y="73417"/>
                    </a:cubicBez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45713" tIns="22850" rIns="45713" bIns="22850" anchor="t" anchorCtr="0">
                <a:noAutofit/>
              </a:bodyPr>
              <a:lstStyle/>
              <a:p>
                <a:endParaRPr sz="700">
                  <a:solidFill>
                    <a:schemeClr val="lt1"/>
                  </a:solidFill>
                </a:endParaRPr>
              </a:p>
            </p:txBody>
          </p:sp>
          <p:sp>
            <p:nvSpPr>
              <p:cNvPr id="97" name="Google Shape;144;p6">
                <a:extLst>
                  <a:ext uri="{FF2B5EF4-FFF2-40B4-BE49-F238E27FC236}">
                    <a16:creationId xmlns:a16="http://schemas.microsoft.com/office/drawing/2014/main" id="{63221CA6-83C6-CB23-5287-88050B54E496}"/>
                  </a:ext>
                </a:extLst>
              </p:cNvPr>
              <p:cNvSpPr/>
              <p:nvPr/>
            </p:nvSpPr>
            <p:spPr>
              <a:xfrm>
                <a:off x="7482841" y="4368824"/>
                <a:ext cx="1682926" cy="959719"/>
              </a:xfrm>
              <a:custGeom>
                <a:avLst/>
                <a:gdLst/>
                <a:ahLst/>
                <a:cxnLst/>
                <a:rect l="l" t="t" r="r" b="b"/>
                <a:pathLst>
                  <a:path w="959719" h="959719" extrusionOk="0">
                    <a:moveTo>
                      <a:pt x="0" y="0"/>
                    </a:moveTo>
                    <a:lnTo>
                      <a:pt x="959719" y="0"/>
                    </a:lnTo>
                    <a:lnTo>
                      <a:pt x="959719" y="959719"/>
                    </a:lnTo>
                    <a:lnTo>
                      <a:pt x="0" y="959719"/>
                    </a:lnTo>
                    <a:lnTo>
                      <a:pt x="0" y="0"/>
                    </a:lnTo>
                    <a:close/>
                  </a:path>
                </a:pathLst>
              </a:custGeom>
              <a:noFill/>
              <a:ln>
                <a:noFill/>
              </a:ln>
            </p:spPr>
            <p:txBody>
              <a:bodyPr spcFirstLastPara="1" wrap="square" lIns="11425" tIns="11425" rIns="11425" bIns="11425" anchor="ctr" anchorCtr="0">
                <a:noAutofit/>
              </a:bodyPr>
              <a:lstStyle/>
              <a:p>
                <a:pPr algn="ctr">
                  <a:lnSpc>
                    <a:spcPct val="90000"/>
                  </a:lnSpc>
                  <a:buSzPts val="1800"/>
                </a:pPr>
                <a:r>
                  <a:rPr lang="en-US" sz="900">
                    <a:solidFill>
                      <a:schemeClr val="dk1"/>
                    </a:solidFill>
                  </a:rPr>
                  <a:t>Comparative</a:t>
                </a:r>
                <a:endParaRPr sz="700"/>
              </a:p>
            </p:txBody>
          </p:sp>
          <p:sp>
            <p:nvSpPr>
              <p:cNvPr id="98" name="Google Shape;145;p6">
                <a:extLst>
                  <a:ext uri="{FF2B5EF4-FFF2-40B4-BE49-F238E27FC236}">
                    <a16:creationId xmlns:a16="http://schemas.microsoft.com/office/drawing/2014/main" id="{4080F009-41D9-D211-E036-FC6DE2B67049}"/>
                  </a:ext>
                </a:extLst>
              </p:cNvPr>
              <p:cNvSpPr/>
              <p:nvPr/>
            </p:nvSpPr>
            <p:spPr>
              <a:xfrm>
                <a:off x="8145789" y="4308566"/>
                <a:ext cx="2709236" cy="2709236"/>
              </a:xfrm>
              <a:custGeom>
                <a:avLst/>
                <a:gdLst/>
                <a:ahLst/>
                <a:cxnLst/>
                <a:rect l="l" t="t" r="r" b="b"/>
                <a:pathLst>
                  <a:path w="120000" h="120000" extrusionOk="0">
                    <a:moveTo>
                      <a:pt x="44174" y="7875"/>
                    </a:moveTo>
                    <a:lnTo>
                      <a:pt x="44174" y="7875"/>
                    </a:lnTo>
                    <a:cubicBezTo>
                      <a:pt x="52280" y="5415"/>
                      <a:pt x="60847" y="4878"/>
                      <a:pt x="69197" y="6308"/>
                    </a:cubicBezTo>
                    <a:lnTo>
                      <a:pt x="70792" y="1054"/>
                    </a:lnTo>
                    <a:lnTo>
                      <a:pt x="74622" y="11842"/>
                    </a:lnTo>
                    <a:lnTo>
                      <a:pt x="65173" y="19562"/>
                    </a:lnTo>
                    <a:lnTo>
                      <a:pt x="66766" y="14314"/>
                    </a:lnTo>
                    <a:lnTo>
                      <a:pt x="66766" y="14314"/>
                    </a:lnTo>
                    <a:cubicBezTo>
                      <a:pt x="60010" y="13313"/>
                      <a:pt x="53117" y="13824"/>
                      <a:pt x="46583" y="15808"/>
                    </a:cubicBez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45713" tIns="22850" rIns="45713" bIns="22850" anchor="t" anchorCtr="0">
                <a:noAutofit/>
              </a:bodyPr>
              <a:lstStyle/>
              <a:p>
                <a:endParaRPr sz="700">
                  <a:solidFill>
                    <a:schemeClr val="lt1"/>
                  </a:solidFill>
                </a:endParaRPr>
              </a:p>
            </p:txBody>
          </p:sp>
        </p:grpSp>
        <p:sp>
          <p:nvSpPr>
            <p:cNvPr id="99" name="Google Shape;147;p6">
              <a:extLst>
                <a:ext uri="{FF2B5EF4-FFF2-40B4-BE49-F238E27FC236}">
                  <a16:creationId xmlns:a16="http://schemas.microsoft.com/office/drawing/2014/main" id="{2DABE45A-F7D7-C72F-378B-4C0EF2A4AA23}"/>
                </a:ext>
              </a:extLst>
            </p:cNvPr>
            <p:cNvSpPr/>
            <p:nvPr/>
          </p:nvSpPr>
          <p:spPr>
            <a:xfrm>
              <a:off x="6726348" y="3584455"/>
              <a:ext cx="1149319" cy="220371"/>
            </a:xfrm>
            <a:custGeom>
              <a:avLst/>
              <a:gdLst/>
              <a:ahLst/>
              <a:cxnLst/>
              <a:rect l="l" t="t" r="r" b="b"/>
              <a:pathLst>
                <a:path w="1667390" h="440741" extrusionOk="0">
                  <a:moveTo>
                    <a:pt x="0" y="0"/>
                  </a:moveTo>
                  <a:lnTo>
                    <a:pt x="1447020" y="0"/>
                  </a:lnTo>
                  <a:lnTo>
                    <a:pt x="1667390" y="220371"/>
                  </a:lnTo>
                  <a:lnTo>
                    <a:pt x="1447020" y="440741"/>
                  </a:lnTo>
                  <a:lnTo>
                    <a:pt x="0" y="440741"/>
                  </a:lnTo>
                  <a:lnTo>
                    <a:pt x="220371" y="220371"/>
                  </a:lnTo>
                  <a:lnTo>
                    <a:pt x="0" y="0"/>
                  </a:ln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121613" tIns="5713" rIns="110175" bIns="5713" anchor="ctr" anchorCtr="0">
              <a:noAutofit/>
            </a:bodyPr>
            <a:lstStyle/>
            <a:p>
              <a:pPr algn="ctr">
                <a:lnSpc>
                  <a:spcPct val="90000"/>
                </a:lnSpc>
                <a:buSzPts val="1800"/>
              </a:pPr>
              <a:r>
                <a:rPr lang="en-US" sz="900">
                  <a:solidFill>
                    <a:schemeClr val="lt1"/>
                  </a:solidFill>
                </a:rPr>
                <a:t>Communication</a:t>
              </a:r>
              <a:endParaRPr sz="700"/>
            </a:p>
          </p:txBody>
        </p:sp>
        <p:sp>
          <p:nvSpPr>
            <p:cNvPr id="100" name="Google Shape;148;p6">
              <a:extLst>
                <a:ext uri="{FF2B5EF4-FFF2-40B4-BE49-F238E27FC236}">
                  <a16:creationId xmlns:a16="http://schemas.microsoft.com/office/drawing/2014/main" id="{A5DB559C-ACCB-AAFC-D5FB-13879CDF3283}"/>
                </a:ext>
              </a:extLst>
            </p:cNvPr>
            <p:cNvSpPr/>
            <p:nvPr/>
          </p:nvSpPr>
          <p:spPr>
            <a:xfrm>
              <a:off x="6726348" y="3835677"/>
              <a:ext cx="1149319" cy="220371"/>
            </a:xfrm>
            <a:custGeom>
              <a:avLst/>
              <a:gdLst/>
              <a:ahLst/>
              <a:cxnLst/>
              <a:rect l="l" t="t" r="r" b="b"/>
              <a:pathLst>
                <a:path w="1667390" h="440741" extrusionOk="0">
                  <a:moveTo>
                    <a:pt x="0" y="0"/>
                  </a:moveTo>
                  <a:lnTo>
                    <a:pt x="1447020" y="0"/>
                  </a:lnTo>
                  <a:lnTo>
                    <a:pt x="1667390" y="220371"/>
                  </a:lnTo>
                  <a:lnTo>
                    <a:pt x="1447020" y="440741"/>
                  </a:lnTo>
                  <a:lnTo>
                    <a:pt x="0" y="440741"/>
                  </a:lnTo>
                  <a:lnTo>
                    <a:pt x="220371" y="220371"/>
                  </a:lnTo>
                  <a:lnTo>
                    <a:pt x="0" y="0"/>
                  </a:ln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121613" tIns="5713" rIns="110175" bIns="5713" anchor="ctr" anchorCtr="0">
              <a:noAutofit/>
            </a:bodyPr>
            <a:lstStyle/>
            <a:p>
              <a:pPr algn="ctr">
                <a:lnSpc>
                  <a:spcPct val="90000"/>
                </a:lnSpc>
                <a:buSzPts val="1800"/>
              </a:pPr>
              <a:r>
                <a:rPr lang="en-US" sz="900">
                  <a:solidFill>
                    <a:schemeClr val="lt1"/>
                  </a:solidFill>
                </a:rPr>
                <a:t>Modeling</a:t>
              </a:r>
              <a:endParaRPr sz="700">
                <a:solidFill>
                  <a:schemeClr val="lt1"/>
                </a:solidFill>
              </a:endParaRPr>
            </a:p>
          </p:txBody>
        </p:sp>
        <p:sp>
          <p:nvSpPr>
            <p:cNvPr id="101" name="Google Shape;149;p6">
              <a:extLst>
                <a:ext uri="{FF2B5EF4-FFF2-40B4-BE49-F238E27FC236}">
                  <a16:creationId xmlns:a16="http://schemas.microsoft.com/office/drawing/2014/main" id="{E46B2243-06A4-1032-7960-C6FB85A05F73}"/>
                </a:ext>
              </a:extLst>
            </p:cNvPr>
            <p:cNvSpPr/>
            <p:nvPr/>
          </p:nvSpPr>
          <p:spPr>
            <a:xfrm>
              <a:off x="6726347" y="4086900"/>
              <a:ext cx="1169629" cy="220371"/>
            </a:xfrm>
            <a:custGeom>
              <a:avLst/>
              <a:gdLst/>
              <a:ahLst/>
              <a:cxnLst/>
              <a:rect l="l" t="t" r="r" b="b"/>
              <a:pathLst>
                <a:path w="1696854" h="440741" extrusionOk="0">
                  <a:moveTo>
                    <a:pt x="0" y="0"/>
                  </a:moveTo>
                  <a:lnTo>
                    <a:pt x="1476484" y="0"/>
                  </a:lnTo>
                  <a:lnTo>
                    <a:pt x="1696854" y="220371"/>
                  </a:lnTo>
                  <a:lnTo>
                    <a:pt x="1476484" y="440741"/>
                  </a:lnTo>
                  <a:lnTo>
                    <a:pt x="0" y="440741"/>
                  </a:lnTo>
                  <a:lnTo>
                    <a:pt x="220371" y="220371"/>
                  </a:lnTo>
                  <a:lnTo>
                    <a:pt x="0" y="0"/>
                  </a:ln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121613" tIns="5713" rIns="110175" bIns="5713" anchor="ctr" anchorCtr="0">
              <a:noAutofit/>
            </a:bodyPr>
            <a:lstStyle/>
            <a:p>
              <a:pPr algn="ctr">
                <a:lnSpc>
                  <a:spcPct val="90000"/>
                </a:lnSpc>
                <a:buSzPts val="1800"/>
              </a:pPr>
              <a:r>
                <a:rPr lang="en-US" sz="900">
                  <a:solidFill>
                    <a:schemeClr val="lt1"/>
                  </a:solidFill>
                </a:rPr>
                <a:t>Data / Process Redesign</a:t>
              </a:r>
              <a:endParaRPr sz="700"/>
            </a:p>
          </p:txBody>
        </p:sp>
        <p:sp>
          <p:nvSpPr>
            <p:cNvPr id="102" name="Google Shape;150;p6">
              <a:extLst>
                <a:ext uri="{FF2B5EF4-FFF2-40B4-BE49-F238E27FC236}">
                  <a16:creationId xmlns:a16="http://schemas.microsoft.com/office/drawing/2014/main" id="{1CA0A292-2679-3129-B3A9-7DEDA8AC871F}"/>
                </a:ext>
              </a:extLst>
            </p:cNvPr>
            <p:cNvSpPr/>
            <p:nvPr/>
          </p:nvSpPr>
          <p:spPr>
            <a:xfrm>
              <a:off x="6726348" y="4338123"/>
              <a:ext cx="1160188" cy="220371"/>
            </a:xfrm>
            <a:custGeom>
              <a:avLst/>
              <a:gdLst/>
              <a:ahLst/>
              <a:cxnLst/>
              <a:rect l="l" t="t" r="r" b="b"/>
              <a:pathLst>
                <a:path w="1683158" h="440741" extrusionOk="0">
                  <a:moveTo>
                    <a:pt x="0" y="0"/>
                  </a:moveTo>
                  <a:lnTo>
                    <a:pt x="1462788" y="0"/>
                  </a:lnTo>
                  <a:lnTo>
                    <a:pt x="1683158" y="220371"/>
                  </a:lnTo>
                  <a:lnTo>
                    <a:pt x="1462788" y="440741"/>
                  </a:lnTo>
                  <a:lnTo>
                    <a:pt x="0" y="440741"/>
                  </a:lnTo>
                  <a:lnTo>
                    <a:pt x="220371" y="220371"/>
                  </a:lnTo>
                  <a:lnTo>
                    <a:pt x="0" y="0"/>
                  </a:ln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121613" tIns="5713" rIns="110175" bIns="5713" anchor="ctr" anchorCtr="0">
              <a:noAutofit/>
            </a:bodyPr>
            <a:lstStyle/>
            <a:p>
              <a:pPr algn="ctr">
                <a:lnSpc>
                  <a:spcPct val="90000"/>
                </a:lnSpc>
                <a:buSzPts val="1800"/>
              </a:pPr>
              <a:r>
                <a:rPr lang="en-US" sz="900">
                  <a:solidFill>
                    <a:schemeClr val="lt1"/>
                  </a:solidFill>
                </a:rPr>
                <a:t>Refinement</a:t>
              </a:r>
              <a:endParaRPr sz="700"/>
            </a:p>
          </p:txBody>
        </p:sp>
        <p:sp>
          <p:nvSpPr>
            <p:cNvPr id="103" name="Google Shape;151;p6">
              <a:extLst>
                <a:ext uri="{FF2B5EF4-FFF2-40B4-BE49-F238E27FC236}">
                  <a16:creationId xmlns:a16="http://schemas.microsoft.com/office/drawing/2014/main" id="{4E4D3886-9041-0098-40EA-D69B1FE301CE}"/>
                </a:ext>
              </a:extLst>
            </p:cNvPr>
            <p:cNvSpPr txBox="1"/>
            <p:nvPr/>
          </p:nvSpPr>
          <p:spPr>
            <a:xfrm>
              <a:off x="6726347" y="3361220"/>
              <a:ext cx="688650" cy="184646"/>
            </a:xfrm>
            <a:prstGeom prst="rect">
              <a:avLst/>
            </a:prstGeom>
            <a:noFill/>
            <a:ln>
              <a:noFill/>
            </a:ln>
          </p:spPr>
          <p:txBody>
            <a:bodyPr spcFirstLastPara="1" wrap="square" lIns="45713" tIns="22850" rIns="45713" bIns="22850" anchor="t" anchorCtr="0">
              <a:spAutoFit/>
            </a:bodyPr>
            <a:lstStyle/>
            <a:p>
              <a:r>
                <a:rPr lang="en-US" sz="900"/>
                <a:t>Next Steps:</a:t>
              </a:r>
              <a:endParaRPr sz="700"/>
            </a:p>
          </p:txBody>
        </p:sp>
      </p:grpSp>
      <p:grpSp>
        <p:nvGrpSpPr>
          <p:cNvPr id="143" name="Group 142">
            <a:extLst>
              <a:ext uri="{FF2B5EF4-FFF2-40B4-BE49-F238E27FC236}">
                <a16:creationId xmlns:a16="http://schemas.microsoft.com/office/drawing/2014/main" id="{3EB25577-98AA-AFC7-B3AE-1074978578A1}"/>
              </a:ext>
            </a:extLst>
          </p:cNvPr>
          <p:cNvGrpSpPr/>
          <p:nvPr/>
        </p:nvGrpSpPr>
        <p:grpSpPr>
          <a:xfrm>
            <a:off x="3589255" y="1298703"/>
            <a:ext cx="1965490" cy="603217"/>
            <a:chOff x="1112252" y="1477462"/>
            <a:chExt cx="1005361" cy="603217"/>
          </a:xfrm>
        </p:grpSpPr>
        <p:sp>
          <p:nvSpPr>
            <p:cNvPr id="141" name="Google Shape;119;p6">
              <a:extLst>
                <a:ext uri="{FF2B5EF4-FFF2-40B4-BE49-F238E27FC236}">
                  <a16:creationId xmlns:a16="http://schemas.microsoft.com/office/drawing/2014/main" id="{679A2540-0449-AF3C-296B-49F3F7B7BFBB}"/>
                </a:ext>
              </a:extLst>
            </p:cNvPr>
            <p:cNvSpPr/>
            <p:nvPr/>
          </p:nvSpPr>
          <p:spPr>
            <a:xfrm>
              <a:off x="1112252" y="1477462"/>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142" name="Google Shape;120;p6">
              <a:extLst>
                <a:ext uri="{FF2B5EF4-FFF2-40B4-BE49-F238E27FC236}">
                  <a16:creationId xmlns:a16="http://schemas.microsoft.com/office/drawing/2014/main" id="{CC0DE28C-5E1E-AD5E-7732-8DC33D4DA956}"/>
                </a:ext>
              </a:extLst>
            </p:cNvPr>
            <p:cNvSpPr txBox="1"/>
            <p:nvPr/>
          </p:nvSpPr>
          <p:spPr>
            <a:xfrm>
              <a:off x="1129920" y="1495130"/>
              <a:ext cx="970026" cy="567882"/>
            </a:xfrm>
            <a:prstGeom prst="rect">
              <a:avLst/>
            </a:prstGeom>
            <a:noFill/>
            <a:ln>
              <a:noFill/>
            </a:ln>
          </p:spPr>
          <p:txBody>
            <a:bodyPr spcFirstLastPara="1" wrap="square" lIns="45713" tIns="45713" rIns="45713" bIns="45713" anchor="ctr" anchorCtr="0">
              <a:noAutofit/>
            </a:bodyPr>
            <a:lstStyle/>
            <a:p>
              <a:pPr algn="ctr">
                <a:lnSpc>
                  <a:spcPct val="90000"/>
                </a:lnSpc>
                <a:buSzPts val="2400"/>
              </a:pPr>
              <a:r>
                <a:rPr lang="en-US" sz="1200" dirty="0">
                  <a:solidFill>
                    <a:schemeClr val="lt1"/>
                  </a:solidFill>
                </a:rPr>
                <a:t>Problem</a:t>
              </a:r>
              <a:br>
                <a:rPr lang="en-US" sz="1200" dirty="0">
                  <a:solidFill>
                    <a:schemeClr val="lt1"/>
                  </a:solidFill>
                </a:rPr>
              </a:br>
              <a:r>
                <a:rPr lang="en-US" sz="1200" dirty="0">
                  <a:solidFill>
                    <a:schemeClr val="lt1"/>
                  </a:solidFill>
                </a:rPr>
                <a:t>Definition</a:t>
              </a:r>
              <a:endParaRPr sz="700" dirty="0"/>
            </a:p>
          </p:txBody>
        </p:sp>
      </p:grpSp>
      <p:grpSp>
        <p:nvGrpSpPr>
          <p:cNvPr id="148" name="Group 147">
            <a:extLst>
              <a:ext uri="{FF2B5EF4-FFF2-40B4-BE49-F238E27FC236}">
                <a16:creationId xmlns:a16="http://schemas.microsoft.com/office/drawing/2014/main" id="{A89A7A02-82B1-B3BD-9EF5-B67EE6D8D933}"/>
              </a:ext>
            </a:extLst>
          </p:cNvPr>
          <p:cNvGrpSpPr/>
          <p:nvPr/>
        </p:nvGrpSpPr>
        <p:grpSpPr>
          <a:xfrm>
            <a:off x="3607808" y="2348220"/>
            <a:ext cx="1965490" cy="603217"/>
            <a:chOff x="1112252" y="1477462"/>
            <a:chExt cx="1005361" cy="603217"/>
          </a:xfrm>
        </p:grpSpPr>
        <p:sp>
          <p:nvSpPr>
            <p:cNvPr id="149" name="Google Shape;119;p6">
              <a:extLst>
                <a:ext uri="{FF2B5EF4-FFF2-40B4-BE49-F238E27FC236}">
                  <a16:creationId xmlns:a16="http://schemas.microsoft.com/office/drawing/2014/main" id="{9B17B86A-350C-C8F4-30BA-252B701B782B}"/>
                </a:ext>
              </a:extLst>
            </p:cNvPr>
            <p:cNvSpPr/>
            <p:nvPr/>
          </p:nvSpPr>
          <p:spPr>
            <a:xfrm>
              <a:off x="1112252" y="1477462"/>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150" name="Google Shape;120;p6">
              <a:extLst>
                <a:ext uri="{FF2B5EF4-FFF2-40B4-BE49-F238E27FC236}">
                  <a16:creationId xmlns:a16="http://schemas.microsoft.com/office/drawing/2014/main" id="{B29F4E92-744F-5F7B-5C73-9DE7B4D1C6DF}"/>
                </a:ext>
              </a:extLst>
            </p:cNvPr>
            <p:cNvSpPr txBox="1"/>
            <p:nvPr/>
          </p:nvSpPr>
          <p:spPr>
            <a:xfrm>
              <a:off x="1129920" y="1495130"/>
              <a:ext cx="970026" cy="567882"/>
            </a:xfrm>
            <a:prstGeom prst="rect">
              <a:avLst/>
            </a:prstGeom>
            <a:noFill/>
            <a:ln>
              <a:noFill/>
            </a:ln>
          </p:spPr>
          <p:txBody>
            <a:bodyPr spcFirstLastPara="1" wrap="square" lIns="45713" tIns="45713" rIns="45713" bIns="45713" anchor="ctr" anchorCtr="0">
              <a:noAutofit/>
            </a:bodyPr>
            <a:lstStyle/>
            <a:p>
              <a:pPr algn="ctr">
                <a:lnSpc>
                  <a:spcPct val="90000"/>
                </a:lnSpc>
                <a:buSzPts val="2400"/>
              </a:pPr>
              <a:r>
                <a:rPr lang="en-US" sz="1200" dirty="0">
                  <a:solidFill>
                    <a:schemeClr val="lt1"/>
                  </a:solidFill>
                </a:rPr>
                <a:t>Data Collection and Management</a:t>
              </a:r>
              <a:endParaRPr sz="700" dirty="0"/>
            </a:p>
          </p:txBody>
        </p:sp>
      </p:grpSp>
      <p:grpSp>
        <p:nvGrpSpPr>
          <p:cNvPr id="154" name="Group 153">
            <a:extLst>
              <a:ext uri="{FF2B5EF4-FFF2-40B4-BE49-F238E27FC236}">
                <a16:creationId xmlns:a16="http://schemas.microsoft.com/office/drawing/2014/main" id="{C5E21661-0E05-9CE6-59CD-25940BDB649D}"/>
              </a:ext>
            </a:extLst>
          </p:cNvPr>
          <p:cNvGrpSpPr/>
          <p:nvPr/>
        </p:nvGrpSpPr>
        <p:grpSpPr>
          <a:xfrm rot="5400000">
            <a:off x="4481793" y="2001584"/>
            <a:ext cx="213137" cy="249330"/>
            <a:chOff x="1608479" y="2205945"/>
            <a:chExt cx="213137" cy="249330"/>
          </a:xfrm>
        </p:grpSpPr>
        <p:sp>
          <p:nvSpPr>
            <p:cNvPr id="152" name="Google Shape;121;p6">
              <a:extLst>
                <a:ext uri="{FF2B5EF4-FFF2-40B4-BE49-F238E27FC236}">
                  <a16:creationId xmlns:a16="http://schemas.microsoft.com/office/drawing/2014/main" id="{85CC9EEB-AB91-50AB-CB79-A10C47A2D511}"/>
                </a:ext>
              </a:extLst>
            </p:cNvPr>
            <p:cNvSpPr/>
            <p:nvPr/>
          </p:nvSpPr>
          <p:spPr>
            <a:xfrm>
              <a:off x="1608479" y="2205945"/>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153" name="Google Shape;122;p6">
              <a:extLst>
                <a:ext uri="{FF2B5EF4-FFF2-40B4-BE49-F238E27FC236}">
                  <a16:creationId xmlns:a16="http://schemas.microsoft.com/office/drawing/2014/main" id="{ABCA1259-FC03-A134-5B6E-B0AC5C590D0E}"/>
                </a:ext>
              </a:extLst>
            </p:cNvPr>
            <p:cNvSpPr txBox="1"/>
            <p:nvPr/>
          </p:nvSpPr>
          <p:spPr>
            <a:xfrm>
              <a:off x="1608479" y="2255811"/>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grpSp>
      <p:grpSp>
        <p:nvGrpSpPr>
          <p:cNvPr id="155" name="Group 154">
            <a:extLst>
              <a:ext uri="{FF2B5EF4-FFF2-40B4-BE49-F238E27FC236}">
                <a16:creationId xmlns:a16="http://schemas.microsoft.com/office/drawing/2014/main" id="{7FBF1F03-786A-C299-A11E-E1A16DDD28E6}"/>
              </a:ext>
            </a:extLst>
          </p:cNvPr>
          <p:cNvGrpSpPr/>
          <p:nvPr/>
        </p:nvGrpSpPr>
        <p:grpSpPr>
          <a:xfrm rot="5400000">
            <a:off x="4476664" y="3071358"/>
            <a:ext cx="213137" cy="249330"/>
            <a:chOff x="1608479" y="2205945"/>
            <a:chExt cx="213137" cy="249330"/>
          </a:xfrm>
        </p:grpSpPr>
        <p:sp>
          <p:nvSpPr>
            <p:cNvPr id="156" name="Google Shape;121;p6">
              <a:extLst>
                <a:ext uri="{FF2B5EF4-FFF2-40B4-BE49-F238E27FC236}">
                  <a16:creationId xmlns:a16="http://schemas.microsoft.com/office/drawing/2014/main" id="{2650F7CD-EF9E-4D88-0821-51B17D825F5A}"/>
                </a:ext>
              </a:extLst>
            </p:cNvPr>
            <p:cNvSpPr/>
            <p:nvPr/>
          </p:nvSpPr>
          <p:spPr>
            <a:xfrm>
              <a:off x="1608479" y="2205945"/>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157" name="Google Shape;122;p6">
              <a:extLst>
                <a:ext uri="{FF2B5EF4-FFF2-40B4-BE49-F238E27FC236}">
                  <a16:creationId xmlns:a16="http://schemas.microsoft.com/office/drawing/2014/main" id="{6E9C2030-5114-75ED-CF40-0CEB16BC2D3D}"/>
                </a:ext>
              </a:extLst>
            </p:cNvPr>
            <p:cNvSpPr txBox="1"/>
            <p:nvPr/>
          </p:nvSpPr>
          <p:spPr>
            <a:xfrm>
              <a:off x="1608479" y="2255811"/>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5411A-3014-1537-2E61-972D0B7714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B1199-1BEC-42D8-A23C-D57E03FA0D29}"/>
              </a:ext>
            </a:extLst>
          </p:cNvPr>
          <p:cNvSpPr>
            <a:spLocks noGrp="1"/>
          </p:cNvSpPr>
          <p:nvPr>
            <p:ph type="title"/>
          </p:nvPr>
        </p:nvSpPr>
        <p:spPr/>
        <p:txBody>
          <a:bodyPr/>
          <a:lstStyle/>
          <a:p>
            <a:r>
              <a:rPr dirty="0"/>
              <a:t>Data Science</a:t>
            </a:r>
            <a:r>
              <a:rPr lang="en-US" dirty="0"/>
              <a:t> Gone Wrong</a:t>
            </a:r>
            <a:endParaRPr dirty="0"/>
          </a:p>
        </p:txBody>
      </p:sp>
      <p:grpSp>
        <p:nvGrpSpPr>
          <p:cNvPr id="158" name="Group 157">
            <a:extLst>
              <a:ext uri="{FF2B5EF4-FFF2-40B4-BE49-F238E27FC236}">
                <a16:creationId xmlns:a16="http://schemas.microsoft.com/office/drawing/2014/main" id="{6313BC92-A0D8-059C-5FF5-8F03B2E8BF0B}"/>
              </a:ext>
            </a:extLst>
          </p:cNvPr>
          <p:cNvGrpSpPr/>
          <p:nvPr/>
        </p:nvGrpSpPr>
        <p:grpSpPr>
          <a:xfrm>
            <a:off x="1266135" y="3397737"/>
            <a:ext cx="6783794" cy="1389217"/>
            <a:chOff x="1112182" y="3361220"/>
            <a:chExt cx="6783794" cy="1389217"/>
          </a:xfrm>
        </p:grpSpPr>
        <p:sp>
          <p:nvSpPr>
            <p:cNvPr id="72" name="Google Shape;119;p6">
              <a:extLst>
                <a:ext uri="{FF2B5EF4-FFF2-40B4-BE49-F238E27FC236}">
                  <a16:creationId xmlns:a16="http://schemas.microsoft.com/office/drawing/2014/main" id="{1C3C4B92-788A-FE31-DB78-794F23EF73FC}"/>
                </a:ext>
              </a:extLst>
            </p:cNvPr>
            <p:cNvSpPr/>
            <p:nvPr/>
          </p:nvSpPr>
          <p:spPr>
            <a:xfrm>
              <a:off x="1112182" y="3764640"/>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73" name="Google Shape;120;p6">
              <a:extLst>
                <a:ext uri="{FF2B5EF4-FFF2-40B4-BE49-F238E27FC236}">
                  <a16:creationId xmlns:a16="http://schemas.microsoft.com/office/drawing/2014/main" id="{B9275E20-F8D9-646B-748A-7484901FE604}"/>
                </a:ext>
              </a:extLst>
            </p:cNvPr>
            <p:cNvSpPr txBox="1"/>
            <p:nvPr/>
          </p:nvSpPr>
          <p:spPr>
            <a:xfrm>
              <a:off x="1129850" y="3782308"/>
              <a:ext cx="970026" cy="567882"/>
            </a:xfrm>
            <a:prstGeom prst="rect">
              <a:avLst/>
            </a:prstGeom>
            <a:noFill/>
            <a:ln>
              <a:noFill/>
            </a:ln>
          </p:spPr>
          <p:txBody>
            <a:bodyPr spcFirstLastPara="1" wrap="square" lIns="45713" tIns="45713" rIns="45713" bIns="45713" anchor="ctr" anchorCtr="0">
              <a:noAutofit/>
            </a:bodyPr>
            <a:lstStyle/>
            <a:p>
              <a:pPr algn="ctr">
                <a:lnSpc>
                  <a:spcPct val="90000"/>
                </a:lnSpc>
                <a:buSzPts val="2400"/>
              </a:pPr>
              <a:r>
                <a:rPr lang="en-US" sz="1200" dirty="0">
                  <a:solidFill>
                    <a:schemeClr val="lt1"/>
                  </a:solidFill>
                </a:rPr>
                <a:t>Clarify Question</a:t>
              </a:r>
              <a:endParaRPr sz="700" dirty="0"/>
            </a:p>
          </p:txBody>
        </p:sp>
        <p:sp>
          <p:nvSpPr>
            <p:cNvPr id="74" name="Google Shape;121;p6">
              <a:extLst>
                <a:ext uri="{FF2B5EF4-FFF2-40B4-BE49-F238E27FC236}">
                  <a16:creationId xmlns:a16="http://schemas.microsoft.com/office/drawing/2014/main" id="{A846E5C3-FF92-93E4-A696-2C0B4A83F254}"/>
                </a:ext>
              </a:extLst>
            </p:cNvPr>
            <p:cNvSpPr/>
            <p:nvPr/>
          </p:nvSpPr>
          <p:spPr>
            <a:xfrm>
              <a:off x="2218079" y="3941584"/>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75" name="Google Shape;122;p6">
              <a:extLst>
                <a:ext uri="{FF2B5EF4-FFF2-40B4-BE49-F238E27FC236}">
                  <a16:creationId xmlns:a16="http://schemas.microsoft.com/office/drawing/2014/main" id="{F1F64546-85D9-80A0-B378-E816F36EDB23}"/>
                </a:ext>
              </a:extLst>
            </p:cNvPr>
            <p:cNvSpPr txBox="1"/>
            <p:nvPr/>
          </p:nvSpPr>
          <p:spPr>
            <a:xfrm>
              <a:off x="2218079" y="3991450"/>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sp>
          <p:nvSpPr>
            <p:cNvPr id="76" name="Google Shape;123;p6">
              <a:extLst>
                <a:ext uri="{FF2B5EF4-FFF2-40B4-BE49-F238E27FC236}">
                  <a16:creationId xmlns:a16="http://schemas.microsoft.com/office/drawing/2014/main" id="{95D69C2C-CBA6-3B1F-14B9-0742C66D1861}"/>
                </a:ext>
              </a:extLst>
            </p:cNvPr>
            <p:cNvSpPr/>
            <p:nvPr/>
          </p:nvSpPr>
          <p:spPr>
            <a:xfrm>
              <a:off x="2519688" y="3764640"/>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77" name="Google Shape;124;p6">
              <a:extLst>
                <a:ext uri="{FF2B5EF4-FFF2-40B4-BE49-F238E27FC236}">
                  <a16:creationId xmlns:a16="http://schemas.microsoft.com/office/drawing/2014/main" id="{98CC4DD9-311E-A6A0-8212-40D4643AD05F}"/>
                </a:ext>
              </a:extLst>
            </p:cNvPr>
            <p:cNvSpPr txBox="1"/>
            <p:nvPr/>
          </p:nvSpPr>
          <p:spPr>
            <a:xfrm>
              <a:off x="2537355" y="3782308"/>
              <a:ext cx="970026" cy="567882"/>
            </a:xfrm>
            <a:prstGeom prst="rect">
              <a:avLst/>
            </a:prstGeom>
            <a:noFill/>
            <a:ln>
              <a:noFill/>
            </a:ln>
          </p:spPr>
          <p:txBody>
            <a:bodyPr spcFirstLastPara="1" wrap="square" lIns="45713" tIns="45713" rIns="45713" bIns="45713" anchor="ctr" anchorCtr="0">
              <a:noAutofit/>
            </a:bodyPr>
            <a:lstStyle/>
            <a:p>
              <a:pPr algn="ctr">
                <a:lnSpc>
                  <a:spcPct val="90000"/>
                </a:lnSpc>
                <a:buSzPts val="2400"/>
              </a:pPr>
              <a:r>
                <a:rPr lang="en-US" sz="1200" dirty="0">
                  <a:solidFill>
                    <a:schemeClr val="lt1"/>
                  </a:solidFill>
                </a:rPr>
                <a:t>Understand and Validate Data</a:t>
              </a:r>
              <a:endParaRPr sz="700" dirty="0"/>
            </a:p>
          </p:txBody>
        </p:sp>
        <p:sp>
          <p:nvSpPr>
            <p:cNvPr id="78" name="Google Shape;125;p6">
              <a:extLst>
                <a:ext uri="{FF2B5EF4-FFF2-40B4-BE49-F238E27FC236}">
                  <a16:creationId xmlns:a16="http://schemas.microsoft.com/office/drawing/2014/main" id="{718D68E5-2E92-E0CE-75A9-0712BD8FA8FA}"/>
                </a:ext>
              </a:extLst>
            </p:cNvPr>
            <p:cNvSpPr/>
            <p:nvPr/>
          </p:nvSpPr>
          <p:spPr>
            <a:xfrm>
              <a:off x="3625585" y="3941584"/>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79" name="Google Shape;126;p6">
              <a:extLst>
                <a:ext uri="{FF2B5EF4-FFF2-40B4-BE49-F238E27FC236}">
                  <a16:creationId xmlns:a16="http://schemas.microsoft.com/office/drawing/2014/main" id="{E77FDC69-A53E-6086-7133-4F7E40669125}"/>
                </a:ext>
              </a:extLst>
            </p:cNvPr>
            <p:cNvSpPr txBox="1"/>
            <p:nvPr/>
          </p:nvSpPr>
          <p:spPr>
            <a:xfrm>
              <a:off x="3625585" y="3991450"/>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sp>
          <p:nvSpPr>
            <p:cNvPr id="80" name="Google Shape;127;p6">
              <a:extLst>
                <a:ext uri="{FF2B5EF4-FFF2-40B4-BE49-F238E27FC236}">
                  <a16:creationId xmlns:a16="http://schemas.microsoft.com/office/drawing/2014/main" id="{8A69ED14-D60D-80E5-F784-08DC1C50D896}"/>
                </a:ext>
              </a:extLst>
            </p:cNvPr>
            <p:cNvSpPr/>
            <p:nvPr/>
          </p:nvSpPr>
          <p:spPr>
            <a:xfrm>
              <a:off x="3927193" y="3764640"/>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81" name="Google Shape;128;p6">
              <a:extLst>
                <a:ext uri="{FF2B5EF4-FFF2-40B4-BE49-F238E27FC236}">
                  <a16:creationId xmlns:a16="http://schemas.microsoft.com/office/drawing/2014/main" id="{93A53CCC-2398-7A94-A34E-951A1D812CAA}"/>
                </a:ext>
              </a:extLst>
            </p:cNvPr>
            <p:cNvSpPr txBox="1"/>
            <p:nvPr/>
          </p:nvSpPr>
          <p:spPr>
            <a:xfrm>
              <a:off x="3944860" y="3782308"/>
              <a:ext cx="970026" cy="567882"/>
            </a:xfrm>
            <a:prstGeom prst="rect">
              <a:avLst/>
            </a:prstGeom>
            <a:noFill/>
            <a:ln>
              <a:noFill/>
            </a:ln>
          </p:spPr>
          <p:txBody>
            <a:bodyPr spcFirstLastPara="1" wrap="square" lIns="45713" tIns="45713" rIns="45713" bIns="45713" anchor="ctr" anchorCtr="0">
              <a:noAutofit/>
            </a:bodyPr>
            <a:lstStyle/>
            <a:p>
              <a:pPr algn="ctr">
                <a:lnSpc>
                  <a:spcPct val="90000"/>
                </a:lnSpc>
                <a:buSzPts val="2400"/>
              </a:pPr>
              <a:r>
                <a:rPr lang="en-US" sz="1200">
                  <a:solidFill>
                    <a:schemeClr val="lt1"/>
                  </a:solidFill>
                </a:rPr>
                <a:t>Exploration</a:t>
              </a:r>
              <a:endParaRPr sz="900">
                <a:solidFill>
                  <a:schemeClr val="lt1"/>
                </a:solidFill>
              </a:endParaRPr>
            </a:p>
          </p:txBody>
        </p:sp>
        <p:sp>
          <p:nvSpPr>
            <p:cNvPr id="82" name="Google Shape;129;p6">
              <a:extLst>
                <a:ext uri="{FF2B5EF4-FFF2-40B4-BE49-F238E27FC236}">
                  <a16:creationId xmlns:a16="http://schemas.microsoft.com/office/drawing/2014/main" id="{7501A9E0-6BA9-F5E7-7FC6-66A6936033E4}"/>
                </a:ext>
              </a:extLst>
            </p:cNvPr>
            <p:cNvSpPr/>
            <p:nvPr/>
          </p:nvSpPr>
          <p:spPr>
            <a:xfrm>
              <a:off x="5033090" y="3941584"/>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83" name="Google Shape;130;p6">
              <a:extLst>
                <a:ext uri="{FF2B5EF4-FFF2-40B4-BE49-F238E27FC236}">
                  <a16:creationId xmlns:a16="http://schemas.microsoft.com/office/drawing/2014/main" id="{7EBFDDD4-B3FB-54F2-D7C0-4781B370643B}"/>
                </a:ext>
              </a:extLst>
            </p:cNvPr>
            <p:cNvSpPr txBox="1"/>
            <p:nvPr/>
          </p:nvSpPr>
          <p:spPr>
            <a:xfrm>
              <a:off x="5033090" y="3991450"/>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sp>
          <p:nvSpPr>
            <p:cNvPr id="84" name="Google Shape;131;p6">
              <a:extLst>
                <a:ext uri="{FF2B5EF4-FFF2-40B4-BE49-F238E27FC236}">
                  <a16:creationId xmlns:a16="http://schemas.microsoft.com/office/drawing/2014/main" id="{C240A6F3-A8B4-78CD-78B9-2895DD3D461E}"/>
                </a:ext>
              </a:extLst>
            </p:cNvPr>
            <p:cNvSpPr/>
            <p:nvPr/>
          </p:nvSpPr>
          <p:spPr>
            <a:xfrm>
              <a:off x="5334698" y="3764640"/>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85" name="Google Shape;132;p6">
              <a:extLst>
                <a:ext uri="{FF2B5EF4-FFF2-40B4-BE49-F238E27FC236}">
                  <a16:creationId xmlns:a16="http://schemas.microsoft.com/office/drawing/2014/main" id="{DF1B9E0E-A030-1B61-4668-200870052DA0}"/>
                </a:ext>
              </a:extLst>
            </p:cNvPr>
            <p:cNvSpPr txBox="1"/>
            <p:nvPr/>
          </p:nvSpPr>
          <p:spPr>
            <a:xfrm>
              <a:off x="5352366" y="3782308"/>
              <a:ext cx="970026" cy="567882"/>
            </a:xfrm>
            <a:prstGeom prst="rect">
              <a:avLst/>
            </a:prstGeom>
            <a:noFill/>
            <a:ln>
              <a:noFill/>
            </a:ln>
          </p:spPr>
          <p:txBody>
            <a:bodyPr spcFirstLastPara="1" wrap="square" lIns="34288" tIns="34288" rIns="34288" bIns="34288" anchor="ctr" anchorCtr="0">
              <a:noAutofit/>
            </a:bodyPr>
            <a:lstStyle/>
            <a:p>
              <a:pPr algn="ctr">
                <a:lnSpc>
                  <a:spcPct val="90000"/>
                </a:lnSpc>
                <a:buSzPts val="1800"/>
              </a:pPr>
              <a:r>
                <a:rPr lang="en-US" sz="900">
                  <a:solidFill>
                    <a:schemeClr val="lt1"/>
                  </a:solidFill>
                </a:rPr>
                <a:t>Interpret Findings and Refine Hypothesis</a:t>
              </a:r>
              <a:endParaRPr sz="700"/>
            </a:p>
          </p:txBody>
        </p:sp>
        <p:sp>
          <p:nvSpPr>
            <p:cNvPr id="86" name="Google Shape;133;p6">
              <a:extLst>
                <a:ext uri="{FF2B5EF4-FFF2-40B4-BE49-F238E27FC236}">
                  <a16:creationId xmlns:a16="http://schemas.microsoft.com/office/drawing/2014/main" id="{FCFBFC4C-CFD7-7528-44A8-38218AA4100E}"/>
                </a:ext>
              </a:extLst>
            </p:cNvPr>
            <p:cNvSpPr/>
            <p:nvPr/>
          </p:nvSpPr>
          <p:spPr>
            <a:xfrm>
              <a:off x="6440596" y="3941584"/>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87" name="Google Shape;134;p6">
              <a:extLst>
                <a:ext uri="{FF2B5EF4-FFF2-40B4-BE49-F238E27FC236}">
                  <a16:creationId xmlns:a16="http://schemas.microsoft.com/office/drawing/2014/main" id="{2F5DEAEB-3E7D-BE60-2EC4-96B25EA9D289}"/>
                </a:ext>
              </a:extLst>
            </p:cNvPr>
            <p:cNvSpPr txBox="1"/>
            <p:nvPr/>
          </p:nvSpPr>
          <p:spPr>
            <a:xfrm>
              <a:off x="6440596" y="3991450"/>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sp>
          <p:nvSpPr>
            <p:cNvPr id="89" name="Google Shape;136;p6">
              <a:extLst>
                <a:ext uri="{FF2B5EF4-FFF2-40B4-BE49-F238E27FC236}">
                  <a16:creationId xmlns:a16="http://schemas.microsoft.com/office/drawing/2014/main" id="{59676C84-2426-B726-82F6-A163864660A6}"/>
                </a:ext>
              </a:extLst>
            </p:cNvPr>
            <p:cNvSpPr txBox="1"/>
            <p:nvPr/>
          </p:nvSpPr>
          <p:spPr>
            <a:xfrm>
              <a:off x="6759871" y="3782308"/>
              <a:ext cx="970026" cy="567882"/>
            </a:xfrm>
            <a:prstGeom prst="rect">
              <a:avLst/>
            </a:prstGeom>
            <a:noFill/>
            <a:ln>
              <a:noFill/>
            </a:ln>
          </p:spPr>
          <p:txBody>
            <a:bodyPr spcFirstLastPara="1" wrap="square" lIns="34288" tIns="34288" rIns="34288" bIns="34288" anchor="ctr" anchorCtr="0">
              <a:noAutofit/>
            </a:bodyPr>
            <a:lstStyle/>
            <a:p>
              <a:pPr algn="ctr">
                <a:lnSpc>
                  <a:spcPct val="90000"/>
                </a:lnSpc>
                <a:buSzPts val="1800"/>
              </a:pPr>
              <a:r>
                <a:rPr lang="en-US" sz="900">
                  <a:solidFill>
                    <a:schemeClr val="lt1"/>
                  </a:solidFill>
                </a:rPr>
                <a:t>Determine Next Steps</a:t>
              </a:r>
              <a:endParaRPr sz="700"/>
            </a:p>
          </p:txBody>
        </p:sp>
        <p:grpSp>
          <p:nvGrpSpPr>
            <p:cNvPr id="90" name="Google Shape;137;p6">
              <a:extLst>
                <a:ext uri="{FF2B5EF4-FFF2-40B4-BE49-F238E27FC236}">
                  <a16:creationId xmlns:a16="http://schemas.microsoft.com/office/drawing/2014/main" id="{4DCAE700-3E45-0789-338F-0293E5051611}"/>
                </a:ext>
              </a:extLst>
            </p:cNvPr>
            <p:cNvGrpSpPr/>
            <p:nvPr/>
          </p:nvGrpSpPr>
          <p:grpSpPr>
            <a:xfrm>
              <a:off x="3412257" y="3395819"/>
              <a:ext cx="1998402" cy="1354618"/>
              <a:chOff x="7482841" y="4308566"/>
              <a:chExt cx="3996803" cy="2709236"/>
            </a:xfrm>
          </p:grpSpPr>
          <p:sp>
            <p:nvSpPr>
              <p:cNvPr id="91" name="Google Shape;138;p6">
                <a:extLst>
                  <a:ext uri="{FF2B5EF4-FFF2-40B4-BE49-F238E27FC236}">
                    <a16:creationId xmlns:a16="http://schemas.microsoft.com/office/drawing/2014/main" id="{4EF2CCA4-4ECB-AC0A-2933-4F967A0D3F71}"/>
                  </a:ext>
                </a:extLst>
              </p:cNvPr>
              <p:cNvSpPr/>
              <p:nvPr/>
            </p:nvSpPr>
            <p:spPr>
              <a:xfrm>
                <a:off x="9835048" y="4368824"/>
                <a:ext cx="1533992" cy="959719"/>
              </a:xfrm>
              <a:custGeom>
                <a:avLst/>
                <a:gdLst/>
                <a:ahLst/>
                <a:cxnLst/>
                <a:rect l="l" t="t" r="r" b="b"/>
                <a:pathLst>
                  <a:path w="959719" h="959719" extrusionOk="0">
                    <a:moveTo>
                      <a:pt x="0" y="0"/>
                    </a:moveTo>
                    <a:lnTo>
                      <a:pt x="959719" y="0"/>
                    </a:lnTo>
                    <a:lnTo>
                      <a:pt x="959719" y="959719"/>
                    </a:lnTo>
                    <a:lnTo>
                      <a:pt x="0" y="959719"/>
                    </a:lnTo>
                    <a:lnTo>
                      <a:pt x="0" y="0"/>
                    </a:lnTo>
                    <a:close/>
                  </a:path>
                </a:pathLst>
              </a:custGeom>
              <a:noFill/>
              <a:ln>
                <a:noFill/>
              </a:ln>
            </p:spPr>
            <p:txBody>
              <a:bodyPr spcFirstLastPara="1" wrap="square" lIns="7613" tIns="7613" rIns="7613" bIns="7613" anchor="ctr" anchorCtr="0">
                <a:noAutofit/>
              </a:bodyPr>
              <a:lstStyle/>
              <a:p>
                <a:pPr algn="ctr">
                  <a:lnSpc>
                    <a:spcPct val="90000"/>
                  </a:lnSpc>
                  <a:buSzPts val="1800"/>
                </a:pPr>
                <a:r>
                  <a:rPr lang="en-US" sz="900">
                    <a:solidFill>
                      <a:schemeClr val="dk1"/>
                    </a:solidFill>
                  </a:rPr>
                  <a:t>Distributional</a:t>
                </a:r>
                <a:endParaRPr sz="700"/>
              </a:p>
            </p:txBody>
          </p:sp>
          <p:sp>
            <p:nvSpPr>
              <p:cNvPr id="92" name="Google Shape;139;p6">
                <a:extLst>
                  <a:ext uri="{FF2B5EF4-FFF2-40B4-BE49-F238E27FC236}">
                    <a16:creationId xmlns:a16="http://schemas.microsoft.com/office/drawing/2014/main" id="{6C03E181-BDB8-24BD-7FFB-4243338BB2E9}"/>
                  </a:ext>
                </a:extLst>
              </p:cNvPr>
              <p:cNvSpPr/>
              <p:nvPr/>
            </p:nvSpPr>
            <p:spPr>
              <a:xfrm>
                <a:off x="8770408" y="4308566"/>
                <a:ext cx="2709236" cy="2709236"/>
              </a:xfrm>
              <a:custGeom>
                <a:avLst/>
                <a:gdLst/>
                <a:ahLst/>
                <a:cxnLst/>
                <a:rect l="l" t="t" r="r" b="b"/>
                <a:pathLst>
                  <a:path w="120000" h="120000" extrusionOk="0">
                    <a:moveTo>
                      <a:pt x="112125" y="44174"/>
                    </a:moveTo>
                    <a:cubicBezTo>
                      <a:pt x="114585" y="52280"/>
                      <a:pt x="115122" y="60847"/>
                      <a:pt x="113692" y="69197"/>
                    </a:cubicBezTo>
                    <a:lnTo>
                      <a:pt x="118946" y="70792"/>
                    </a:lnTo>
                    <a:lnTo>
                      <a:pt x="108158" y="74622"/>
                    </a:lnTo>
                    <a:lnTo>
                      <a:pt x="100438" y="65173"/>
                    </a:lnTo>
                    <a:lnTo>
                      <a:pt x="105686" y="66766"/>
                    </a:lnTo>
                    <a:lnTo>
                      <a:pt x="105686" y="66766"/>
                    </a:lnTo>
                    <a:cubicBezTo>
                      <a:pt x="106687" y="60010"/>
                      <a:pt x="106176" y="53117"/>
                      <a:pt x="104192" y="46583"/>
                    </a:cubicBez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45713" tIns="22850" rIns="45713" bIns="22850" anchor="t" anchorCtr="0">
                <a:noAutofit/>
              </a:bodyPr>
              <a:lstStyle/>
              <a:p>
                <a:endParaRPr sz="700">
                  <a:solidFill>
                    <a:schemeClr val="lt1"/>
                  </a:solidFill>
                </a:endParaRPr>
              </a:p>
            </p:txBody>
          </p:sp>
          <p:sp>
            <p:nvSpPr>
              <p:cNvPr id="93" name="Google Shape;140;p6">
                <a:extLst>
                  <a:ext uri="{FF2B5EF4-FFF2-40B4-BE49-F238E27FC236}">
                    <a16:creationId xmlns:a16="http://schemas.microsoft.com/office/drawing/2014/main" id="{ACE4E24B-AE6E-4425-4C79-4A78646708CF}"/>
                  </a:ext>
                </a:extLst>
              </p:cNvPr>
              <p:cNvSpPr/>
              <p:nvPr/>
            </p:nvSpPr>
            <p:spPr>
              <a:xfrm>
                <a:off x="9835048" y="5997825"/>
                <a:ext cx="1080235" cy="959719"/>
              </a:xfrm>
              <a:custGeom>
                <a:avLst/>
                <a:gdLst/>
                <a:ahLst/>
                <a:cxnLst/>
                <a:rect l="l" t="t" r="r" b="b"/>
                <a:pathLst>
                  <a:path w="959719" h="959719" extrusionOk="0">
                    <a:moveTo>
                      <a:pt x="0" y="0"/>
                    </a:moveTo>
                    <a:lnTo>
                      <a:pt x="959719" y="0"/>
                    </a:lnTo>
                    <a:lnTo>
                      <a:pt x="959719" y="959719"/>
                    </a:lnTo>
                    <a:lnTo>
                      <a:pt x="0" y="959719"/>
                    </a:lnTo>
                    <a:lnTo>
                      <a:pt x="0" y="0"/>
                    </a:lnTo>
                    <a:close/>
                  </a:path>
                </a:pathLst>
              </a:custGeom>
              <a:noFill/>
              <a:ln>
                <a:noFill/>
              </a:ln>
            </p:spPr>
            <p:txBody>
              <a:bodyPr spcFirstLastPara="1" wrap="square" lIns="7613" tIns="7613" rIns="7613" bIns="7613" anchor="ctr" anchorCtr="0">
                <a:noAutofit/>
              </a:bodyPr>
              <a:lstStyle/>
              <a:p>
                <a:pPr algn="ctr">
                  <a:lnSpc>
                    <a:spcPct val="90000"/>
                  </a:lnSpc>
                  <a:buSzPts val="1800"/>
                </a:pPr>
                <a:r>
                  <a:rPr lang="en-US" sz="900">
                    <a:solidFill>
                      <a:schemeClr val="dk1"/>
                    </a:solidFill>
                  </a:rPr>
                  <a:t>Relational</a:t>
                </a:r>
                <a:endParaRPr sz="700"/>
              </a:p>
            </p:txBody>
          </p:sp>
          <p:sp>
            <p:nvSpPr>
              <p:cNvPr id="94" name="Google Shape;141;p6">
                <a:extLst>
                  <a:ext uri="{FF2B5EF4-FFF2-40B4-BE49-F238E27FC236}">
                    <a16:creationId xmlns:a16="http://schemas.microsoft.com/office/drawing/2014/main" id="{980D8E03-FC13-558B-C3CE-7786363AE18E}"/>
                  </a:ext>
                </a:extLst>
              </p:cNvPr>
              <p:cNvSpPr/>
              <p:nvPr/>
            </p:nvSpPr>
            <p:spPr>
              <a:xfrm>
                <a:off x="8145789" y="4308566"/>
                <a:ext cx="2709236" cy="2709236"/>
              </a:xfrm>
              <a:custGeom>
                <a:avLst/>
                <a:gdLst/>
                <a:ahLst/>
                <a:cxnLst/>
                <a:rect l="l" t="t" r="r" b="b"/>
                <a:pathLst>
                  <a:path w="120000" h="120000" extrusionOk="0">
                    <a:moveTo>
                      <a:pt x="75826" y="112125"/>
                    </a:moveTo>
                    <a:cubicBezTo>
                      <a:pt x="67720" y="114585"/>
                      <a:pt x="59153" y="115122"/>
                      <a:pt x="50803" y="113692"/>
                    </a:cubicBezTo>
                    <a:lnTo>
                      <a:pt x="49208" y="118946"/>
                    </a:lnTo>
                    <a:lnTo>
                      <a:pt x="45378" y="108158"/>
                    </a:lnTo>
                    <a:lnTo>
                      <a:pt x="54827" y="100438"/>
                    </a:lnTo>
                    <a:lnTo>
                      <a:pt x="53234" y="105686"/>
                    </a:lnTo>
                    <a:cubicBezTo>
                      <a:pt x="59990" y="106687"/>
                      <a:pt x="66883" y="106176"/>
                      <a:pt x="73417" y="104192"/>
                    </a:cubicBez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45713" tIns="22850" rIns="45713" bIns="22850" anchor="t" anchorCtr="0">
                <a:noAutofit/>
              </a:bodyPr>
              <a:lstStyle/>
              <a:p>
                <a:endParaRPr sz="700">
                  <a:solidFill>
                    <a:schemeClr val="lt1"/>
                  </a:solidFill>
                </a:endParaRPr>
              </a:p>
            </p:txBody>
          </p:sp>
          <p:sp>
            <p:nvSpPr>
              <p:cNvPr id="95" name="Google Shape;142;p6">
                <a:extLst>
                  <a:ext uri="{FF2B5EF4-FFF2-40B4-BE49-F238E27FC236}">
                    <a16:creationId xmlns:a16="http://schemas.microsoft.com/office/drawing/2014/main" id="{1E0C3A53-4275-04A3-4FDD-2C783717A29A}"/>
                  </a:ext>
                </a:extLst>
              </p:cNvPr>
              <p:cNvSpPr/>
              <p:nvPr/>
            </p:nvSpPr>
            <p:spPr>
              <a:xfrm>
                <a:off x="8085531" y="5997825"/>
                <a:ext cx="1080235" cy="959719"/>
              </a:xfrm>
              <a:custGeom>
                <a:avLst/>
                <a:gdLst/>
                <a:ahLst/>
                <a:cxnLst/>
                <a:rect l="l" t="t" r="r" b="b"/>
                <a:pathLst>
                  <a:path w="959719" h="959719" extrusionOk="0">
                    <a:moveTo>
                      <a:pt x="0" y="0"/>
                    </a:moveTo>
                    <a:lnTo>
                      <a:pt x="959719" y="0"/>
                    </a:lnTo>
                    <a:lnTo>
                      <a:pt x="959719" y="959719"/>
                    </a:lnTo>
                    <a:lnTo>
                      <a:pt x="0" y="959719"/>
                    </a:lnTo>
                    <a:lnTo>
                      <a:pt x="0" y="0"/>
                    </a:lnTo>
                    <a:close/>
                  </a:path>
                </a:pathLst>
              </a:custGeom>
              <a:noFill/>
              <a:ln>
                <a:noFill/>
              </a:ln>
            </p:spPr>
            <p:txBody>
              <a:bodyPr spcFirstLastPara="1" wrap="square" lIns="7613" tIns="7613" rIns="7613" bIns="7613" anchor="ctr" anchorCtr="0">
                <a:noAutofit/>
              </a:bodyPr>
              <a:lstStyle/>
              <a:p>
                <a:pPr algn="ctr">
                  <a:lnSpc>
                    <a:spcPct val="90000"/>
                  </a:lnSpc>
                  <a:buSzPts val="1800"/>
                </a:pPr>
                <a:r>
                  <a:rPr lang="en-US" sz="900">
                    <a:solidFill>
                      <a:schemeClr val="dk1"/>
                    </a:solidFill>
                  </a:rPr>
                  <a:t>Structural</a:t>
                </a:r>
                <a:endParaRPr sz="700"/>
              </a:p>
            </p:txBody>
          </p:sp>
          <p:sp>
            <p:nvSpPr>
              <p:cNvPr id="96" name="Google Shape;143;p6">
                <a:extLst>
                  <a:ext uri="{FF2B5EF4-FFF2-40B4-BE49-F238E27FC236}">
                    <a16:creationId xmlns:a16="http://schemas.microsoft.com/office/drawing/2014/main" id="{5AABEF27-3A4F-7BA5-81A3-7103A50CE2DC}"/>
                  </a:ext>
                </a:extLst>
              </p:cNvPr>
              <p:cNvSpPr/>
              <p:nvPr/>
            </p:nvSpPr>
            <p:spPr>
              <a:xfrm>
                <a:off x="7548662" y="4308566"/>
                <a:ext cx="2709236" cy="2709236"/>
              </a:xfrm>
              <a:custGeom>
                <a:avLst/>
                <a:gdLst/>
                <a:ahLst/>
                <a:cxnLst/>
                <a:rect l="l" t="t" r="r" b="b"/>
                <a:pathLst>
                  <a:path w="120000" h="120000" extrusionOk="0">
                    <a:moveTo>
                      <a:pt x="7875" y="75826"/>
                    </a:moveTo>
                    <a:lnTo>
                      <a:pt x="7875" y="75826"/>
                    </a:lnTo>
                    <a:cubicBezTo>
                      <a:pt x="5415" y="67720"/>
                      <a:pt x="4878" y="59153"/>
                      <a:pt x="6308" y="50803"/>
                    </a:cubicBezTo>
                    <a:lnTo>
                      <a:pt x="1054" y="49208"/>
                    </a:lnTo>
                    <a:lnTo>
                      <a:pt x="11842" y="45378"/>
                    </a:lnTo>
                    <a:lnTo>
                      <a:pt x="19562" y="54827"/>
                    </a:lnTo>
                    <a:lnTo>
                      <a:pt x="14314" y="53234"/>
                    </a:lnTo>
                    <a:cubicBezTo>
                      <a:pt x="13313" y="59990"/>
                      <a:pt x="13824" y="66883"/>
                      <a:pt x="15808" y="73417"/>
                    </a:cubicBez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45713" tIns="22850" rIns="45713" bIns="22850" anchor="t" anchorCtr="0">
                <a:noAutofit/>
              </a:bodyPr>
              <a:lstStyle/>
              <a:p>
                <a:endParaRPr sz="700">
                  <a:solidFill>
                    <a:schemeClr val="lt1"/>
                  </a:solidFill>
                </a:endParaRPr>
              </a:p>
            </p:txBody>
          </p:sp>
          <p:sp>
            <p:nvSpPr>
              <p:cNvPr id="97" name="Google Shape;144;p6">
                <a:extLst>
                  <a:ext uri="{FF2B5EF4-FFF2-40B4-BE49-F238E27FC236}">
                    <a16:creationId xmlns:a16="http://schemas.microsoft.com/office/drawing/2014/main" id="{A3EEA29C-BA21-E743-E822-6B08BE77660E}"/>
                  </a:ext>
                </a:extLst>
              </p:cNvPr>
              <p:cNvSpPr/>
              <p:nvPr/>
            </p:nvSpPr>
            <p:spPr>
              <a:xfrm>
                <a:off x="7482841" y="4368824"/>
                <a:ext cx="1682926" cy="959719"/>
              </a:xfrm>
              <a:custGeom>
                <a:avLst/>
                <a:gdLst/>
                <a:ahLst/>
                <a:cxnLst/>
                <a:rect l="l" t="t" r="r" b="b"/>
                <a:pathLst>
                  <a:path w="959719" h="959719" extrusionOk="0">
                    <a:moveTo>
                      <a:pt x="0" y="0"/>
                    </a:moveTo>
                    <a:lnTo>
                      <a:pt x="959719" y="0"/>
                    </a:lnTo>
                    <a:lnTo>
                      <a:pt x="959719" y="959719"/>
                    </a:lnTo>
                    <a:lnTo>
                      <a:pt x="0" y="959719"/>
                    </a:lnTo>
                    <a:lnTo>
                      <a:pt x="0" y="0"/>
                    </a:lnTo>
                    <a:close/>
                  </a:path>
                </a:pathLst>
              </a:custGeom>
              <a:noFill/>
              <a:ln>
                <a:noFill/>
              </a:ln>
            </p:spPr>
            <p:txBody>
              <a:bodyPr spcFirstLastPara="1" wrap="square" lIns="11425" tIns="11425" rIns="11425" bIns="11425" anchor="ctr" anchorCtr="0">
                <a:noAutofit/>
              </a:bodyPr>
              <a:lstStyle/>
              <a:p>
                <a:pPr algn="ctr">
                  <a:lnSpc>
                    <a:spcPct val="90000"/>
                  </a:lnSpc>
                  <a:buSzPts val="1800"/>
                </a:pPr>
                <a:r>
                  <a:rPr lang="en-US" sz="900">
                    <a:solidFill>
                      <a:schemeClr val="dk1"/>
                    </a:solidFill>
                  </a:rPr>
                  <a:t>Comparative</a:t>
                </a:r>
                <a:endParaRPr sz="700"/>
              </a:p>
            </p:txBody>
          </p:sp>
          <p:sp>
            <p:nvSpPr>
              <p:cNvPr id="98" name="Google Shape;145;p6">
                <a:extLst>
                  <a:ext uri="{FF2B5EF4-FFF2-40B4-BE49-F238E27FC236}">
                    <a16:creationId xmlns:a16="http://schemas.microsoft.com/office/drawing/2014/main" id="{44B337F4-C40F-C944-27F9-F71F122A8280}"/>
                  </a:ext>
                </a:extLst>
              </p:cNvPr>
              <p:cNvSpPr/>
              <p:nvPr/>
            </p:nvSpPr>
            <p:spPr>
              <a:xfrm>
                <a:off x="8145789" y="4308566"/>
                <a:ext cx="2709236" cy="2709236"/>
              </a:xfrm>
              <a:custGeom>
                <a:avLst/>
                <a:gdLst/>
                <a:ahLst/>
                <a:cxnLst/>
                <a:rect l="l" t="t" r="r" b="b"/>
                <a:pathLst>
                  <a:path w="120000" h="120000" extrusionOk="0">
                    <a:moveTo>
                      <a:pt x="44174" y="7875"/>
                    </a:moveTo>
                    <a:lnTo>
                      <a:pt x="44174" y="7875"/>
                    </a:lnTo>
                    <a:cubicBezTo>
                      <a:pt x="52280" y="5415"/>
                      <a:pt x="60847" y="4878"/>
                      <a:pt x="69197" y="6308"/>
                    </a:cubicBezTo>
                    <a:lnTo>
                      <a:pt x="70792" y="1054"/>
                    </a:lnTo>
                    <a:lnTo>
                      <a:pt x="74622" y="11842"/>
                    </a:lnTo>
                    <a:lnTo>
                      <a:pt x="65173" y="19562"/>
                    </a:lnTo>
                    <a:lnTo>
                      <a:pt x="66766" y="14314"/>
                    </a:lnTo>
                    <a:lnTo>
                      <a:pt x="66766" y="14314"/>
                    </a:lnTo>
                    <a:cubicBezTo>
                      <a:pt x="60010" y="13313"/>
                      <a:pt x="53117" y="13824"/>
                      <a:pt x="46583" y="15808"/>
                    </a:cubicBez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45713" tIns="22850" rIns="45713" bIns="22850" anchor="t" anchorCtr="0">
                <a:noAutofit/>
              </a:bodyPr>
              <a:lstStyle/>
              <a:p>
                <a:endParaRPr sz="700">
                  <a:solidFill>
                    <a:schemeClr val="lt1"/>
                  </a:solidFill>
                </a:endParaRPr>
              </a:p>
            </p:txBody>
          </p:sp>
        </p:grpSp>
        <p:sp>
          <p:nvSpPr>
            <p:cNvPr id="99" name="Google Shape;147;p6">
              <a:extLst>
                <a:ext uri="{FF2B5EF4-FFF2-40B4-BE49-F238E27FC236}">
                  <a16:creationId xmlns:a16="http://schemas.microsoft.com/office/drawing/2014/main" id="{9A77D4A9-9AC6-1850-DDE0-3298DC5BD1A4}"/>
                </a:ext>
              </a:extLst>
            </p:cNvPr>
            <p:cNvSpPr/>
            <p:nvPr/>
          </p:nvSpPr>
          <p:spPr>
            <a:xfrm>
              <a:off x="6726348" y="3584455"/>
              <a:ext cx="1149319" cy="220371"/>
            </a:xfrm>
            <a:custGeom>
              <a:avLst/>
              <a:gdLst/>
              <a:ahLst/>
              <a:cxnLst/>
              <a:rect l="l" t="t" r="r" b="b"/>
              <a:pathLst>
                <a:path w="1667390" h="440741" extrusionOk="0">
                  <a:moveTo>
                    <a:pt x="0" y="0"/>
                  </a:moveTo>
                  <a:lnTo>
                    <a:pt x="1447020" y="0"/>
                  </a:lnTo>
                  <a:lnTo>
                    <a:pt x="1667390" y="220371"/>
                  </a:lnTo>
                  <a:lnTo>
                    <a:pt x="1447020" y="440741"/>
                  </a:lnTo>
                  <a:lnTo>
                    <a:pt x="0" y="440741"/>
                  </a:lnTo>
                  <a:lnTo>
                    <a:pt x="220371" y="220371"/>
                  </a:lnTo>
                  <a:lnTo>
                    <a:pt x="0" y="0"/>
                  </a:ln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121613" tIns="5713" rIns="110175" bIns="5713" anchor="ctr" anchorCtr="0">
              <a:noAutofit/>
            </a:bodyPr>
            <a:lstStyle/>
            <a:p>
              <a:pPr algn="ctr">
                <a:lnSpc>
                  <a:spcPct val="90000"/>
                </a:lnSpc>
                <a:buSzPts val="1800"/>
              </a:pPr>
              <a:r>
                <a:rPr lang="en-US" sz="900">
                  <a:solidFill>
                    <a:schemeClr val="lt1"/>
                  </a:solidFill>
                </a:rPr>
                <a:t>Communication</a:t>
              </a:r>
              <a:endParaRPr sz="700"/>
            </a:p>
          </p:txBody>
        </p:sp>
        <p:sp>
          <p:nvSpPr>
            <p:cNvPr id="100" name="Google Shape;148;p6">
              <a:extLst>
                <a:ext uri="{FF2B5EF4-FFF2-40B4-BE49-F238E27FC236}">
                  <a16:creationId xmlns:a16="http://schemas.microsoft.com/office/drawing/2014/main" id="{B7850160-25DB-726E-7DF2-AED7967E4643}"/>
                </a:ext>
              </a:extLst>
            </p:cNvPr>
            <p:cNvSpPr/>
            <p:nvPr/>
          </p:nvSpPr>
          <p:spPr>
            <a:xfrm>
              <a:off x="6726348" y="3835677"/>
              <a:ext cx="1149319" cy="220371"/>
            </a:xfrm>
            <a:custGeom>
              <a:avLst/>
              <a:gdLst/>
              <a:ahLst/>
              <a:cxnLst/>
              <a:rect l="l" t="t" r="r" b="b"/>
              <a:pathLst>
                <a:path w="1667390" h="440741" extrusionOk="0">
                  <a:moveTo>
                    <a:pt x="0" y="0"/>
                  </a:moveTo>
                  <a:lnTo>
                    <a:pt x="1447020" y="0"/>
                  </a:lnTo>
                  <a:lnTo>
                    <a:pt x="1667390" y="220371"/>
                  </a:lnTo>
                  <a:lnTo>
                    <a:pt x="1447020" y="440741"/>
                  </a:lnTo>
                  <a:lnTo>
                    <a:pt x="0" y="440741"/>
                  </a:lnTo>
                  <a:lnTo>
                    <a:pt x="220371" y="220371"/>
                  </a:lnTo>
                  <a:lnTo>
                    <a:pt x="0" y="0"/>
                  </a:ln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121613" tIns="5713" rIns="110175" bIns="5713" anchor="ctr" anchorCtr="0">
              <a:noAutofit/>
            </a:bodyPr>
            <a:lstStyle/>
            <a:p>
              <a:pPr algn="ctr">
                <a:lnSpc>
                  <a:spcPct val="90000"/>
                </a:lnSpc>
                <a:buSzPts val="1800"/>
              </a:pPr>
              <a:r>
                <a:rPr lang="en-US" sz="900">
                  <a:solidFill>
                    <a:schemeClr val="lt1"/>
                  </a:solidFill>
                </a:rPr>
                <a:t>Modeling</a:t>
              </a:r>
              <a:endParaRPr sz="700">
                <a:solidFill>
                  <a:schemeClr val="lt1"/>
                </a:solidFill>
              </a:endParaRPr>
            </a:p>
          </p:txBody>
        </p:sp>
        <p:sp>
          <p:nvSpPr>
            <p:cNvPr id="101" name="Google Shape;149;p6">
              <a:extLst>
                <a:ext uri="{FF2B5EF4-FFF2-40B4-BE49-F238E27FC236}">
                  <a16:creationId xmlns:a16="http://schemas.microsoft.com/office/drawing/2014/main" id="{C470ABA8-D3E2-71BB-5EC2-60FF000A8C7A}"/>
                </a:ext>
              </a:extLst>
            </p:cNvPr>
            <p:cNvSpPr/>
            <p:nvPr/>
          </p:nvSpPr>
          <p:spPr>
            <a:xfrm>
              <a:off x="6726347" y="4086900"/>
              <a:ext cx="1169629" cy="220371"/>
            </a:xfrm>
            <a:custGeom>
              <a:avLst/>
              <a:gdLst/>
              <a:ahLst/>
              <a:cxnLst/>
              <a:rect l="l" t="t" r="r" b="b"/>
              <a:pathLst>
                <a:path w="1696854" h="440741" extrusionOk="0">
                  <a:moveTo>
                    <a:pt x="0" y="0"/>
                  </a:moveTo>
                  <a:lnTo>
                    <a:pt x="1476484" y="0"/>
                  </a:lnTo>
                  <a:lnTo>
                    <a:pt x="1696854" y="220371"/>
                  </a:lnTo>
                  <a:lnTo>
                    <a:pt x="1476484" y="440741"/>
                  </a:lnTo>
                  <a:lnTo>
                    <a:pt x="0" y="440741"/>
                  </a:lnTo>
                  <a:lnTo>
                    <a:pt x="220371" y="220371"/>
                  </a:lnTo>
                  <a:lnTo>
                    <a:pt x="0" y="0"/>
                  </a:ln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121613" tIns="5713" rIns="110175" bIns="5713" anchor="ctr" anchorCtr="0">
              <a:noAutofit/>
            </a:bodyPr>
            <a:lstStyle/>
            <a:p>
              <a:pPr algn="ctr">
                <a:lnSpc>
                  <a:spcPct val="90000"/>
                </a:lnSpc>
                <a:buSzPts val="1800"/>
              </a:pPr>
              <a:r>
                <a:rPr lang="en-US" sz="900">
                  <a:solidFill>
                    <a:schemeClr val="lt1"/>
                  </a:solidFill>
                </a:rPr>
                <a:t>Data / Process Redesign</a:t>
              </a:r>
              <a:endParaRPr sz="700"/>
            </a:p>
          </p:txBody>
        </p:sp>
        <p:sp>
          <p:nvSpPr>
            <p:cNvPr id="102" name="Google Shape;150;p6">
              <a:extLst>
                <a:ext uri="{FF2B5EF4-FFF2-40B4-BE49-F238E27FC236}">
                  <a16:creationId xmlns:a16="http://schemas.microsoft.com/office/drawing/2014/main" id="{85E20332-0E95-A71E-B802-7D76FB8F751D}"/>
                </a:ext>
              </a:extLst>
            </p:cNvPr>
            <p:cNvSpPr/>
            <p:nvPr/>
          </p:nvSpPr>
          <p:spPr>
            <a:xfrm>
              <a:off x="6726348" y="4338123"/>
              <a:ext cx="1160188" cy="220371"/>
            </a:xfrm>
            <a:custGeom>
              <a:avLst/>
              <a:gdLst/>
              <a:ahLst/>
              <a:cxnLst/>
              <a:rect l="l" t="t" r="r" b="b"/>
              <a:pathLst>
                <a:path w="1683158" h="440741" extrusionOk="0">
                  <a:moveTo>
                    <a:pt x="0" y="0"/>
                  </a:moveTo>
                  <a:lnTo>
                    <a:pt x="1462788" y="0"/>
                  </a:lnTo>
                  <a:lnTo>
                    <a:pt x="1683158" y="220371"/>
                  </a:lnTo>
                  <a:lnTo>
                    <a:pt x="1462788" y="440741"/>
                  </a:lnTo>
                  <a:lnTo>
                    <a:pt x="0" y="440741"/>
                  </a:lnTo>
                  <a:lnTo>
                    <a:pt x="220371" y="220371"/>
                  </a:lnTo>
                  <a:lnTo>
                    <a:pt x="0" y="0"/>
                  </a:ln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121613" tIns="5713" rIns="110175" bIns="5713" anchor="ctr" anchorCtr="0">
              <a:noAutofit/>
            </a:bodyPr>
            <a:lstStyle/>
            <a:p>
              <a:pPr algn="ctr">
                <a:lnSpc>
                  <a:spcPct val="90000"/>
                </a:lnSpc>
                <a:buSzPts val="1800"/>
              </a:pPr>
              <a:r>
                <a:rPr lang="en-US" sz="900">
                  <a:solidFill>
                    <a:schemeClr val="lt1"/>
                  </a:solidFill>
                </a:rPr>
                <a:t>Refinement</a:t>
              </a:r>
              <a:endParaRPr sz="700"/>
            </a:p>
          </p:txBody>
        </p:sp>
        <p:sp>
          <p:nvSpPr>
            <p:cNvPr id="103" name="Google Shape;151;p6">
              <a:extLst>
                <a:ext uri="{FF2B5EF4-FFF2-40B4-BE49-F238E27FC236}">
                  <a16:creationId xmlns:a16="http://schemas.microsoft.com/office/drawing/2014/main" id="{AE9AA4CB-18CA-4DA8-1AB8-309AE21615D2}"/>
                </a:ext>
              </a:extLst>
            </p:cNvPr>
            <p:cNvSpPr txBox="1"/>
            <p:nvPr/>
          </p:nvSpPr>
          <p:spPr>
            <a:xfrm>
              <a:off x="6726347" y="3361220"/>
              <a:ext cx="688650" cy="184646"/>
            </a:xfrm>
            <a:prstGeom prst="rect">
              <a:avLst/>
            </a:prstGeom>
            <a:noFill/>
            <a:ln>
              <a:noFill/>
            </a:ln>
          </p:spPr>
          <p:txBody>
            <a:bodyPr spcFirstLastPara="1" wrap="square" lIns="45713" tIns="22850" rIns="45713" bIns="22850" anchor="t" anchorCtr="0">
              <a:spAutoFit/>
            </a:bodyPr>
            <a:lstStyle/>
            <a:p>
              <a:r>
                <a:rPr lang="en-US" sz="900"/>
                <a:t>Next Steps:</a:t>
              </a:r>
              <a:endParaRPr sz="700"/>
            </a:p>
          </p:txBody>
        </p:sp>
      </p:grpSp>
      <p:grpSp>
        <p:nvGrpSpPr>
          <p:cNvPr id="143" name="Group 142">
            <a:extLst>
              <a:ext uri="{FF2B5EF4-FFF2-40B4-BE49-F238E27FC236}">
                <a16:creationId xmlns:a16="http://schemas.microsoft.com/office/drawing/2014/main" id="{9677E38A-7100-9D18-C990-A0B2945293F8}"/>
              </a:ext>
            </a:extLst>
          </p:cNvPr>
          <p:cNvGrpSpPr/>
          <p:nvPr/>
        </p:nvGrpSpPr>
        <p:grpSpPr>
          <a:xfrm>
            <a:off x="3589255" y="1298703"/>
            <a:ext cx="1965490" cy="603217"/>
            <a:chOff x="1112252" y="1477462"/>
            <a:chExt cx="1005361" cy="603217"/>
          </a:xfrm>
        </p:grpSpPr>
        <p:sp>
          <p:nvSpPr>
            <p:cNvPr id="141" name="Google Shape;119;p6">
              <a:extLst>
                <a:ext uri="{FF2B5EF4-FFF2-40B4-BE49-F238E27FC236}">
                  <a16:creationId xmlns:a16="http://schemas.microsoft.com/office/drawing/2014/main" id="{C83DF1DF-33B6-26E2-3EE4-1FB9843000EF}"/>
                </a:ext>
              </a:extLst>
            </p:cNvPr>
            <p:cNvSpPr/>
            <p:nvPr/>
          </p:nvSpPr>
          <p:spPr>
            <a:xfrm>
              <a:off x="1112252" y="1477462"/>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142" name="Google Shape;120;p6">
              <a:extLst>
                <a:ext uri="{FF2B5EF4-FFF2-40B4-BE49-F238E27FC236}">
                  <a16:creationId xmlns:a16="http://schemas.microsoft.com/office/drawing/2014/main" id="{064EE2AF-653D-3F76-CAD6-9F4AF1B54A5B}"/>
                </a:ext>
              </a:extLst>
            </p:cNvPr>
            <p:cNvSpPr txBox="1"/>
            <p:nvPr/>
          </p:nvSpPr>
          <p:spPr>
            <a:xfrm>
              <a:off x="1129920" y="1495130"/>
              <a:ext cx="970026" cy="567882"/>
            </a:xfrm>
            <a:prstGeom prst="rect">
              <a:avLst/>
            </a:prstGeom>
            <a:noFill/>
            <a:ln>
              <a:noFill/>
            </a:ln>
          </p:spPr>
          <p:txBody>
            <a:bodyPr spcFirstLastPara="1" wrap="square" lIns="45713" tIns="45713" rIns="45713" bIns="45713" anchor="ctr" anchorCtr="0">
              <a:noAutofit/>
            </a:bodyPr>
            <a:lstStyle/>
            <a:p>
              <a:pPr algn="ctr">
                <a:lnSpc>
                  <a:spcPct val="90000"/>
                </a:lnSpc>
                <a:buSzPts val="2400"/>
              </a:pPr>
              <a:r>
                <a:rPr lang="en-US" sz="1200" dirty="0">
                  <a:solidFill>
                    <a:schemeClr val="lt1"/>
                  </a:solidFill>
                </a:rPr>
                <a:t>Problem</a:t>
              </a:r>
              <a:br>
                <a:rPr lang="en-US" sz="1200" dirty="0">
                  <a:solidFill>
                    <a:schemeClr val="lt1"/>
                  </a:solidFill>
                </a:rPr>
              </a:br>
              <a:r>
                <a:rPr lang="en-US" sz="1200" dirty="0">
                  <a:solidFill>
                    <a:schemeClr val="lt1"/>
                  </a:solidFill>
                </a:rPr>
                <a:t>Definition</a:t>
              </a:r>
              <a:endParaRPr sz="700" dirty="0"/>
            </a:p>
          </p:txBody>
        </p:sp>
      </p:grpSp>
      <p:grpSp>
        <p:nvGrpSpPr>
          <p:cNvPr id="148" name="Group 147">
            <a:extLst>
              <a:ext uri="{FF2B5EF4-FFF2-40B4-BE49-F238E27FC236}">
                <a16:creationId xmlns:a16="http://schemas.microsoft.com/office/drawing/2014/main" id="{982A035E-BAF8-15B8-5593-E404228590B0}"/>
              </a:ext>
            </a:extLst>
          </p:cNvPr>
          <p:cNvGrpSpPr/>
          <p:nvPr/>
        </p:nvGrpSpPr>
        <p:grpSpPr>
          <a:xfrm>
            <a:off x="3607808" y="2348220"/>
            <a:ext cx="1965490" cy="603217"/>
            <a:chOff x="1112252" y="1477462"/>
            <a:chExt cx="1005361" cy="603217"/>
          </a:xfrm>
        </p:grpSpPr>
        <p:sp>
          <p:nvSpPr>
            <p:cNvPr id="149" name="Google Shape;119;p6">
              <a:extLst>
                <a:ext uri="{FF2B5EF4-FFF2-40B4-BE49-F238E27FC236}">
                  <a16:creationId xmlns:a16="http://schemas.microsoft.com/office/drawing/2014/main" id="{C3FDD51C-44E4-EA96-C62A-FEA2DD70D066}"/>
                </a:ext>
              </a:extLst>
            </p:cNvPr>
            <p:cNvSpPr/>
            <p:nvPr/>
          </p:nvSpPr>
          <p:spPr>
            <a:xfrm>
              <a:off x="1112252" y="1477462"/>
              <a:ext cx="1005361" cy="603217"/>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150" name="Google Shape;120;p6">
              <a:extLst>
                <a:ext uri="{FF2B5EF4-FFF2-40B4-BE49-F238E27FC236}">
                  <a16:creationId xmlns:a16="http://schemas.microsoft.com/office/drawing/2014/main" id="{46F55BE0-83A4-AA96-63E6-EF48C5E4E82A}"/>
                </a:ext>
              </a:extLst>
            </p:cNvPr>
            <p:cNvSpPr txBox="1"/>
            <p:nvPr/>
          </p:nvSpPr>
          <p:spPr>
            <a:xfrm>
              <a:off x="1129920" y="1495130"/>
              <a:ext cx="970026" cy="567882"/>
            </a:xfrm>
            <a:prstGeom prst="rect">
              <a:avLst/>
            </a:prstGeom>
            <a:noFill/>
            <a:ln>
              <a:noFill/>
            </a:ln>
          </p:spPr>
          <p:txBody>
            <a:bodyPr spcFirstLastPara="1" wrap="square" lIns="45713" tIns="45713" rIns="45713" bIns="45713" anchor="ctr" anchorCtr="0">
              <a:noAutofit/>
            </a:bodyPr>
            <a:lstStyle/>
            <a:p>
              <a:pPr algn="ctr">
                <a:lnSpc>
                  <a:spcPct val="90000"/>
                </a:lnSpc>
                <a:buSzPts val="2400"/>
              </a:pPr>
              <a:r>
                <a:rPr lang="en-US" sz="1200" dirty="0">
                  <a:solidFill>
                    <a:schemeClr val="lt1"/>
                  </a:solidFill>
                </a:rPr>
                <a:t>Data Collection and Management</a:t>
              </a:r>
              <a:endParaRPr sz="700" dirty="0"/>
            </a:p>
          </p:txBody>
        </p:sp>
      </p:grpSp>
      <p:grpSp>
        <p:nvGrpSpPr>
          <p:cNvPr id="154" name="Group 153">
            <a:extLst>
              <a:ext uri="{FF2B5EF4-FFF2-40B4-BE49-F238E27FC236}">
                <a16:creationId xmlns:a16="http://schemas.microsoft.com/office/drawing/2014/main" id="{3342EC57-01E2-BEBD-2F8A-632A09E019FB}"/>
              </a:ext>
            </a:extLst>
          </p:cNvPr>
          <p:cNvGrpSpPr/>
          <p:nvPr/>
        </p:nvGrpSpPr>
        <p:grpSpPr>
          <a:xfrm rot="5400000">
            <a:off x="4481793" y="2001584"/>
            <a:ext cx="213137" cy="249330"/>
            <a:chOff x="1608479" y="2205945"/>
            <a:chExt cx="213137" cy="249330"/>
          </a:xfrm>
        </p:grpSpPr>
        <p:sp>
          <p:nvSpPr>
            <p:cNvPr id="152" name="Google Shape;121;p6">
              <a:extLst>
                <a:ext uri="{FF2B5EF4-FFF2-40B4-BE49-F238E27FC236}">
                  <a16:creationId xmlns:a16="http://schemas.microsoft.com/office/drawing/2014/main" id="{DBD86903-2564-3429-4129-F83B01A14EF4}"/>
                </a:ext>
              </a:extLst>
            </p:cNvPr>
            <p:cNvSpPr/>
            <p:nvPr/>
          </p:nvSpPr>
          <p:spPr>
            <a:xfrm>
              <a:off x="1608479" y="2205945"/>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153" name="Google Shape;122;p6">
              <a:extLst>
                <a:ext uri="{FF2B5EF4-FFF2-40B4-BE49-F238E27FC236}">
                  <a16:creationId xmlns:a16="http://schemas.microsoft.com/office/drawing/2014/main" id="{B5FE84B0-0541-38EF-E1F4-AC14A31F6AED}"/>
                </a:ext>
              </a:extLst>
            </p:cNvPr>
            <p:cNvSpPr txBox="1"/>
            <p:nvPr/>
          </p:nvSpPr>
          <p:spPr>
            <a:xfrm>
              <a:off x="1608479" y="2255811"/>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grpSp>
      <p:grpSp>
        <p:nvGrpSpPr>
          <p:cNvPr id="155" name="Group 154">
            <a:extLst>
              <a:ext uri="{FF2B5EF4-FFF2-40B4-BE49-F238E27FC236}">
                <a16:creationId xmlns:a16="http://schemas.microsoft.com/office/drawing/2014/main" id="{261F79B8-8E9A-FE31-C495-62E0C15E06EB}"/>
              </a:ext>
            </a:extLst>
          </p:cNvPr>
          <p:cNvGrpSpPr/>
          <p:nvPr/>
        </p:nvGrpSpPr>
        <p:grpSpPr>
          <a:xfrm rot="5400000">
            <a:off x="4476664" y="3071358"/>
            <a:ext cx="213137" cy="249330"/>
            <a:chOff x="1608479" y="2205945"/>
            <a:chExt cx="213137" cy="249330"/>
          </a:xfrm>
        </p:grpSpPr>
        <p:sp>
          <p:nvSpPr>
            <p:cNvPr id="156" name="Google Shape;121;p6">
              <a:extLst>
                <a:ext uri="{FF2B5EF4-FFF2-40B4-BE49-F238E27FC236}">
                  <a16:creationId xmlns:a16="http://schemas.microsoft.com/office/drawing/2014/main" id="{6DE5EABF-70A5-4235-5FB9-1BD969167D37}"/>
                </a:ext>
              </a:extLst>
            </p:cNvPr>
            <p:cNvSpPr/>
            <p:nvPr/>
          </p:nvSpPr>
          <p:spPr>
            <a:xfrm>
              <a:off x="1608479" y="2205945"/>
              <a:ext cx="213137" cy="249330"/>
            </a:xfrm>
            <a:prstGeom prst="rightArrow">
              <a:avLst>
                <a:gd name="adj1" fmla="val 60000"/>
                <a:gd name="adj2" fmla="val 50000"/>
              </a:avLst>
            </a:prstGeom>
            <a:solidFill>
              <a:srgbClr val="C9A8A8"/>
            </a:solidFill>
            <a:ln>
              <a:noFill/>
            </a:ln>
          </p:spPr>
          <p:txBody>
            <a:bodyPr spcFirstLastPara="1" wrap="square" lIns="45713" tIns="45713" rIns="45713" bIns="45713" anchor="ctr" anchorCtr="0">
              <a:noAutofit/>
            </a:bodyPr>
            <a:lstStyle/>
            <a:p>
              <a:endParaRPr sz="700"/>
            </a:p>
          </p:txBody>
        </p:sp>
        <p:sp>
          <p:nvSpPr>
            <p:cNvPr id="157" name="Google Shape;122;p6">
              <a:extLst>
                <a:ext uri="{FF2B5EF4-FFF2-40B4-BE49-F238E27FC236}">
                  <a16:creationId xmlns:a16="http://schemas.microsoft.com/office/drawing/2014/main" id="{063D992C-2CC2-B202-8D5E-7534E26875C5}"/>
                </a:ext>
              </a:extLst>
            </p:cNvPr>
            <p:cNvSpPr txBox="1"/>
            <p:nvPr/>
          </p:nvSpPr>
          <p:spPr>
            <a:xfrm>
              <a:off x="1608479" y="2255811"/>
              <a:ext cx="149196" cy="149598"/>
            </a:xfrm>
            <a:prstGeom prst="rect">
              <a:avLst/>
            </a:prstGeom>
            <a:noFill/>
            <a:ln>
              <a:noFill/>
            </a:ln>
          </p:spPr>
          <p:txBody>
            <a:bodyPr spcFirstLastPara="1" wrap="square" lIns="0" tIns="0" rIns="0" bIns="0" anchor="ctr" anchorCtr="0">
              <a:noAutofit/>
            </a:bodyPr>
            <a:lstStyle/>
            <a:p>
              <a:pPr algn="ctr">
                <a:lnSpc>
                  <a:spcPct val="90000"/>
                </a:lnSpc>
                <a:buSzPts val="1400"/>
              </a:pPr>
              <a:endParaRPr sz="700">
                <a:solidFill>
                  <a:schemeClr val="lt1"/>
                </a:solidFill>
              </a:endParaRPr>
            </a:p>
          </p:txBody>
        </p:sp>
      </p:grpSp>
      <p:sp>
        <p:nvSpPr>
          <p:cNvPr id="3" name="Rounded Rectangular Callout 2">
            <a:extLst>
              <a:ext uri="{FF2B5EF4-FFF2-40B4-BE49-F238E27FC236}">
                <a16:creationId xmlns:a16="http://schemas.microsoft.com/office/drawing/2014/main" id="{F06AEA0B-9F9B-EBC9-67A0-B3165AAC5F80}"/>
              </a:ext>
            </a:extLst>
          </p:cNvPr>
          <p:cNvSpPr/>
          <p:nvPr/>
        </p:nvSpPr>
        <p:spPr>
          <a:xfrm>
            <a:off x="428420" y="3079357"/>
            <a:ext cx="2157301" cy="318380"/>
          </a:xfrm>
          <a:prstGeom prst="wedgeRoundRectCallout">
            <a:avLst>
              <a:gd name="adj1" fmla="val -10512"/>
              <a:gd name="adj2" fmla="val 15199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Answering the wrong question</a:t>
            </a:r>
          </a:p>
          <a:p>
            <a:pPr algn="ctr"/>
            <a:r>
              <a:rPr lang="en-US" sz="1050" dirty="0"/>
              <a:t>Hiding assumptions</a:t>
            </a:r>
          </a:p>
        </p:txBody>
      </p:sp>
      <p:sp>
        <p:nvSpPr>
          <p:cNvPr id="4" name="Rounded Rectangular Callout 3">
            <a:extLst>
              <a:ext uri="{FF2B5EF4-FFF2-40B4-BE49-F238E27FC236}">
                <a16:creationId xmlns:a16="http://schemas.microsoft.com/office/drawing/2014/main" id="{CE962D19-5713-E2AF-4CAD-E42B68851B14}"/>
              </a:ext>
            </a:extLst>
          </p:cNvPr>
          <p:cNvSpPr/>
          <p:nvPr/>
        </p:nvSpPr>
        <p:spPr>
          <a:xfrm>
            <a:off x="6181443" y="1266964"/>
            <a:ext cx="2157301" cy="318380"/>
          </a:xfrm>
          <a:prstGeom prst="wedgeRoundRectCallout">
            <a:avLst>
              <a:gd name="adj1" fmla="val -74706"/>
              <a:gd name="adj2" fmla="val -1658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Superficial understanding</a:t>
            </a:r>
          </a:p>
        </p:txBody>
      </p:sp>
      <p:sp>
        <p:nvSpPr>
          <p:cNvPr id="5" name="Rounded Rectangular Callout 4">
            <a:extLst>
              <a:ext uri="{FF2B5EF4-FFF2-40B4-BE49-F238E27FC236}">
                <a16:creationId xmlns:a16="http://schemas.microsoft.com/office/drawing/2014/main" id="{BC8F2DFC-4DB3-797F-2FB4-CBD4468431F4}"/>
              </a:ext>
            </a:extLst>
          </p:cNvPr>
          <p:cNvSpPr/>
          <p:nvPr/>
        </p:nvSpPr>
        <p:spPr>
          <a:xfrm>
            <a:off x="6145974" y="1917668"/>
            <a:ext cx="2157301" cy="603216"/>
          </a:xfrm>
          <a:prstGeom prst="wedgeRoundRectCallout">
            <a:avLst>
              <a:gd name="adj1" fmla="val -73170"/>
              <a:gd name="adj2" fmla="val 8007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Incomplete data</a:t>
            </a:r>
          </a:p>
          <a:p>
            <a:pPr algn="ctr"/>
            <a:r>
              <a:rPr lang="en-US" sz="1050" dirty="0"/>
              <a:t>Integrity issues</a:t>
            </a:r>
          </a:p>
          <a:p>
            <a:pPr algn="ctr"/>
            <a:r>
              <a:rPr lang="en-US" sz="1050" dirty="0"/>
              <a:t>Losing lineage and metadata</a:t>
            </a:r>
          </a:p>
        </p:txBody>
      </p:sp>
      <p:sp>
        <p:nvSpPr>
          <p:cNvPr id="6" name="Rounded Rectangular Callout 5">
            <a:extLst>
              <a:ext uri="{FF2B5EF4-FFF2-40B4-BE49-F238E27FC236}">
                <a16:creationId xmlns:a16="http://schemas.microsoft.com/office/drawing/2014/main" id="{D55213ED-8772-B6B4-902B-ECB6D00E0322}"/>
              </a:ext>
            </a:extLst>
          </p:cNvPr>
          <p:cNvSpPr/>
          <p:nvPr/>
        </p:nvSpPr>
        <p:spPr>
          <a:xfrm>
            <a:off x="690164" y="4556511"/>
            <a:ext cx="2157301" cy="460885"/>
          </a:xfrm>
          <a:prstGeom prst="wedgeRoundRectCallout">
            <a:avLst>
              <a:gd name="adj1" fmla="val 58289"/>
              <a:gd name="adj2" fmla="val -8249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Missing data quality issues</a:t>
            </a:r>
          </a:p>
          <a:p>
            <a:pPr algn="ctr"/>
            <a:r>
              <a:rPr lang="en-US" sz="1050" dirty="0"/>
              <a:t>Mistaking artifacts for behavior</a:t>
            </a:r>
          </a:p>
        </p:txBody>
      </p:sp>
      <p:sp>
        <p:nvSpPr>
          <p:cNvPr id="7" name="Rounded Rectangular Callout 6">
            <a:extLst>
              <a:ext uri="{FF2B5EF4-FFF2-40B4-BE49-F238E27FC236}">
                <a16:creationId xmlns:a16="http://schemas.microsoft.com/office/drawing/2014/main" id="{ADF217B9-0F0F-D516-C484-8E6A027DBEE3}"/>
              </a:ext>
            </a:extLst>
          </p:cNvPr>
          <p:cNvSpPr/>
          <p:nvPr/>
        </p:nvSpPr>
        <p:spPr>
          <a:xfrm>
            <a:off x="1175178" y="2311961"/>
            <a:ext cx="2157301" cy="460885"/>
          </a:xfrm>
          <a:prstGeom prst="wedgeRoundRectCallout">
            <a:avLst>
              <a:gd name="adj1" fmla="val 92689"/>
              <a:gd name="adj2" fmla="val 27405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Chasing noise</a:t>
            </a:r>
          </a:p>
          <a:p>
            <a:pPr algn="ctr"/>
            <a:r>
              <a:rPr lang="en-US" sz="1050" dirty="0"/>
              <a:t>Confusing correlation with causation</a:t>
            </a:r>
          </a:p>
        </p:txBody>
      </p:sp>
      <p:sp>
        <p:nvSpPr>
          <p:cNvPr id="8" name="Rounded Rectangular Callout 7">
            <a:extLst>
              <a:ext uri="{FF2B5EF4-FFF2-40B4-BE49-F238E27FC236}">
                <a16:creationId xmlns:a16="http://schemas.microsoft.com/office/drawing/2014/main" id="{A2F5E5D1-EB07-F71C-BABC-7C0B4BF3FEF2}"/>
              </a:ext>
            </a:extLst>
          </p:cNvPr>
          <p:cNvSpPr/>
          <p:nvPr/>
        </p:nvSpPr>
        <p:spPr>
          <a:xfrm>
            <a:off x="5230671" y="4625784"/>
            <a:ext cx="2157301" cy="460885"/>
          </a:xfrm>
          <a:prstGeom prst="wedgeRoundRectCallout">
            <a:avLst>
              <a:gd name="adj1" fmla="val -30476"/>
              <a:gd name="adj2" fmla="val -10118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Hiding assumptions</a:t>
            </a:r>
          </a:p>
          <a:p>
            <a:pPr algn="ctr"/>
            <a:r>
              <a:rPr lang="en-US" sz="1050" dirty="0"/>
              <a:t>Hiding logic behind the result</a:t>
            </a:r>
          </a:p>
        </p:txBody>
      </p:sp>
      <p:sp>
        <p:nvSpPr>
          <p:cNvPr id="9" name="Rounded Rectangular Callout 8">
            <a:extLst>
              <a:ext uri="{FF2B5EF4-FFF2-40B4-BE49-F238E27FC236}">
                <a16:creationId xmlns:a16="http://schemas.microsoft.com/office/drawing/2014/main" id="{0C3713DF-28C9-26C6-F8CA-6445EB8B533E}"/>
              </a:ext>
            </a:extLst>
          </p:cNvPr>
          <p:cNvSpPr/>
          <p:nvPr/>
        </p:nvSpPr>
        <p:spPr>
          <a:xfrm>
            <a:off x="6558281" y="2853208"/>
            <a:ext cx="2304625" cy="460885"/>
          </a:xfrm>
          <a:prstGeom prst="wedgeRoundRectCallout">
            <a:avLst>
              <a:gd name="adj1" fmla="val 853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Generating persuasive nonsense</a:t>
            </a:r>
          </a:p>
          <a:p>
            <a:pPr algn="ctr"/>
            <a:r>
              <a:rPr lang="en-US" sz="1050" dirty="0"/>
              <a:t>Overstating model performance</a:t>
            </a:r>
          </a:p>
          <a:p>
            <a:pPr algn="ctr"/>
            <a:r>
              <a:rPr lang="en-US" sz="1050" dirty="0"/>
              <a:t>Imply false certainty</a:t>
            </a:r>
          </a:p>
        </p:txBody>
      </p:sp>
    </p:spTree>
    <p:extLst>
      <p:ext uri="{BB962C8B-B14F-4D97-AF65-F5344CB8AC3E}">
        <p14:creationId xmlns:p14="http://schemas.microsoft.com/office/powerpoint/2010/main" val="394762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Fast Discovery vs. Formal Process</a:t>
            </a:r>
          </a:p>
        </p:txBody>
      </p:sp>
      <p:sp>
        <p:nvSpPr>
          <p:cNvPr id="3" name="Text Placeholder 2"/>
          <p:cNvSpPr>
            <a:spLocks noGrp="1"/>
          </p:cNvSpPr>
          <p:nvPr>
            <p:ph type="body" idx="1"/>
          </p:nvPr>
        </p:nvSpPr>
        <p:spPr/>
        <p:txBody>
          <a:bodyPr/>
          <a:lstStyle/>
          <a:p>
            <a:r>
              <a:rPr lang="en-US" dirty="0"/>
              <a:t>N</a:t>
            </a:r>
            <a:r>
              <a:rPr dirty="0"/>
              <a:t>atural tension between rigor and speed</a:t>
            </a:r>
          </a:p>
          <a:p>
            <a:r>
              <a:rPr dirty="0"/>
              <a:t>A quick throw-away EDA is often useful</a:t>
            </a:r>
          </a:p>
          <a:p>
            <a:pPr lvl="1"/>
            <a:r>
              <a:rPr lang="en-US" dirty="0"/>
              <a:t>U</a:t>
            </a:r>
            <a:r>
              <a:rPr dirty="0"/>
              <a:t>nderstand the data</a:t>
            </a:r>
            <a:endParaRPr lang="en-US" dirty="0"/>
          </a:p>
          <a:p>
            <a:pPr lvl="1"/>
            <a:r>
              <a:rPr lang="en-US" dirty="0"/>
              <a:t>S</a:t>
            </a:r>
            <a:r>
              <a:rPr dirty="0"/>
              <a:t>urface quality problems</a:t>
            </a:r>
            <a:endParaRPr lang="en-US" dirty="0"/>
          </a:p>
          <a:p>
            <a:pPr lvl="1"/>
            <a:r>
              <a:rPr lang="en-US" dirty="0"/>
              <a:t>R</a:t>
            </a:r>
            <a:r>
              <a:rPr dirty="0"/>
              <a:t>efine the real question</a:t>
            </a:r>
            <a:r>
              <a:rPr lang="en-US" dirty="0"/>
              <a:t>(s)</a:t>
            </a:r>
            <a:endParaRPr dirty="0"/>
          </a:p>
          <a:p>
            <a:r>
              <a:rPr lang="en-US" dirty="0"/>
              <a:t>Separate </a:t>
            </a:r>
            <a:r>
              <a:rPr dirty="0"/>
              <a:t>early discovery </a:t>
            </a:r>
            <a:r>
              <a:rPr lang="en-US" dirty="0"/>
              <a:t>and</a:t>
            </a:r>
            <a:r>
              <a:rPr dirty="0"/>
              <a:t> finished analysis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Agentic </a:t>
            </a:r>
            <a:r>
              <a:rPr lang="en-US" dirty="0"/>
              <a:t>Data Science </a:t>
            </a:r>
            <a:r>
              <a:rPr dirty="0"/>
              <a:t>Lifecycle</a:t>
            </a:r>
          </a:p>
        </p:txBody>
      </p:sp>
      <p:sp>
        <p:nvSpPr>
          <p:cNvPr id="3" name="Text Placeholder 2"/>
          <p:cNvSpPr>
            <a:spLocks noGrp="1"/>
          </p:cNvSpPr>
          <p:nvPr>
            <p:ph type="body" idx="1"/>
          </p:nvPr>
        </p:nvSpPr>
        <p:spPr>
          <a:xfrm>
            <a:off x="187271" y="1155699"/>
            <a:ext cx="8678433" cy="3498690"/>
          </a:xfrm>
        </p:spPr>
        <p:txBody>
          <a:bodyPr>
            <a:normAutofit fontScale="92500" lnSpcReduction="10000"/>
          </a:bodyPr>
          <a:lstStyle/>
          <a:p>
            <a:r>
              <a:rPr lang="en-US" b="1" dirty="0"/>
              <a:t>Specify: </a:t>
            </a:r>
            <a:r>
              <a:rPr lang="en-US" dirty="0"/>
              <a:t>define the problem, scope, assumptions, and acceptance criteria</a:t>
            </a:r>
          </a:p>
          <a:p>
            <a:r>
              <a:rPr lang="en-US" b="1" dirty="0"/>
              <a:t>Plan: </a:t>
            </a:r>
            <a:r>
              <a:rPr lang="en-US" dirty="0"/>
              <a:t>break the work into small, verifiable tasks</a:t>
            </a:r>
          </a:p>
          <a:p>
            <a:r>
              <a:rPr lang="en-US" b="1" dirty="0"/>
              <a:t>Execute: </a:t>
            </a:r>
            <a:r>
              <a:rPr lang="en-US" dirty="0"/>
              <a:t>collect, clean, explore, model, and document</a:t>
            </a:r>
          </a:p>
          <a:p>
            <a:r>
              <a:rPr lang="en-US" b="1" dirty="0"/>
              <a:t>Validate:</a:t>
            </a:r>
            <a:r>
              <a:rPr lang="en-US" dirty="0"/>
              <a:t> check outputs against the spec, tests, and evidence</a:t>
            </a:r>
          </a:p>
          <a:p>
            <a:r>
              <a:rPr lang="en-US" b="1" dirty="0"/>
              <a:t>Update:</a:t>
            </a:r>
            <a:r>
              <a:rPr lang="en-US" dirty="0"/>
              <a:t> revise as understanding improves</a:t>
            </a:r>
          </a:p>
          <a:p>
            <a:r>
              <a:rPr lang="en-US" b="1" dirty="0"/>
              <a:t>Iterate:</a:t>
            </a:r>
            <a:r>
              <a:rPr lang="en-US" dirty="0"/>
              <a:t> repeat with better understanding</a:t>
            </a:r>
            <a:endParaRPr dirty="0"/>
          </a:p>
        </p:txBody>
      </p:sp>
      <p:sp>
        <p:nvSpPr>
          <p:cNvPr id="5" name="Google Shape;396;p54">
            <a:extLst>
              <a:ext uri="{FF2B5EF4-FFF2-40B4-BE49-F238E27FC236}">
                <a16:creationId xmlns:a16="http://schemas.microsoft.com/office/drawing/2014/main" id="{B3EE80A3-A5A9-9735-5D25-953FFC82724E}"/>
              </a:ext>
            </a:extLst>
          </p:cNvPr>
          <p:cNvSpPr txBox="1">
            <a:spLocks/>
          </p:cNvSpPr>
          <p:nvPr/>
        </p:nvSpPr>
        <p:spPr>
          <a:xfrm>
            <a:off x="699300" y="4597480"/>
            <a:ext cx="7745400" cy="471476"/>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81000">
              <a:spcBef>
                <a:spcPts val="480"/>
              </a:spcBef>
              <a:buSzPts val="2400"/>
            </a:pPr>
            <a:r>
              <a:rPr lang="en-US" dirty="0"/>
              <a:t>Documentation becomes both the source of truth as well as the agent’s long-term memory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Prompt Series</a:t>
            </a:r>
            <a:endParaRPr dirty="0"/>
          </a:p>
        </p:txBody>
      </p:sp>
      <p:sp>
        <p:nvSpPr>
          <p:cNvPr id="3" name="Text Placeholder 2"/>
          <p:cNvSpPr>
            <a:spLocks noGrp="1"/>
          </p:cNvSpPr>
          <p:nvPr>
            <p:ph type="body" idx="1"/>
          </p:nvPr>
        </p:nvSpPr>
        <p:spPr/>
        <p:txBody>
          <a:bodyPr/>
          <a:lstStyle/>
          <a:p>
            <a:r>
              <a:rPr lang="en-US" dirty="0"/>
              <a:t>Not every task needs the same level of rigor</a:t>
            </a:r>
          </a:p>
          <a:p>
            <a:r>
              <a:rPr lang="en-US" dirty="0"/>
              <a:t>Some prompts are tactical and reusable</a:t>
            </a:r>
          </a:p>
          <a:p>
            <a:r>
              <a:rPr lang="en-US" dirty="0"/>
              <a:t>Some prompts establish a formal process</a:t>
            </a:r>
          </a:p>
          <a:p>
            <a:r>
              <a:rPr lang="en-US" dirty="0"/>
              <a:t>Choose the level of structure that fits the work</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Prompt Library: Use at Any Point</a:t>
            </a:r>
            <a:endParaRPr dirty="0"/>
          </a:p>
        </p:txBody>
      </p:sp>
      <p:sp>
        <p:nvSpPr>
          <p:cNvPr id="3" name="Text Placeholder 2"/>
          <p:cNvSpPr>
            <a:spLocks noGrp="1"/>
          </p:cNvSpPr>
          <p:nvPr>
            <p:ph type="body" idx="1"/>
          </p:nvPr>
        </p:nvSpPr>
        <p:spPr/>
        <p:txBody>
          <a:bodyPr/>
          <a:lstStyle/>
          <a:p>
            <a:r>
              <a:rPr lang="en-US" dirty="0"/>
              <a:t>Reusable prompts organized by lifecycle phase</a:t>
            </a:r>
          </a:p>
          <a:p>
            <a:r>
              <a:rPr lang="en-US" dirty="0"/>
              <a:t>Helps with specific tasks as they arise</a:t>
            </a:r>
          </a:p>
          <a:p>
            <a:r>
              <a:rPr lang="en-US" dirty="0"/>
              <a:t>Supports iterative, non-linear work</a:t>
            </a:r>
          </a:p>
          <a:p>
            <a:r>
              <a:rPr lang="en-US" dirty="0"/>
              <a:t>Quick progress without the full process overhead</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A430-D904-5F30-9AA5-BAED475D3E05}"/>
              </a:ext>
            </a:extLst>
          </p:cNvPr>
          <p:cNvSpPr>
            <a:spLocks noGrp="1"/>
          </p:cNvSpPr>
          <p:nvPr>
            <p:ph type="title"/>
          </p:nvPr>
        </p:nvSpPr>
        <p:spPr/>
        <p:txBody>
          <a:bodyPr>
            <a:noAutofit/>
          </a:bodyPr>
          <a:lstStyle/>
          <a:p>
            <a:r>
              <a:rPr lang="en-US" sz="3600" dirty="0"/>
              <a:t>Spec-Driven Prompt Series: </a:t>
            </a:r>
            <a:br>
              <a:rPr lang="en-US" sz="3600" dirty="0"/>
            </a:br>
            <a:r>
              <a:rPr lang="en-US" sz="2400" dirty="0"/>
              <a:t>Formal by Design</a:t>
            </a:r>
            <a:endParaRPr lang="en-US" sz="3600" dirty="0"/>
          </a:p>
        </p:txBody>
      </p:sp>
      <p:sp>
        <p:nvSpPr>
          <p:cNvPr id="3" name="Text Placeholder 2">
            <a:extLst>
              <a:ext uri="{FF2B5EF4-FFF2-40B4-BE49-F238E27FC236}">
                <a16:creationId xmlns:a16="http://schemas.microsoft.com/office/drawing/2014/main" id="{AE36C329-4E18-91F5-1E4C-2589944C8426}"/>
              </a:ext>
            </a:extLst>
          </p:cNvPr>
          <p:cNvSpPr>
            <a:spLocks noGrp="1"/>
          </p:cNvSpPr>
          <p:nvPr>
            <p:ph type="body" idx="1"/>
          </p:nvPr>
        </p:nvSpPr>
        <p:spPr>
          <a:xfrm>
            <a:off x="187272" y="1268574"/>
            <a:ext cx="5570798" cy="3498690"/>
          </a:xfrm>
        </p:spPr>
        <p:txBody>
          <a:bodyPr>
            <a:normAutofit/>
          </a:bodyPr>
          <a:lstStyle/>
          <a:p>
            <a:r>
              <a:rPr lang="en-US" sz="2400" dirty="0"/>
              <a:t>Specify before execution</a:t>
            </a:r>
          </a:p>
          <a:p>
            <a:r>
              <a:rPr lang="en-US" sz="2400" dirty="0"/>
              <a:t>Plan in small, verifiable tasks</a:t>
            </a:r>
          </a:p>
          <a:p>
            <a:r>
              <a:rPr lang="en-US" sz="2400" dirty="0"/>
              <a:t>Execute against the spec</a:t>
            </a:r>
          </a:p>
          <a:p>
            <a:r>
              <a:rPr lang="en-US" sz="2400" dirty="0"/>
              <a:t>Validate against acceptance criteria</a:t>
            </a:r>
          </a:p>
          <a:p>
            <a:r>
              <a:rPr lang="en-US" sz="2400" dirty="0"/>
              <a:t>Update as understanding improves</a:t>
            </a:r>
          </a:p>
        </p:txBody>
      </p:sp>
      <p:pic>
        <p:nvPicPr>
          <p:cNvPr id="4" name="Picture 3">
            <a:extLst>
              <a:ext uri="{FF2B5EF4-FFF2-40B4-BE49-F238E27FC236}">
                <a16:creationId xmlns:a16="http://schemas.microsoft.com/office/drawing/2014/main" id="{692C5EF7-5CA0-494C-8005-980FA14D6DB9}"/>
              </a:ext>
            </a:extLst>
          </p:cNvPr>
          <p:cNvPicPr>
            <a:picLocks noChangeAspect="1"/>
          </p:cNvPicPr>
          <p:nvPr/>
        </p:nvPicPr>
        <p:blipFill>
          <a:blip r:embed="rId2"/>
          <a:stretch>
            <a:fillRect/>
          </a:stretch>
        </p:blipFill>
        <p:spPr>
          <a:xfrm>
            <a:off x="6407426" y="564591"/>
            <a:ext cx="2644670" cy="4519274"/>
          </a:xfrm>
          <a:prstGeom prst="rect">
            <a:avLst/>
          </a:prstGeom>
        </p:spPr>
      </p:pic>
    </p:spTree>
    <p:extLst>
      <p:ext uri="{BB962C8B-B14F-4D97-AF65-F5344CB8AC3E}">
        <p14:creationId xmlns:p14="http://schemas.microsoft.com/office/powerpoint/2010/main" val="1255013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What Does Not Change</a:t>
            </a:r>
          </a:p>
        </p:txBody>
      </p:sp>
      <p:sp>
        <p:nvSpPr>
          <p:cNvPr id="3" name="Text Placeholder 2"/>
          <p:cNvSpPr>
            <a:spLocks noGrp="1"/>
          </p:cNvSpPr>
          <p:nvPr>
            <p:ph type="body" idx="1"/>
          </p:nvPr>
        </p:nvSpPr>
        <p:spPr/>
        <p:txBody>
          <a:bodyPr/>
          <a:lstStyle/>
          <a:p>
            <a:r>
              <a:t>The human still owns the question</a:t>
            </a:r>
          </a:p>
          <a:p>
            <a:r>
              <a:t>The human still owns the standards of evidence</a:t>
            </a:r>
          </a:p>
          <a:p>
            <a:r>
              <a:t>The human still owns the review of findings and the decision to act</a:t>
            </a:r>
          </a:p>
          <a:p>
            <a:r>
              <a:t>The agent assists; it does not decide what is true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endParaRPr/>
          </a:p>
        </p:txBody>
      </p:sp>
      <p:sp>
        <p:nvSpPr>
          <p:cNvPr id="147" name="Google Shape;147;p20"/>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1000"/>
              </a:spcBef>
              <a:spcAft>
                <a:spcPts val="0"/>
              </a:spcAft>
              <a:buSzPts val="2400"/>
              <a:buFont typeface="Arial"/>
              <a:buNone/>
            </a:pPr>
            <a:endParaRPr/>
          </a:p>
        </p:txBody>
      </p:sp>
      <p:pic>
        <p:nvPicPr>
          <p:cNvPr id="148" name="Google Shape;148;p20"/>
          <p:cNvPicPr preferRelativeResize="0"/>
          <p:nvPr/>
        </p:nvPicPr>
        <p:blipFill rotWithShape="1">
          <a:blip r:embed="rId3">
            <a:alphaModFix/>
          </a:blip>
          <a:srcRect/>
          <a:stretch/>
        </p:blipFill>
        <p:spPr>
          <a:xfrm>
            <a:off x="0" y="0"/>
            <a:ext cx="9143990" cy="519272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The </a:t>
            </a:r>
            <a:r>
              <a:rPr lang="en-US" dirty="0"/>
              <a:t>Analytic </a:t>
            </a:r>
            <a:r>
              <a:rPr dirty="0"/>
              <a:t>Standard</a:t>
            </a:r>
          </a:p>
        </p:txBody>
      </p:sp>
      <p:sp>
        <p:nvSpPr>
          <p:cNvPr id="3" name="Text Placeholder 2"/>
          <p:cNvSpPr>
            <a:spLocks noGrp="1"/>
          </p:cNvSpPr>
          <p:nvPr>
            <p:ph type="body" idx="1"/>
          </p:nvPr>
        </p:nvSpPr>
        <p:spPr/>
        <p:txBody>
          <a:bodyPr/>
          <a:lstStyle/>
          <a:p>
            <a:pPr marL="76200" indent="0">
              <a:buNone/>
            </a:pPr>
            <a:r>
              <a:rPr dirty="0"/>
              <a:t>If you cannot explain the question, the data lineage, the assumptions, the validation logic, and the limits of the </a:t>
            </a:r>
            <a:r>
              <a:rPr dirty="0" err="1"/>
              <a:t>resultyou</a:t>
            </a:r>
            <a:r>
              <a:rPr dirty="0"/>
              <a:t> do not understand the analysis well enough to act on it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7"/>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
              <a:t>Context Management</a:t>
            </a:r>
            <a:endParaRPr/>
          </a:p>
        </p:txBody>
      </p:sp>
      <p:sp>
        <p:nvSpPr>
          <p:cNvPr id="416" name="Google Shape;416;p57"/>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
              <a:t>Performance, Not Housekeeping</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58"/>
          <p:cNvPicPr preferRelativeResize="0"/>
          <p:nvPr/>
        </p:nvPicPr>
        <p:blipFill rotWithShape="1">
          <a:blip r:embed="rId3">
            <a:alphaModFix/>
          </a:blip>
          <a:srcRect/>
          <a:stretch/>
        </p:blipFill>
        <p:spPr>
          <a:xfrm>
            <a:off x="1" y="0"/>
            <a:ext cx="9204960" cy="5158759"/>
          </a:xfrm>
          <a:prstGeom prst="rect">
            <a:avLst/>
          </a:prstGeom>
          <a:noFill/>
          <a:ln>
            <a:noFill/>
          </a:ln>
        </p:spPr>
      </p:pic>
      <p:sp>
        <p:nvSpPr>
          <p:cNvPr id="422" name="Google Shape;422;p58"/>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Context Includes</a:t>
            </a:r>
            <a:endParaRPr/>
          </a:p>
        </p:txBody>
      </p:sp>
      <p:sp>
        <p:nvSpPr>
          <p:cNvPr id="423" name="Google Shape;423;p58"/>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AGENTS.md</a:t>
            </a:r>
            <a:endParaRPr/>
          </a:p>
          <a:p>
            <a:pPr marL="228600" lvl="0" indent="-228600" algn="l" rtl="0">
              <a:lnSpc>
                <a:spcPct val="90000"/>
              </a:lnSpc>
              <a:spcBef>
                <a:spcPts val="1000"/>
              </a:spcBef>
              <a:spcAft>
                <a:spcPts val="0"/>
              </a:spcAft>
              <a:buSzPts val="2400"/>
              <a:buFont typeface="Arial"/>
              <a:buChar char="•"/>
            </a:pPr>
            <a:r>
              <a:rPr lang="en"/>
              <a:t>specification.md</a:t>
            </a:r>
            <a:endParaRPr/>
          </a:p>
          <a:p>
            <a:pPr marL="228600" lvl="0" indent="-228600" algn="l" rtl="0">
              <a:lnSpc>
                <a:spcPct val="90000"/>
              </a:lnSpc>
              <a:spcBef>
                <a:spcPts val="1000"/>
              </a:spcBef>
              <a:spcAft>
                <a:spcPts val="0"/>
              </a:spcAft>
              <a:buSzPts val="2400"/>
              <a:buFont typeface="Arial"/>
              <a:buChar char="•"/>
            </a:pPr>
            <a:r>
              <a:rPr lang="en"/>
              <a:t>Files the agent reads</a:t>
            </a:r>
            <a:endParaRPr/>
          </a:p>
          <a:p>
            <a:pPr marL="228600" lvl="0" indent="-228600" algn="l" rtl="0">
              <a:lnSpc>
                <a:spcPct val="90000"/>
              </a:lnSpc>
              <a:spcBef>
                <a:spcPts val="1000"/>
              </a:spcBef>
              <a:spcAft>
                <a:spcPts val="0"/>
              </a:spcAft>
              <a:buSzPts val="2400"/>
              <a:buFont typeface="Arial"/>
              <a:buChar char="•"/>
            </a:pPr>
            <a:r>
              <a:rPr lang="en"/>
              <a:t>Conversation history</a:t>
            </a:r>
            <a:endParaRPr/>
          </a:p>
          <a:p>
            <a:pPr marL="228600" lvl="0" indent="-228600" algn="l" rtl="0">
              <a:lnSpc>
                <a:spcPct val="90000"/>
              </a:lnSpc>
              <a:spcBef>
                <a:spcPts val="1000"/>
              </a:spcBef>
              <a:spcAft>
                <a:spcPts val="0"/>
              </a:spcAft>
              <a:buSzPts val="2400"/>
              <a:buFont typeface="Arial"/>
              <a:buChar char="•"/>
            </a:pPr>
            <a:r>
              <a:rPr lang="en"/>
              <a:t>Your current prompt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59" descr="A profile of a person&#10;&#10;AI-generated content may be incorrect."/>
          <p:cNvPicPr preferRelativeResize="0"/>
          <p:nvPr/>
        </p:nvPicPr>
        <p:blipFill rotWithShape="1">
          <a:blip r:embed="rId3">
            <a:alphaModFix/>
          </a:blip>
          <a:srcRect l="21610"/>
          <a:stretch/>
        </p:blipFill>
        <p:spPr>
          <a:xfrm>
            <a:off x="2512827" y="-1903"/>
            <a:ext cx="7202673" cy="5145401"/>
          </a:xfrm>
          <a:prstGeom prst="rect">
            <a:avLst/>
          </a:prstGeom>
          <a:noFill/>
          <a:ln>
            <a:noFill/>
          </a:ln>
        </p:spPr>
      </p:pic>
      <p:pic>
        <p:nvPicPr>
          <p:cNvPr id="430" name="Google Shape;430;p59"/>
          <p:cNvPicPr preferRelativeResize="0"/>
          <p:nvPr/>
        </p:nvPicPr>
        <p:blipFill rotWithShape="1">
          <a:blip r:embed="rId4">
            <a:alphaModFix/>
          </a:blip>
          <a:srcRect l="10367" r="-10364" b="920"/>
          <a:stretch/>
        </p:blipFill>
        <p:spPr>
          <a:xfrm>
            <a:off x="-121920" y="-91127"/>
            <a:ext cx="2940604" cy="5323847"/>
          </a:xfrm>
          <a:prstGeom prst="rect">
            <a:avLst/>
          </a:prstGeom>
          <a:noFill/>
          <a:ln>
            <a:noFill/>
          </a:ln>
        </p:spPr>
      </p:pic>
      <p:sp>
        <p:nvSpPr>
          <p:cNvPr id="431" name="Google Shape;431;p59"/>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This Actually Means</a:t>
            </a:r>
            <a:endParaRPr/>
          </a:p>
        </p:txBody>
      </p:sp>
      <p:sp>
        <p:nvSpPr>
          <p:cNvPr id="432" name="Google Shape;432;p59"/>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sz="1800"/>
              <a:t>The model reasons over everything in context.</a:t>
            </a:r>
            <a:endParaRPr/>
          </a:p>
          <a:p>
            <a:pPr marL="228600" lvl="0" indent="-228600" algn="l" rtl="0">
              <a:lnSpc>
                <a:spcPct val="90000"/>
              </a:lnSpc>
              <a:spcBef>
                <a:spcPts val="1000"/>
              </a:spcBef>
              <a:spcAft>
                <a:spcPts val="0"/>
              </a:spcAft>
              <a:buSzPts val="2400"/>
              <a:buFont typeface="Arial"/>
              <a:buChar char="•"/>
            </a:pPr>
            <a:r>
              <a:rPr lang="en" sz="1800"/>
              <a:t>More context ≠ better results.</a:t>
            </a:r>
            <a:endParaRPr/>
          </a:p>
          <a:p>
            <a:pPr marL="228600" lvl="0" indent="-228600" algn="l" rtl="0">
              <a:lnSpc>
                <a:spcPct val="90000"/>
              </a:lnSpc>
              <a:spcBef>
                <a:spcPts val="1000"/>
              </a:spcBef>
              <a:spcAft>
                <a:spcPts val="0"/>
              </a:spcAft>
              <a:buSzPts val="2400"/>
              <a:buFont typeface="Arial"/>
              <a:buChar char="•"/>
            </a:pPr>
            <a:r>
              <a:rPr lang="en" sz="1800"/>
              <a:t>Smaller context = tighter reasoning.</a:t>
            </a:r>
            <a:endParaRPr/>
          </a:p>
          <a:p>
            <a:pPr marL="228600" lvl="0" indent="-228600" algn="l" rtl="0">
              <a:lnSpc>
                <a:spcPct val="90000"/>
              </a:lnSpc>
              <a:spcBef>
                <a:spcPts val="1000"/>
              </a:spcBef>
              <a:spcAft>
                <a:spcPts val="0"/>
              </a:spcAft>
              <a:buSzPts val="2400"/>
              <a:buFont typeface="Arial"/>
              <a:buChar char="•"/>
            </a:pPr>
            <a:r>
              <a:rPr lang="en" sz="1800"/>
              <a:t>Irrelevant context degrades output.</a:t>
            </a:r>
            <a:endParaRPr/>
          </a:p>
          <a:p>
            <a:pPr marL="228600" lvl="0" indent="-76200" algn="l" rtl="0">
              <a:lnSpc>
                <a:spcPct val="90000"/>
              </a:lnSpc>
              <a:spcBef>
                <a:spcPts val="1000"/>
              </a:spcBef>
              <a:spcAft>
                <a:spcPts val="0"/>
              </a:spcAft>
              <a:buSzPts val="2400"/>
              <a:buFont typeface="Arial"/>
              <a:buNone/>
            </a:pPr>
            <a:endParaRPr sz="1800"/>
          </a:p>
          <a:p>
            <a:pPr marL="228600" lvl="0" indent="-76200" algn="l" rtl="0">
              <a:lnSpc>
                <a:spcPct val="90000"/>
              </a:lnSpc>
              <a:spcBef>
                <a:spcPts val="1000"/>
              </a:spcBef>
              <a:spcAft>
                <a:spcPts val="0"/>
              </a:spcAft>
              <a:buSzPts val="2400"/>
              <a:buFont typeface="Arial"/>
              <a:buNone/>
            </a:pPr>
            <a:endParaRPr sz="1800"/>
          </a:p>
          <a:p>
            <a:pPr marL="0" lvl="0" indent="0" algn="l" rtl="0">
              <a:lnSpc>
                <a:spcPct val="90000"/>
              </a:lnSpc>
              <a:spcBef>
                <a:spcPts val="1000"/>
              </a:spcBef>
              <a:spcAft>
                <a:spcPts val="0"/>
              </a:spcAft>
              <a:buSzPts val="2400"/>
              <a:buNone/>
            </a:pPr>
            <a:endParaRPr sz="1800"/>
          </a:p>
          <a:p>
            <a:pPr marL="0" lvl="0" indent="0" algn="l" rtl="0">
              <a:lnSpc>
                <a:spcPct val="90000"/>
              </a:lnSpc>
              <a:spcBef>
                <a:spcPts val="1000"/>
              </a:spcBef>
              <a:spcAft>
                <a:spcPts val="0"/>
              </a:spcAft>
              <a:buSzPts val="2400"/>
              <a:buNone/>
            </a:pPr>
            <a:endParaRPr sz="1800"/>
          </a:p>
          <a:p>
            <a:pPr marL="0" lvl="0" indent="0" algn="l" rtl="0">
              <a:lnSpc>
                <a:spcPct val="90000"/>
              </a:lnSpc>
              <a:spcBef>
                <a:spcPts val="1000"/>
              </a:spcBef>
              <a:spcAft>
                <a:spcPts val="0"/>
              </a:spcAft>
              <a:buSzPts val="2400"/>
              <a:buNone/>
            </a:pPr>
            <a:r>
              <a:rPr lang="en" sz="1800"/>
              <a:t>Think of context as working memory — not storage.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0"/>
          <p:cNvSpPr txBox="1">
            <a:spLocks noGrp="1"/>
          </p:cNvSpPr>
          <p:nvPr>
            <p:ph type="title"/>
          </p:nvPr>
        </p:nvSpPr>
        <p:spPr>
          <a:xfrm>
            <a:off x="164411" y="46625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dirty="0"/>
              <a:t>Layers of Memory</a:t>
            </a:r>
            <a:endParaRPr dirty="0"/>
          </a:p>
        </p:txBody>
      </p:sp>
      <p:graphicFrame>
        <p:nvGraphicFramePr>
          <p:cNvPr id="439" name="Google Shape;439;p60"/>
          <p:cNvGraphicFramePr/>
          <p:nvPr>
            <p:extLst>
              <p:ext uri="{D42A27DB-BD31-4B8C-83A1-F6EECF244321}">
                <p14:modId xmlns:p14="http://schemas.microsoft.com/office/powerpoint/2010/main" val="2333498816"/>
              </p:ext>
            </p:extLst>
          </p:nvPr>
        </p:nvGraphicFramePr>
        <p:xfrm>
          <a:off x="164411" y="1183324"/>
          <a:ext cx="8453826" cy="3717670"/>
        </p:xfrm>
        <a:graphic>
          <a:graphicData uri="http://schemas.openxmlformats.org/drawingml/2006/table">
            <a:tbl>
              <a:tblPr>
                <a:noFill/>
                <a:tableStyleId>{848A44FC-131C-4B3A-9906-B6E9A9A1AFB7}</a:tableStyleId>
              </a:tblPr>
              <a:tblGrid>
                <a:gridCol w="1390178">
                  <a:extLst>
                    <a:ext uri="{9D8B030D-6E8A-4147-A177-3AD203B41FA5}">
                      <a16:colId xmlns:a16="http://schemas.microsoft.com/office/drawing/2014/main" val="20000"/>
                    </a:ext>
                  </a:extLst>
                </a:gridCol>
                <a:gridCol w="2138536">
                  <a:extLst>
                    <a:ext uri="{9D8B030D-6E8A-4147-A177-3AD203B41FA5}">
                      <a16:colId xmlns:a16="http://schemas.microsoft.com/office/drawing/2014/main" val="20001"/>
                    </a:ext>
                  </a:extLst>
                </a:gridCol>
                <a:gridCol w="2462556">
                  <a:extLst>
                    <a:ext uri="{9D8B030D-6E8A-4147-A177-3AD203B41FA5}">
                      <a16:colId xmlns:a16="http://schemas.microsoft.com/office/drawing/2014/main" val="20002"/>
                    </a:ext>
                  </a:extLst>
                </a:gridCol>
                <a:gridCol w="2462556">
                  <a:extLst>
                    <a:ext uri="{9D8B030D-6E8A-4147-A177-3AD203B41FA5}">
                      <a16:colId xmlns:a16="http://schemas.microsoft.com/office/drawing/2014/main" val="1989442571"/>
                    </a:ext>
                  </a:extLst>
                </a:gridCol>
              </a:tblGrid>
              <a:tr h="315575">
                <a:tc>
                  <a:txBody>
                    <a:bodyPr/>
                    <a:lstStyle/>
                    <a:p>
                      <a:pPr marL="0" marR="0" lvl="0" indent="0" algn="l" rtl="0">
                        <a:lnSpc>
                          <a:spcPct val="100000"/>
                        </a:lnSpc>
                        <a:spcBef>
                          <a:spcPts val="0"/>
                        </a:spcBef>
                        <a:spcAft>
                          <a:spcPts val="0"/>
                        </a:spcAft>
                        <a:buClr>
                          <a:srgbClr val="000000"/>
                        </a:buClr>
                        <a:buSzPts val="1600"/>
                        <a:buFont typeface="Arial"/>
                        <a:buNone/>
                      </a:pPr>
                      <a:r>
                        <a:rPr lang="en" sz="1600" b="1" u="none" strike="noStrike" cap="none" dirty="0">
                          <a:solidFill>
                            <a:schemeClr val="lt1"/>
                          </a:solidFill>
                        </a:rPr>
                        <a:t>Layer</a:t>
                      </a:r>
                      <a:endParaRPr sz="1600" u="none" strike="noStrike" cap="none" dirty="0">
                        <a:solidFill>
                          <a:schemeClr val="lt1"/>
                        </a:solidFill>
                      </a:endParaRPr>
                    </a:p>
                  </a:txBody>
                  <a:tcPr marL="54775" marR="54775" marT="54775" marB="54775">
                    <a:solidFill>
                      <a:schemeClr val="dk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1" u="none" strike="noStrike" cap="none" dirty="0">
                          <a:solidFill>
                            <a:schemeClr val="lt1"/>
                          </a:solidFill>
                        </a:rPr>
                        <a:t>Scope</a:t>
                      </a:r>
                      <a:endParaRPr sz="1600" u="none" strike="noStrike" cap="none" dirty="0">
                        <a:solidFill>
                          <a:schemeClr val="lt1"/>
                        </a:solidFill>
                      </a:endParaRPr>
                    </a:p>
                  </a:txBody>
                  <a:tcPr marL="54775" marR="54775" marT="54775" marB="54775">
                    <a:solidFill>
                      <a:schemeClr val="dk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1" u="none" strike="noStrike" cap="none" dirty="0">
                          <a:solidFill>
                            <a:schemeClr val="lt1"/>
                          </a:solidFill>
                        </a:rPr>
                        <a:t>Example</a:t>
                      </a:r>
                      <a:endParaRPr sz="1600" u="none" strike="noStrike" cap="none" dirty="0">
                        <a:solidFill>
                          <a:schemeClr val="lt1"/>
                        </a:solidFill>
                      </a:endParaRPr>
                    </a:p>
                  </a:txBody>
                  <a:tcPr marL="54775" marR="54775" marT="54775" marB="54775">
                    <a:solidFill>
                      <a:schemeClr val="dk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b="1" u="none" strike="noStrike" cap="none" dirty="0">
                          <a:solidFill>
                            <a:schemeClr val="lt1"/>
                          </a:solidFill>
                        </a:rPr>
                        <a:t>When to Use</a:t>
                      </a:r>
                      <a:endParaRPr lang="en-US" sz="1600" u="none" strike="noStrike" cap="none" dirty="0">
                        <a:solidFill>
                          <a:schemeClr val="lt1"/>
                        </a:solidFill>
                      </a:endParaRPr>
                    </a:p>
                  </a:txBody>
                  <a:tcPr marL="54775" marR="54775" marT="54775" marB="54775">
                    <a:solidFill>
                      <a:schemeClr val="dk2"/>
                    </a:solidFill>
                  </a:tcPr>
                </a:tc>
                <a:extLst>
                  <a:ext uri="{0D108BD9-81ED-4DB2-BD59-A6C34878D82A}">
                    <a16:rowId xmlns:a16="http://schemas.microsoft.com/office/drawing/2014/main" val="10000"/>
                  </a:ext>
                </a:extLst>
              </a:tr>
              <a:tr h="495150">
                <a:tc>
                  <a:txBody>
                    <a:bodyPr/>
                    <a:lstStyle/>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rgbClr val="000000"/>
                          </a:solidFill>
                        </a:rPr>
                        <a:t>Prompt</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dirty="0"/>
                        <a:t>Immediate task</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rgbClr val="000000"/>
                          </a:solidFill>
                        </a:rPr>
                        <a:t>“Add input validation to the CSV parser to ensure dates are properly formatted as ISO-8601 strings”</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dirty="0"/>
                        <a:t>Current step only</a:t>
                      </a:r>
                      <a:endParaRPr sz="1600" u="none" strike="noStrike" cap="none" dirty="0"/>
                    </a:p>
                  </a:txBody>
                  <a:tcPr marL="54775" marR="54775" marT="54775" marB="54775"/>
                </a:tc>
                <a:extLst>
                  <a:ext uri="{0D108BD9-81ED-4DB2-BD59-A6C34878D82A}">
                    <a16:rowId xmlns:a16="http://schemas.microsoft.com/office/drawing/2014/main" val="10001"/>
                  </a:ext>
                </a:extLst>
              </a:tr>
              <a:tr h="495150">
                <a:tc>
                  <a:txBody>
                    <a:bodyPr/>
                    <a:lstStyle/>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rgbClr val="000000"/>
                          </a:solidFill>
                        </a:rPr>
                        <a:t>Context</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dirty="0"/>
                        <a:t>Current session</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rgbClr val="000000"/>
                          </a:solidFill>
                        </a:rPr>
                        <a:t>Files in view, recent conversation</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dirty="0"/>
                        <a:t>Working memory for one session</a:t>
                      </a:r>
                      <a:endParaRPr sz="1600" u="none" strike="noStrike" cap="none" dirty="0"/>
                    </a:p>
                  </a:txBody>
                  <a:tcPr marL="54775" marR="54775" marT="54775" marB="54775"/>
                </a:tc>
                <a:extLst>
                  <a:ext uri="{0D108BD9-81ED-4DB2-BD59-A6C34878D82A}">
                    <a16:rowId xmlns:a16="http://schemas.microsoft.com/office/drawing/2014/main" val="10002"/>
                  </a:ext>
                </a:extLst>
              </a:tr>
              <a:tr h="495150">
                <a:tc>
                  <a:txBody>
                    <a:bodyPr/>
                    <a:lstStyle/>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rgbClr val="000000"/>
                          </a:solidFill>
                        </a:rPr>
                        <a:t>Working documents</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dirty="0"/>
                        <a:t>Current feature / analysis</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US" sz="1600" b="0" u="none" strike="noStrike" cap="none" dirty="0">
                          <a:solidFill>
                            <a:srgbClr val="000000"/>
                          </a:solidFill>
                        </a:rPr>
                        <a:t>S</a:t>
                      </a:r>
                      <a:r>
                        <a:rPr lang="en" sz="1600" b="0" u="none" strike="noStrike" cap="none" dirty="0" err="1">
                          <a:solidFill>
                            <a:srgbClr val="000000"/>
                          </a:solidFill>
                        </a:rPr>
                        <a:t>pecification.md</a:t>
                      </a:r>
                      <a:r>
                        <a:rPr lang="en" sz="1600" b="0" u="none" strike="noStrike" cap="none" dirty="0">
                          <a:solidFill>
                            <a:srgbClr val="000000"/>
                          </a:solidFill>
                        </a:rPr>
                        <a:t>, </a:t>
                      </a:r>
                      <a:r>
                        <a:rPr lang="en" sz="1600" b="0" u="none" strike="noStrike" cap="none" dirty="0" err="1">
                          <a:solidFill>
                            <a:srgbClr val="000000"/>
                          </a:solidFill>
                        </a:rPr>
                        <a:t>prompt_plan.md</a:t>
                      </a:r>
                      <a:r>
                        <a:rPr lang="en" sz="1600" b="0" u="none" strike="noStrike" cap="none" dirty="0">
                          <a:solidFill>
                            <a:srgbClr val="000000"/>
                          </a:solidFill>
                        </a:rPr>
                        <a:t>, </a:t>
                      </a:r>
                      <a:r>
                        <a:rPr lang="en" sz="1600" b="0" u="none" strike="noStrike" cap="none" dirty="0" err="1">
                          <a:solidFill>
                            <a:srgbClr val="000000"/>
                          </a:solidFill>
                        </a:rPr>
                        <a:t>research.md</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dirty="0"/>
                        <a:t>Persist requirements and plans across sessions</a:t>
                      </a:r>
                      <a:endParaRPr sz="1600" u="none" strike="noStrike" cap="none" dirty="0"/>
                    </a:p>
                  </a:txBody>
                  <a:tcPr marL="54775" marR="54775" marT="54775" marB="54775"/>
                </a:tc>
                <a:extLst>
                  <a:ext uri="{0D108BD9-81ED-4DB2-BD59-A6C34878D82A}">
                    <a16:rowId xmlns:a16="http://schemas.microsoft.com/office/drawing/2014/main" val="10003"/>
                  </a:ext>
                </a:extLst>
              </a:tr>
              <a:tr h="495150">
                <a:tc>
                  <a:txBody>
                    <a:bodyPr/>
                    <a:lstStyle/>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err="1">
                          <a:solidFill>
                            <a:srgbClr val="000000"/>
                          </a:solidFill>
                        </a:rPr>
                        <a:t>AGENTS.md</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dirty="0"/>
                        <a:t>Entire repository</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rgbClr val="000000"/>
                          </a:solidFill>
                        </a:rPr>
                        <a:t>Standing rules, constraints, tools</a:t>
                      </a:r>
                      <a:endParaRPr sz="1600" u="none" strike="noStrike" cap="none" dirty="0"/>
                    </a:p>
                  </a:txBody>
                  <a:tcPr marL="54775" marR="54775" marT="54775" marB="54775"/>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dirty="0"/>
                        <a:t>Apply every time an agent works in the project</a:t>
                      </a:r>
                      <a:endParaRPr sz="1600" u="none" strike="noStrike" cap="none" dirty="0"/>
                    </a:p>
                  </a:txBody>
                  <a:tcPr marL="54775" marR="54775" marT="54775" marB="54775"/>
                </a:tc>
                <a:extLst>
                  <a:ext uri="{0D108BD9-81ED-4DB2-BD59-A6C34878D82A}">
                    <a16:rowId xmlns:a16="http://schemas.microsoft.com/office/drawing/2014/main" val="10004"/>
                  </a:ext>
                </a:extLst>
              </a:tr>
            </a:tbl>
          </a:graphicData>
        </a:graphic>
      </p:graphicFrame>
      <p:sp>
        <p:nvSpPr>
          <p:cNvPr id="440" name="Google Shape;440;p60"/>
          <p:cNvSpPr/>
          <p:nvPr/>
        </p:nvSpPr>
        <p:spPr>
          <a:xfrm>
            <a:off x="165193" y="1312862"/>
            <a:ext cx="15080257" cy="56780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1"/>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When to Clear Context</a:t>
            </a:r>
            <a:endParaRPr/>
          </a:p>
        </p:txBody>
      </p:sp>
      <p:sp>
        <p:nvSpPr>
          <p:cNvPr id="446" name="Google Shape;446;p61"/>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Switching tasks</a:t>
            </a:r>
            <a:endParaRPr/>
          </a:p>
          <a:p>
            <a:pPr marL="228600" lvl="0" indent="-228600" algn="l" rtl="0">
              <a:lnSpc>
                <a:spcPct val="90000"/>
              </a:lnSpc>
              <a:spcBef>
                <a:spcPts val="1000"/>
              </a:spcBef>
              <a:spcAft>
                <a:spcPts val="0"/>
              </a:spcAft>
              <a:buSzPts val="2400"/>
              <a:buFont typeface="Arial"/>
              <a:buChar char="•"/>
            </a:pPr>
            <a:r>
              <a:rPr lang="en"/>
              <a:t>Starting a new lifecycle increment</a:t>
            </a:r>
            <a:endParaRPr/>
          </a:p>
          <a:p>
            <a:pPr marL="228600" lvl="0" indent="-228600" algn="l" rtl="0">
              <a:lnSpc>
                <a:spcPct val="90000"/>
              </a:lnSpc>
              <a:spcBef>
                <a:spcPts val="1000"/>
              </a:spcBef>
              <a:spcAft>
                <a:spcPts val="0"/>
              </a:spcAft>
              <a:buSzPts val="2400"/>
              <a:buFont typeface="Arial"/>
              <a:buChar char="•"/>
            </a:pPr>
            <a:r>
              <a:rPr lang="en"/>
              <a:t>Finishing a major feature</a:t>
            </a:r>
            <a:endParaRPr/>
          </a:p>
          <a:p>
            <a:pPr marL="228600" lvl="0" indent="-228600" algn="l" rtl="0">
              <a:lnSpc>
                <a:spcPct val="90000"/>
              </a:lnSpc>
              <a:spcBef>
                <a:spcPts val="1000"/>
              </a:spcBef>
              <a:spcAft>
                <a:spcPts val="0"/>
              </a:spcAft>
              <a:buSzPts val="2400"/>
              <a:buFont typeface="Arial"/>
              <a:buChar char="•"/>
            </a:pPr>
            <a:r>
              <a:rPr lang="en"/>
              <a:t>The agent begins repeating itself</a:t>
            </a:r>
            <a:endParaRPr/>
          </a:p>
          <a:p>
            <a:pPr marL="228600" lvl="0" indent="-228600" algn="l" rtl="0">
              <a:lnSpc>
                <a:spcPct val="90000"/>
              </a:lnSpc>
              <a:spcBef>
                <a:spcPts val="1000"/>
              </a:spcBef>
              <a:spcAft>
                <a:spcPts val="0"/>
              </a:spcAft>
              <a:buSzPts val="2400"/>
              <a:buFont typeface="Arial"/>
              <a:buChar char="•"/>
            </a:pPr>
            <a:r>
              <a:rPr lang="en"/>
              <a:t>Responses degrade in precision</a:t>
            </a:r>
            <a:endParaRPr/>
          </a:p>
        </p:txBody>
      </p:sp>
      <p:pic>
        <p:nvPicPr>
          <p:cNvPr id="447" name="Google Shape;447;p61" descr="A squeegee with a black handle&#10;&#10;AI-generated content may be incorrect."/>
          <p:cNvPicPr preferRelativeResize="0"/>
          <p:nvPr/>
        </p:nvPicPr>
        <p:blipFill rotWithShape="1">
          <a:blip r:embed="rId3">
            <a:alphaModFix/>
          </a:blip>
          <a:srcRect/>
          <a:stretch/>
        </p:blipFill>
        <p:spPr>
          <a:xfrm rot="5679137">
            <a:off x="6037104" y="1095536"/>
            <a:ext cx="3095463" cy="309546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2"/>
          <p:cNvSpPr txBox="1">
            <a:spLocks noGrp="1"/>
          </p:cNvSpPr>
          <p:nvPr>
            <p:ph type="title"/>
          </p:nvPr>
        </p:nvSpPr>
        <p:spPr>
          <a:xfrm>
            <a:off x="187270" y="489111"/>
            <a:ext cx="8499529"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The Session Handoff Technique</a:t>
            </a:r>
            <a:endParaRPr/>
          </a:p>
        </p:txBody>
      </p:sp>
      <p:sp>
        <p:nvSpPr>
          <p:cNvPr id="453" name="Google Shape;453;p62"/>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1000"/>
              </a:spcBef>
              <a:spcAft>
                <a:spcPts val="0"/>
              </a:spcAft>
              <a:buSzPct val="122448"/>
              <a:buNone/>
            </a:pPr>
            <a:r>
              <a:rPr lang="en"/>
              <a:t>Before clearing:</a:t>
            </a:r>
            <a:endParaRPr/>
          </a:p>
          <a:p>
            <a:pPr marL="0" lvl="0" indent="0" algn="l" rtl="0">
              <a:lnSpc>
                <a:spcPct val="90000"/>
              </a:lnSpc>
              <a:spcBef>
                <a:spcPts val="1000"/>
              </a:spcBef>
              <a:spcAft>
                <a:spcPts val="0"/>
              </a:spcAft>
              <a:buSzPct val="122448"/>
              <a:buNone/>
            </a:pPr>
            <a:r>
              <a:rPr lang="en"/>
              <a:t>Prompt:</a:t>
            </a:r>
            <a:endParaRPr/>
          </a:p>
          <a:p>
            <a:pPr marL="347663" lvl="0" indent="0" algn="l" rtl="0">
              <a:lnSpc>
                <a:spcPct val="90000"/>
              </a:lnSpc>
              <a:spcBef>
                <a:spcPts val="1000"/>
              </a:spcBef>
              <a:spcAft>
                <a:spcPts val="0"/>
              </a:spcAft>
              <a:buSzPct val="122448"/>
              <a:buNone/>
            </a:pPr>
            <a:r>
              <a:rPr lang="en">
                <a:latin typeface="Consolas"/>
                <a:ea typeface="Consolas"/>
                <a:cs typeface="Consolas"/>
                <a:sym typeface="Consolas"/>
              </a:rPr>
              <a:t>Summarize what we accomplished, what remains in the plan, any architectural decisions made, and any open issues.</a:t>
            </a:r>
            <a:endParaRPr/>
          </a:p>
          <a:p>
            <a:pPr marL="0" lvl="0" indent="0" algn="l" rtl="0">
              <a:lnSpc>
                <a:spcPct val="90000"/>
              </a:lnSpc>
              <a:spcBef>
                <a:spcPts val="1000"/>
              </a:spcBef>
              <a:spcAft>
                <a:spcPts val="0"/>
              </a:spcAft>
              <a:buSzPct val="122448"/>
              <a:buNone/>
            </a:pPr>
            <a:endParaRPr/>
          </a:p>
          <a:p>
            <a:pPr marL="0" lvl="0" indent="0" algn="l" rtl="0">
              <a:lnSpc>
                <a:spcPct val="90000"/>
              </a:lnSpc>
              <a:spcBef>
                <a:spcPts val="1000"/>
              </a:spcBef>
              <a:spcAft>
                <a:spcPts val="0"/>
              </a:spcAft>
              <a:buSzPct val="122448"/>
              <a:buNone/>
            </a:pPr>
            <a:r>
              <a:rPr lang="en"/>
              <a:t>Save this to a scratch file</a:t>
            </a:r>
            <a:endParaRPr/>
          </a:p>
          <a:p>
            <a:pPr marL="0" lvl="0" indent="0" algn="l" rtl="0">
              <a:lnSpc>
                <a:spcPct val="90000"/>
              </a:lnSpc>
              <a:spcBef>
                <a:spcPts val="1000"/>
              </a:spcBef>
              <a:spcAft>
                <a:spcPts val="0"/>
              </a:spcAft>
              <a:buSzPct val="122448"/>
              <a:buNone/>
            </a:pPr>
            <a:r>
              <a:rPr lang="en"/>
              <a:t>Clear</a:t>
            </a:r>
            <a:endParaRPr/>
          </a:p>
          <a:p>
            <a:pPr marL="0" lvl="0" indent="0" algn="l" rtl="0">
              <a:lnSpc>
                <a:spcPct val="90000"/>
              </a:lnSpc>
              <a:spcBef>
                <a:spcPts val="1000"/>
              </a:spcBef>
              <a:spcAft>
                <a:spcPts val="0"/>
              </a:spcAft>
              <a:buSzPct val="122448"/>
              <a:buNone/>
            </a:pPr>
            <a:r>
              <a:rPr lang="en"/>
              <a:t>Paste the summary</a:t>
            </a:r>
            <a:endParaRPr/>
          </a:p>
          <a:p>
            <a:pPr marL="0" lvl="0" indent="0" algn="l" rtl="0">
              <a:lnSpc>
                <a:spcPct val="90000"/>
              </a:lnSpc>
              <a:spcBef>
                <a:spcPts val="1000"/>
              </a:spcBef>
              <a:spcAft>
                <a:spcPts val="0"/>
              </a:spcAft>
              <a:buSzPct val="122448"/>
              <a:buNone/>
            </a:pPr>
            <a:endParaRPr/>
          </a:p>
          <a:p>
            <a:pPr marL="0" lvl="0" indent="0" algn="l" rtl="0">
              <a:lnSpc>
                <a:spcPct val="90000"/>
              </a:lnSpc>
              <a:spcBef>
                <a:spcPts val="1000"/>
              </a:spcBef>
              <a:spcAft>
                <a:spcPts val="0"/>
              </a:spcAft>
              <a:buSzPct val="122448"/>
              <a:buNone/>
            </a:pPr>
            <a:r>
              <a:rPr lang="en"/>
              <a:t>Preserving continuity without token bloat – use in chat applications too!</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3"/>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Context Anti-Patterns</a:t>
            </a:r>
            <a:endParaRPr/>
          </a:p>
        </p:txBody>
      </p:sp>
      <p:sp>
        <p:nvSpPr>
          <p:cNvPr id="459" name="Google Shape;459;p63"/>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SzPts val="2595"/>
              <a:buNone/>
            </a:pPr>
            <a:r>
              <a:rPr lang="en"/>
              <a:t>Do not:</a:t>
            </a:r>
            <a:endParaRPr/>
          </a:p>
          <a:p>
            <a:pPr marL="685800" lvl="1" indent="-238897" algn="l" rtl="0">
              <a:lnSpc>
                <a:spcPct val="90000"/>
              </a:lnSpc>
              <a:spcBef>
                <a:spcPts val="500"/>
              </a:spcBef>
              <a:spcAft>
                <a:spcPts val="0"/>
              </a:spcAft>
              <a:buSzPts val="2162"/>
              <a:buChar char="•"/>
            </a:pPr>
            <a:r>
              <a:rPr lang="en"/>
              <a:t>Keep long conversations alive</a:t>
            </a:r>
            <a:endParaRPr/>
          </a:p>
          <a:p>
            <a:pPr marL="685800" lvl="1" indent="-238897" algn="l" rtl="0">
              <a:lnSpc>
                <a:spcPct val="90000"/>
              </a:lnSpc>
              <a:spcBef>
                <a:spcPts val="500"/>
              </a:spcBef>
              <a:spcAft>
                <a:spcPts val="0"/>
              </a:spcAft>
              <a:buSzPts val="2162"/>
              <a:buChar char="•"/>
            </a:pPr>
            <a:r>
              <a:rPr lang="en"/>
              <a:t>Mix unrelated tasks in one session</a:t>
            </a:r>
            <a:endParaRPr/>
          </a:p>
          <a:p>
            <a:pPr marL="685800" lvl="1" indent="-238897" algn="l" rtl="0">
              <a:lnSpc>
                <a:spcPct val="90000"/>
              </a:lnSpc>
              <a:spcBef>
                <a:spcPts val="500"/>
              </a:spcBef>
              <a:spcAft>
                <a:spcPts val="0"/>
              </a:spcAft>
              <a:buSzPts val="2162"/>
              <a:buChar char="•"/>
            </a:pPr>
            <a:r>
              <a:rPr lang="en"/>
              <a:t>Let the agent “remember” decisions not written to disk</a:t>
            </a:r>
            <a:endParaRPr/>
          </a:p>
          <a:p>
            <a:pPr marL="228600" lvl="0" indent="-76200" algn="l" rtl="0">
              <a:lnSpc>
                <a:spcPct val="90000"/>
              </a:lnSpc>
              <a:spcBef>
                <a:spcPts val="1000"/>
              </a:spcBef>
              <a:spcAft>
                <a:spcPts val="0"/>
              </a:spcAft>
              <a:buSzPts val="2595"/>
              <a:buFont typeface="Arial"/>
              <a:buNone/>
            </a:pPr>
            <a:endParaRPr/>
          </a:p>
          <a:p>
            <a:pPr marL="228600" lvl="0" indent="-240956" algn="l" rtl="0">
              <a:lnSpc>
                <a:spcPct val="90000"/>
              </a:lnSpc>
              <a:spcBef>
                <a:spcPts val="1000"/>
              </a:spcBef>
              <a:spcAft>
                <a:spcPts val="0"/>
              </a:spcAft>
              <a:buSzPts val="2595"/>
              <a:buFont typeface="Arial"/>
              <a:buChar char="•"/>
            </a:pPr>
            <a:r>
              <a:rPr lang="en"/>
              <a:t>Conversation is ephemeral.</a:t>
            </a:r>
            <a:endParaRPr/>
          </a:p>
          <a:p>
            <a:pPr marL="228600" lvl="0" indent="-76200" algn="l" rtl="0">
              <a:lnSpc>
                <a:spcPct val="90000"/>
              </a:lnSpc>
              <a:spcBef>
                <a:spcPts val="1000"/>
              </a:spcBef>
              <a:spcAft>
                <a:spcPts val="0"/>
              </a:spcAft>
              <a:buSzPts val="2595"/>
              <a:buFont typeface="Arial"/>
              <a:buNone/>
            </a:pPr>
            <a:endParaRPr/>
          </a:p>
          <a:p>
            <a:pPr marL="228600" lvl="0" indent="-240956" algn="l" rtl="0">
              <a:lnSpc>
                <a:spcPct val="90000"/>
              </a:lnSpc>
              <a:spcBef>
                <a:spcPts val="1000"/>
              </a:spcBef>
              <a:spcAft>
                <a:spcPts val="0"/>
              </a:spcAft>
              <a:buSzPts val="2595"/>
              <a:buFont typeface="Arial"/>
              <a:buChar char="•"/>
            </a:pPr>
            <a:r>
              <a:rPr lang="en"/>
              <a:t>Artifacts are durable.</a:t>
            </a:r>
            <a:endParaRPr/>
          </a:p>
          <a:p>
            <a:pPr marL="228600" lvl="0" indent="-76200" algn="l" rtl="0">
              <a:lnSpc>
                <a:spcPct val="90000"/>
              </a:lnSpc>
              <a:spcBef>
                <a:spcPts val="1000"/>
              </a:spcBef>
              <a:spcAft>
                <a:spcPts val="0"/>
              </a:spcAft>
              <a:buSzPts val="2595"/>
              <a:buFont typeface="Arial"/>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4"/>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
              <a:t>Exercise 1:</a:t>
            </a:r>
            <a:br>
              <a:rPr lang="en"/>
            </a:br>
            <a:r>
              <a:rPr lang="en"/>
              <a:t>From Idea to Running Code</a:t>
            </a:r>
            <a:endParaRPr/>
          </a:p>
        </p:txBody>
      </p:sp>
      <p:sp>
        <p:nvSpPr>
          <p:cNvPr id="465" name="Google Shape;465;p64"/>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5"/>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1400"/>
              <a:buNone/>
            </a:pPr>
            <a:r>
              <a:rPr lang="en"/>
              <a:t>Scenario: Temperature Analysis</a:t>
            </a:r>
            <a:endParaRPr/>
          </a:p>
        </p:txBody>
      </p:sp>
      <p:sp>
        <p:nvSpPr>
          <p:cNvPr id="471" name="Google Shape;471;p65"/>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 sz="1400"/>
              <a:t>Create a command-line tool that reads a CSV file of daily temperature readings, detects anomalies (days that differ by more than 2 standard deviations from a 30-day rolling average), and outputs:</a:t>
            </a:r>
            <a:endParaRPr/>
          </a:p>
          <a:p>
            <a:pPr marL="685800" lvl="1" indent="-228600" algn="l" rtl="0">
              <a:lnSpc>
                <a:spcPct val="100000"/>
              </a:lnSpc>
              <a:spcBef>
                <a:spcPts val="0"/>
              </a:spcBef>
              <a:spcAft>
                <a:spcPts val="0"/>
              </a:spcAft>
              <a:buSzPts val="1400"/>
              <a:buChar char="•"/>
            </a:pPr>
            <a:r>
              <a:rPr lang="en" sz="1400"/>
              <a:t>A list of flagged dates</a:t>
            </a:r>
            <a:endParaRPr/>
          </a:p>
          <a:p>
            <a:pPr marL="685800" lvl="1" indent="-228600" algn="l" rtl="0">
              <a:lnSpc>
                <a:spcPct val="100000"/>
              </a:lnSpc>
              <a:spcBef>
                <a:spcPts val="0"/>
              </a:spcBef>
              <a:spcAft>
                <a:spcPts val="0"/>
              </a:spcAft>
              <a:buSzPts val="1400"/>
              <a:buChar char="•"/>
            </a:pPr>
            <a:r>
              <a:rPr lang="en" sz="1400"/>
              <a:t>The magnitude of deviations</a:t>
            </a:r>
            <a:endParaRPr/>
          </a:p>
          <a:p>
            <a:pPr marL="685800" lvl="1" indent="-228600" algn="l" rtl="0">
              <a:lnSpc>
                <a:spcPct val="100000"/>
              </a:lnSpc>
              <a:spcBef>
                <a:spcPts val="0"/>
              </a:spcBef>
              <a:spcAft>
                <a:spcPts val="0"/>
              </a:spcAft>
              <a:buSzPts val="1400"/>
              <a:buChar char="•"/>
            </a:pPr>
            <a:r>
              <a:rPr lang="en" sz="1400"/>
              <a:t>A simple ASCII chart highlighting anomalies</a:t>
            </a:r>
            <a:endParaRPr/>
          </a:p>
          <a:p>
            <a:pPr marL="0" lvl="0" indent="0" algn="l" rtl="0">
              <a:lnSpc>
                <a:spcPct val="100000"/>
              </a:lnSpc>
              <a:spcBef>
                <a:spcPts val="0"/>
              </a:spcBef>
              <a:spcAft>
                <a:spcPts val="0"/>
              </a:spcAft>
              <a:buSzPts val="2400"/>
              <a:buNone/>
            </a:pPr>
            <a:endParaRPr sz="1400"/>
          </a:p>
          <a:p>
            <a:pPr marL="0" lvl="0" indent="0" algn="l" rtl="0">
              <a:lnSpc>
                <a:spcPct val="100000"/>
              </a:lnSpc>
              <a:spcBef>
                <a:spcPts val="0"/>
              </a:spcBef>
              <a:spcAft>
                <a:spcPts val="0"/>
              </a:spcAft>
              <a:buSzPts val="2400"/>
              <a:buNone/>
            </a:pPr>
            <a:r>
              <a:rPr lang="en" sz="1400"/>
              <a:t>Constraints:</a:t>
            </a:r>
            <a:endParaRPr/>
          </a:p>
          <a:p>
            <a:pPr marL="685800" lvl="1" indent="-228600" algn="l" rtl="0">
              <a:lnSpc>
                <a:spcPct val="100000"/>
              </a:lnSpc>
              <a:spcBef>
                <a:spcPts val="0"/>
              </a:spcBef>
              <a:spcAft>
                <a:spcPts val="0"/>
              </a:spcAft>
              <a:buSzPts val="1400"/>
              <a:buChar char="•"/>
            </a:pPr>
            <a:r>
              <a:rPr lang="en" sz="1400"/>
              <a:t>Must validate the schema</a:t>
            </a:r>
            <a:endParaRPr/>
          </a:p>
          <a:p>
            <a:pPr marL="685800" lvl="1" indent="-228600" algn="l" rtl="0">
              <a:lnSpc>
                <a:spcPct val="100000"/>
              </a:lnSpc>
              <a:spcBef>
                <a:spcPts val="0"/>
              </a:spcBef>
              <a:spcAft>
                <a:spcPts val="0"/>
              </a:spcAft>
              <a:buSzPts val="1400"/>
              <a:buChar char="•"/>
            </a:pPr>
            <a:r>
              <a:rPr lang="en" sz="1400"/>
              <a:t>Must explicitly handle missing values</a:t>
            </a:r>
            <a:endParaRPr/>
          </a:p>
          <a:p>
            <a:pPr marL="685800" lvl="1" indent="-228600" algn="l" rtl="0">
              <a:lnSpc>
                <a:spcPct val="100000"/>
              </a:lnSpc>
              <a:spcBef>
                <a:spcPts val="0"/>
              </a:spcBef>
              <a:spcAft>
                <a:spcPts val="0"/>
              </a:spcAft>
              <a:buSzPts val="1400"/>
              <a:buChar char="•"/>
            </a:pPr>
            <a:r>
              <a:rPr lang="en" sz="1400"/>
              <a:t>Must not silently drop rows</a:t>
            </a:r>
            <a:endParaRPr/>
          </a:p>
          <a:p>
            <a:pPr marL="685800" lvl="1" indent="-228600" algn="l" rtl="0">
              <a:lnSpc>
                <a:spcPct val="100000"/>
              </a:lnSpc>
              <a:spcBef>
                <a:spcPts val="0"/>
              </a:spcBef>
              <a:spcAft>
                <a:spcPts val="0"/>
              </a:spcAft>
              <a:buSzPts val="1400"/>
              <a:buChar char="•"/>
            </a:pPr>
            <a:r>
              <a:rPr lang="en" sz="1400"/>
              <a:t>Must include tests</a:t>
            </a:r>
            <a:endParaRPr/>
          </a:p>
          <a:p>
            <a:pPr marL="685800" lvl="1" indent="-228600" algn="l" rtl="0">
              <a:lnSpc>
                <a:spcPct val="100000"/>
              </a:lnSpc>
              <a:spcBef>
                <a:spcPts val="0"/>
              </a:spcBef>
              <a:spcAft>
                <a:spcPts val="0"/>
              </a:spcAft>
              <a:buSzPts val="1400"/>
              <a:buChar char="•"/>
            </a:pPr>
            <a:r>
              <a:rPr lang="en" sz="1400"/>
              <a:t>Must follow AGENTS.md guidelines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endParaRPr/>
          </a:p>
        </p:txBody>
      </p:sp>
      <p:sp>
        <p:nvSpPr>
          <p:cNvPr id="155" name="Google Shape;155;p21"/>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1000"/>
              </a:spcBef>
              <a:spcAft>
                <a:spcPts val="0"/>
              </a:spcAft>
              <a:buSzPts val="2400"/>
              <a:buFont typeface="Arial"/>
              <a:buNone/>
            </a:pPr>
            <a:endParaRPr/>
          </a:p>
        </p:txBody>
      </p:sp>
      <p:pic>
        <p:nvPicPr>
          <p:cNvPr id="156" name="Google Shape;156;p21"/>
          <p:cNvPicPr preferRelativeResize="0"/>
          <p:nvPr/>
        </p:nvPicPr>
        <p:blipFill rotWithShape="1">
          <a:blip r:embed="rId3">
            <a:alphaModFix/>
          </a:blip>
          <a:srcRect/>
          <a:stretch/>
        </p:blipFill>
        <p:spPr>
          <a:xfrm>
            <a:off x="-15241" y="0"/>
            <a:ext cx="9239819" cy="541782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6"/>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Exercise Debrief</a:t>
            </a:r>
            <a:endParaRPr/>
          </a:p>
        </p:txBody>
      </p:sp>
      <p:sp>
        <p:nvSpPr>
          <p:cNvPr id="477" name="Google Shape;477;p66"/>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What process did everyone follow?</a:t>
            </a:r>
            <a:endParaRPr/>
          </a:p>
          <a:p>
            <a:pPr marL="228600" lvl="0" indent="-228600" algn="l" rtl="0">
              <a:lnSpc>
                <a:spcPct val="90000"/>
              </a:lnSpc>
              <a:spcBef>
                <a:spcPts val="1000"/>
              </a:spcBef>
              <a:spcAft>
                <a:spcPts val="0"/>
              </a:spcAft>
              <a:buSzPts val="2400"/>
              <a:buFont typeface="Arial"/>
              <a:buChar char="•"/>
            </a:pPr>
            <a:r>
              <a:rPr lang="en"/>
              <a:t>What went well?</a:t>
            </a:r>
            <a:endParaRPr/>
          </a:p>
          <a:p>
            <a:pPr marL="228600" lvl="0" indent="-228600" algn="l" rtl="0">
              <a:lnSpc>
                <a:spcPct val="90000"/>
              </a:lnSpc>
              <a:spcBef>
                <a:spcPts val="1000"/>
              </a:spcBef>
              <a:spcAft>
                <a:spcPts val="0"/>
              </a:spcAft>
              <a:buSzPts val="2400"/>
              <a:buFont typeface="Arial"/>
              <a:buChar char="•"/>
            </a:pPr>
            <a:r>
              <a:rPr lang="en"/>
              <a:t>What didn’t go well?</a:t>
            </a:r>
            <a:endParaRPr/>
          </a:p>
          <a:p>
            <a:pPr marL="228600" lvl="0" indent="-228600" algn="l" rtl="0">
              <a:lnSpc>
                <a:spcPct val="90000"/>
              </a:lnSpc>
              <a:spcBef>
                <a:spcPts val="1000"/>
              </a:spcBef>
              <a:spcAft>
                <a:spcPts val="0"/>
              </a:spcAft>
              <a:buSzPts val="2400"/>
              <a:buFont typeface="Arial"/>
              <a:buChar char="•"/>
            </a:pPr>
            <a:r>
              <a:rPr lang="en"/>
              <a:t>Was AGENTS.md followed?</a:t>
            </a:r>
            <a:endParaRPr/>
          </a:p>
          <a:p>
            <a:pPr marL="228600" lvl="0" indent="-228600" algn="l" rtl="0">
              <a:lnSpc>
                <a:spcPct val="90000"/>
              </a:lnSpc>
              <a:spcBef>
                <a:spcPts val="1000"/>
              </a:spcBef>
              <a:spcAft>
                <a:spcPts val="0"/>
              </a:spcAft>
              <a:buSzPts val="2400"/>
              <a:buFont typeface="Arial"/>
              <a:buChar char="•"/>
            </a:pPr>
            <a:r>
              <a:rPr lang="en"/>
              <a:t>How many commits did you have?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7"/>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
              <a:t>Commit Discipline</a:t>
            </a:r>
            <a:endParaRPr/>
          </a:p>
        </p:txBody>
      </p:sp>
      <p:sp>
        <p:nvSpPr>
          <p:cNvPr id="483" name="Google Shape;483;p67"/>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
              <a:t>Version control: safety system for AI-generated code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8"/>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Commits are Different with AI</a:t>
            </a:r>
            <a:endParaRPr/>
          </a:p>
        </p:txBody>
      </p:sp>
      <p:sp>
        <p:nvSpPr>
          <p:cNvPr id="489" name="Google Shape;489;p68"/>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70000" lnSpcReduction="20000"/>
          </a:bodyPr>
          <a:lstStyle/>
          <a:p>
            <a:pPr marL="228600" lvl="0" indent="-212271" algn="l" rtl="0">
              <a:lnSpc>
                <a:spcPct val="90000"/>
              </a:lnSpc>
              <a:spcBef>
                <a:spcPts val="1000"/>
              </a:spcBef>
              <a:spcAft>
                <a:spcPts val="0"/>
              </a:spcAft>
              <a:buSzPct val="122448"/>
              <a:buFont typeface="Arial"/>
              <a:buChar char="•"/>
            </a:pPr>
            <a:r>
              <a:rPr lang="en"/>
              <a:t>The exact output may never reappear.</a:t>
            </a:r>
            <a:endParaRPr/>
          </a:p>
          <a:p>
            <a:pPr marL="228600" lvl="0" indent="-212271" algn="l" rtl="0">
              <a:lnSpc>
                <a:spcPct val="90000"/>
              </a:lnSpc>
              <a:spcBef>
                <a:spcPts val="1000"/>
              </a:spcBef>
              <a:spcAft>
                <a:spcPts val="0"/>
              </a:spcAft>
              <a:buSzPct val="122448"/>
              <a:buFont typeface="Arial"/>
              <a:buChar char="•"/>
            </a:pPr>
            <a:r>
              <a:rPr lang="en"/>
              <a:t>The reasoning path is not deterministic.</a:t>
            </a:r>
            <a:endParaRPr/>
          </a:p>
          <a:p>
            <a:pPr marL="228600" lvl="0" indent="-212271" algn="l" rtl="0">
              <a:lnSpc>
                <a:spcPct val="90000"/>
              </a:lnSpc>
              <a:spcBef>
                <a:spcPts val="1000"/>
              </a:spcBef>
              <a:spcAft>
                <a:spcPts val="0"/>
              </a:spcAft>
              <a:buSzPct val="122448"/>
              <a:buFont typeface="Arial"/>
              <a:buChar char="•"/>
            </a:pPr>
            <a:r>
              <a:rPr lang="en"/>
              <a:t>A bad change can cascade quickly.</a:t>
            </a:r>
            <a:endParaRPr/>
          </a:p>
          <a:p>
            <a:pPr marL="228600" lvl="0" indent="-212271" algn="l" rtl="0">
              <a:lnSpc>
                <a:spcPct val="90000"/>
              </a:lnSpc>
              <a:spcBef>
                <a:spcPts val="1000"/>
              </a:spcBef>
              <a:spcAft>
                <a:spcPts val="0"/>
              </a:spcAft>
              <a:buSzPct val="122448"/>
              <a:buFont typeface="Arial"/>
              <a:buChar char="•"/>
            </a:pPr>
            <a:r>
              <a:rPr lang="en"/>
              <a:t>The agent can modify dozens of files at once.</a:t>
            </a:r>
            <a:endParaRPr/>
          </a:p>
          <a:p>
            <a:pPr marL="228600" lvl="0" indent="-76200" algn="l" rtl="0">
              <a:lnSpc>
                <a:spcPct val="90000"/>
              </a:lnSpc>
              <a:spcBef>
                <a:spcPts val="1000"/>
              </a:spcBef>
              <a:spcAft>
                <a:spcPts val="0"/>
              </a:spcAft>
              <a:buSzPct val="122448"/>
              <a:buFont typeface="Arial"/>
              <a:buNone/>
            </a:pPr>
            <a:endParaRPr/>
          </a:p>
          <a:p>
            <a:pPr marL="0" lvl="0" indent="0" algn="l" rtl="0">
              <a:lnSpc>
                <a:spcPct val="90000"/>
              </a:lnSpc>
              <a:spcBef>
                <a:spcPts val="1000"/>
              </a:spcBef>
              <a:spcAft>
                <a:spcPts val="0"/>
              </a:spcAft>
              <a:buSzPct val="122448"/>
              <a:buNone/>
            </a:pPr>
            <a:r>
              <a:rPr lang="en"/>
              <a:t>If you lose AI-generated work, you do not “rewrite it.”</a:t>
            </a:r>
            <a:endParaRPr/>
          </a:p>
          <a:p>
            <a:pPr marL="228600" lvl="0" indent="-76200" algn="l" rtl="0">
              <a:lnSpc>
                <a:spcPct val="90000"/>
              </a:lnSpc>
              <a:spcBef>
                <a:spcPts val="1000"/>
              </a:spcBef>
              <a:spcAft>
                <a:spcPts val="0"/>
              </a:spcAft>
              <a:buSzPct val="122448"/>
              <a:buFont typeface="Arial"/>
              <a:buNone/>
            </a:pPr>
            <a:endParaRPr/>
          </a:p>
          <a:p>
            <a:pPr marL="0" lvl="0" indent="0" algn="l" rtl="0">
              <a:lnSpc>
                <a:spcPct val="90000"/>
              </a:lnSpc>
              <a:spcBef>
                <a:spcPts val="1000"/>
              </a:spcBef>
              <a:spcAft>
                <a:spcPts val="0"/>
              </a:spcAft>
              <a:buSzPct val="122448"/>
              <a:buNone/>
            </a:pPr>
            <a:r>
              <a:rPr lang="en"/>
              <a:t>You start over.</a:t>
            </a:r>
            <a:endParaRPr/>
          </a:p>
          <a:p>
            <a:pPr marL="228600" lvl="0" indent="-76200" algn="l" rtl="0">
              <a:lnSpc>
                <a:spcPct val="90000"/>
              </a:lnSpc>
              <a:spcBef>
                <a:spcPts val="1000"/>
              </a:spcBef>
              <a:spcAft>
                <a:spcPts val="0"/>
              </a:spcAft>
              <a:buSzPct val="122448"/>
              <a:buFont typeface="Arial"/>
              <a:buNone/>
            </a:pPr>
            <a:endParaRPr/>
          </a:p>
          <a:p>
            <a:pPr marL="0" lvl="0" indent="0" algn="l" rtl="0">
              <a:lnSpc>
                <a:spcPct val="90000"/>
              </a:lnSpc>
              <a:spcBef>
                <a:spcPts val="1000"/>
              </a:spcBef>
              <a:spcAft>
                <a:spcPts val="0"/>
              </a:spcAft>
              <a:buSzPct val="122448"/>
              <a:buNone/>
            </a:pPr>
            <a:r>
              <a:rPr lang="en"/>
              <a:t>Commits act as save points in a probabilistic process.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9"/>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The Commit Rhythm</a:t>
            </a:r>
            <a:endParaRPr/>
          </a:p>
        </p:txBody>
      </p:sp>
      <p:sp>
        <p:nvSpPr>
          <p:cNvPr id="495" name="Google Shape;495;p69"/>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70000" lnSpcReduction="20000"/>
          </a:bodyPr>
          <a:lstStyle/>
          <a:p>
            <a:pPr marL="514350" lvl="0" indent="-514350" algn="l" rtl="0">
              <a:lnSpc>
                <a:spcPct val="90000"/>
              </a:lnSpc>
              <a:spcBef>
                <a:spcPts val="1000"/>
              </a:spcBef>
              <a:spcAft>
                <a:spcPts val="0"/>
              </a:spcAft>
              <a:buSzPct val="100000"/>
              <a:buFont typeface="Arial"/>
              <a:buAutoNum type="arabicPeriod"/>
            </a:pPr>
            <a:r>
              <a:rPr lang="en"/>
              <a:t>Execute one prompt</a:t>
            </a:r>
            <a:endParaRPr/>
          </a:p>
          <a:p>
            <a:pPr marL="514350" lvl="0" indent="-514350" algn="l" rtl="0">
              <a:lnSpc>
                <a:spcPct val="90000"/>
              </a:lnSpc>
              <a:spcBef>
                <a:spcPts val="1000"/>
              </a:spcBef>
              <a:spcAft>
                <a:spcPts val="0"/>
              </a:spcAft>
              <a:buSzPct val="100000"/>
              <a:buFont typeface="Arial"/>
              <a:buAutoNum type="arabicPeriod"/>
            </a:pPr>
            <a:r>
              <a:rPr lang="en"/>
              <a:t>Review the diff</a:t>
            </a:r>
            <a:endParaRPr/>
          </a:p>
          <a:p>
            <a:pPr marL="514350" lvl="0" indent="-514350" algn="l" rtl="0">
              <a:lnSpc>
                <a:spcPct val="90000"/>
              </a:lnSpc>
              <a:spcBef>
                <a:spcPts val="1000"/>
              </a:spcBef>
              <a:spcAft>
                <a:spcPts val="0"/>
              </a:spcAft>
              <a:buSzPct val="100000"/>
              <a:buFont typeface="Arial"/>
              <a:buAutoNum type="arabicPeriod"/>
            </a:pPr>
            <a:r>
              <a:rPr lang="en"/>
              <a:t>Run tests</a:t>
            </a:r>
            <a:endParaRPr/>
          </a:p>
          <a:p>
            <a:pPr marL="514350" lvl="0" indent="-514350" algn="l" rtl="0">
              <a:lnSpc>
                <a:spcPct val="90000"/>
              </a:lnSpc>
              <a:spcBef>
                <a:spcPts val="1000"/>
              </a:spcBef>
              <a:spcAft>
                <a:spcPts val="0"/>
              </a:spcAft>
              <a:buSzPct val="100000"/>
              <a:buFont typeface="Arial"/>
              <a:buAutoNum type="arabicPeriod"/>
            </a:pPr>
            <a:r>
              <a:rPr lang="en"/>
              <a:t>Run code checkers (lint, static analyzers)</a:t>
            </a:r>
            <a:endParaRPr/>
          </a:p>
          <a:p>
            <a:pPr marL="514350" lvl="0" indent="-514350" algn="l" rtl="0">
              <a:lnSpc>
                <a:spcPct val="90000"/>
              </a:lnSpc>
              <a:spcBef>
                <a:spcPts val="1000"/>
              </a:spcBef>
              <a:spcAft>
                <a:spcPts val="0"/>
              </a:spcAft>
              <a:buSzPct val="100000"/>
              <a:buFont typeface="Arial"/>
              <a:buAutoNum type="arabicPeriod"/>
            </a:pPr>
            <a:r>
              <a:rPr lang="en"/>
              <a:t>Commit</a:t>
            </a:r>
            <a:endParaRPr/>
          </a:p>
          <a:p>
            <a:pPr marL="514350" lvl="0" indent="-514350" algn="l" rtl="0">
              <a:lnSpc>
                <a:spcPct val="90000"/>
              </a:lnSpc>
              <a:spcBef>
                <a:spcPts val="1000"/>
              </a:spcBef>
              <a:spcAft>
                <a:spcPts val="0"/>
              </a:spcAft>
              <a:buSzPct val="100000"/>
              <a:buFont typeface="Arial"/>
              <a:buAutoNum type="arabicPeriod"/>
            </a:pPr>
            <a:r>
              <a:rPr lang="en"/>
              <a:t>Move to the next prompt</a:t>
            </a:r>
            <a:endParaRPr/>
          </a:p>
          <a:p>
            <a:pPr marL="228600" lvl="0" indent="-76200" algn="l" rtl="0">
              <a:lnSpc>
                <a:spcPct val="90000"/>
              </a:lnSpc>
              <a:spcBef>
                <a:spcPts val="1000"/>
              </a:spcBef>
              <a:spcAft>
                <a:spcPts val="0"/>
              </a:spcAft>
              <a:buSzPct val="122448"/>
              <a:buFont typeface="Arial"/>
              <a:buNone/>
            </a:pPr>
            <a:endParaRPr/>
          </a:p>
          <a:p>
            <a:pPr marL="228600" lvl="0" indent="-228600" algn="l" rtl="0">
              <a:lnSpc>
                <a:spcPct val="90000"/>
              </a:lnSpc>
              <a:spcBef>
                <a:spcPts val="1000"/>
              </a:spcBef>
              <a:spcAft>
                <a:spcPts val="0"/>
              </a:spcAft>
              <a:buSzPct val="122448"/>
              <a:buFont typeface="Arial"/>
              <a:buChar char="•"/>
            </a:pPr>
            <a:r>
              <a:rPr lang="en"/>
              <a:t>Never batch multiple increments.</a:t>
            </a:r>
            <a:endParaRPr/>
          </a:p>
          <a:p>
            <a:pPr marL="228600" lvl="0" indent="-76200" algn="l" rtl="0">
              <a:lnSpc>
                <a:spcPct val="90000"/>
              </a:lnSpc>
              <a:spcBef>
                <a:spcPts val="1000"/>
              </a:spcBef>
              <a:spcAft>
                <a:spcPts val="0"/>
              </a:spcAft>
              <a:buSzPct val="122448"/>
              <a:buFont typeface="Arial"/>
              <a:buNone/>
            </a:pPr>
            <a:endParaRPr/>
          </a:p>
          <a:p>
            <a:pPr marL="228600" lvl="0" indent="-228600" algn="l" rtl="0">
              <a:lnSpc>
                <a:spcPct val="90000"/>
              </a:lnSpc>
              <a:spcBef>
                <a:spcPts val="1000"/>
              </a:spcBef>
              <a:spcAft>
                <a:spcPts val="0"/>
              </a:spcAft>
              <a:buSzPct val="122448"/>
              <a:buFont typeface="Arial"/>
              <a:buChar char="•"/>
            </a:pPr>
            <a:r>
              <a:rPr lang="en"/>
              <a:t>Large diffs hide risk.</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0"/>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Commit Message Hygiene</a:t>
            </a:r>
            <a:endParaRPr/>
          </a:p>
        </p:txBody>
      </p:sp>
      <p:sp>
        <p:nvSpPr>
          <p:cNvPr id="501" name="Google Shape;501;p70"/>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90000"/>
              </a:lnSpc>
              <a:spcBef>
                <a:spcPts val="1000"/>
              </a:spcBef>
              <a:spcAft>
                <a:spcPts val="0"/>
              </a:spcAft>
              <a:buSzPct val="180451"/>
              <a:buNone/>
            </a:pPr>
            <a:r>
              <a:rPr lang="en"/>
              <a:t>Let the agent assist:</a:t>
            </a:r>
            <a:endParaRPr/>
          </a:p>
          <a:p>
            <a:pPr marL="0" lvl="0" indent="0" algn="l" rtl="0">
              <a:lnSpc>
                <a:spcPct val="90000"/>
              </a:lnSpc>
              <a:spcBef>
                <a:spcPts val="1000"/>
              </a:spcBef>
              <a:spcAft>
                <a:spcPts val="0"/>
              </a:spcAft>
              <a:buSzPct val="180451"/>
              <a:buNone/>
            </a:pPr>
            <a:endParaRPr/>
          </a:p>
          <a:p>
            <a:pPr marL="457200" lvl="1" indent="0" algn="l" rtl="0">
              <a:lnSpc>
                <a:spcPct val="90000"/>
              </a:lnSpc>
              <a:spcBef>
                <a:spcPts val="500"/>
              </a:spcBef>
              <a:spcAft>
                <a:spcPts val="0"/>
              </a:spcAft>
              <a:buSzPct val="175438"/>
              <a:buNone/>
            </a:pPr>
            <a:r>
              <a:rPr lang="en">
                <a:latin typeface="Consolas"/>
                <a:ea typeface="Consolas"/>
                <a:cs typeface="Consolas"/>
                <a:sym typeface="Consolas"/>
              </a:rPr>
              <a:t>Generate a detailed commit message for this diff.</a:t>
            </a:r>
            <a:endParaRPr/>
          </a:p>
          <a:p>
            <a:pPr marL="0" lvl="0" indent="0" algn="l" rtl="0">
              <a:lnSpc>
                <a:spcPct val="90000"/>
              </a:lnSpc>
              <a:spcBef>
                <a:spcPts val="1000"/>
              </a:spcBef>
              <a:spcAft>
                <a:spcPts val="0"/>
              </a:spcAft>
              <a:buSzPct val="180451"/>
              <a:buNone/>
            </a:pPr>
            <a:endParaRPr/>
          </a:p>
          <a:p>
            <a:pPr marL="0" lvl="0" indent="0" algn="l" rtl="0">
              <a:lnSpc>
                <a:spcPct val="90000"/>
              </a:lnSpc>
              <a:spcBef>
                <a:spcPts val="1000"/>
              </a:spcBef>
              <a:spcAft>
                <a:spcPts val="0"/>
              </a:spcAft>
              <a:buSzPct val="180451"/>
              <a:buNone/>
            </a:pPr>
            <a:r>
              <a:rPr lang="en"/>
              <a:t>But verify it reflects reality.</a:t>
            </a:r>
            <a:endParaRPr/>
          </a:p>
          <a:p>
            <a:pPr marL="0" lvl="0" indent="0" algn="l" rtl="0">
              <a:lnSpc>
                <a:spcPct val="90000"/>
              </a:lnSpc>
              <a:spcBef>
                <a:spcPts val="1000"/>
              </a:spcBef>
              <a:spcAft>
                <a:spcPts val="0"/>
              </a:spcAft>
              <a:buSzPct val="180451"/>
              <a:buNone/>
            </a:pPr>
            <a:endParaRPr/>
          </a:p>
          <a:p>
            <a:pPr marL="0" lvl="0" indent="0" algn="l" rtl="0">
              <a:lnSpc>
                <a:spcPct val="90000"/>
              </a:lnSpc>
              <a:spcBef>
                <a:spcPts val="1000"/>
              </a:spcBef>
              <a:spcAft>
                <a:spcPts val="0"/>
              </a:spcAft>
              <a:buSzPct val="180451"/>
              <a:buNone/>
            </a:pPr>
            <a:r>
              <a:rPr lang="en"/>
              <a:t>Use prefixes:</a:t>
            </a:r>
            <a:endParaRPr/>
          </a:p>
          <a:p>
            <a:pPr marL="457200" lvl="1" indent="0" algn="l" rtl="0">
              <a:lnSpc>
                <a:spcPct val="90000"/>
              </a:lnSpc>
              <a:spcBef>
                <a:spcPts val="500"/>
              </a:spcBef>
              <a:spcAft>
                <a:spcPts val="0"/>
              </a:spcAft>
              <a:buSzPct val="175438"/>
              <a:buNone/>
            </a:pPr>
            <a:r>
              <a:rPr lang="en"/>
              <a:t>feat:</a:t>
            </a:r>
            <a:endParaRPr/>
          </a:p>
          <a:p>
            <a:pPr marL="457200" lvl="1" indent="0" algn="l" rtl="0">
              <a:lnSpc>
                <a:spcPct val="90000"/>
              </a:lnSpc>
              <a:spcBef>
                <a:spcPts val="500"/>
              </a:spcBef>
              <a:spcAft>
                <a:spcPts val="0"/>
              </a:spcAft>
              <a:buSzPct val="175438"/>
              <a:buNone/>
            </a:pPr>
            <a:r>
              <a:rPr lang="en"/>
              <a:t>fix:</a:t>
            </a:r>
            <a:endParaRPr/>
          </a:p>
          <a:p>
            <a:pPr marL="457200" lvl="1" indent="0" algn="l" rtl="0">
              <a:lnSpc>
                <a:spcPct val="90000"/>
              </a:lnSpc>
              <a:spcBef>
                <a:spcPts val="500"/>
              </a:spcBef>
              <a:spcAft>
                <a:spcPts val="0"/>
              </a:spcAft>
              <a:buSzPct val="175438"/>
              <a:buNone/>
            </a:pPr>
            <a:r>
              <a:rPr lang="en"/>
              <a:t>refactor:</a:t>
            </a:r>
            <a:endParaRPr/>
          </a:p>
          <a:p>
            <a:pPr marL="457200" lvl="1" indent="0" algn="l" rtl="0">
              <a:lnSpc>
                <a:spcPct val="90000"/>
              </a:lnSpc>
              <a:spcBef>
                <a:spcPts val="500"/>
              </a:spcBef>
              <a:spcAft>
                <a:spcPts val="0"/>
              </a:spcAft>
              <a:buSzPct val="175438"/>
              <a:buNone/>
            </a:pPr>
            <a:r>
              <a:rPr lang="en"/>
              <a:t>test:</a:t>
            </a:r>
            <a:endParaRPr/>
          </a:p>
          <a:p>
            <a:pPr marL="457200" lvl="1" indent="0" algn="l" rtl="0">
              <a:lnSpc>
                <a:spcPct val="90000"/>
              </a:lnSpc>
              <a:spcBef>
                <a:spcPts val="500"/>
              </a:spcBef>
              <a:spcAft>
                <a:spcPts val="0"/>
              </a:spcAft>
              <a:buSzPct val="175438"/>
              <a:buNone/>
            </a:pPr>
            <a:r>
              <a:rPr lang="en"/>
              <a:t>docs:</a:t>
            </a:r>
            <a:endParaRPr/>
          </a:p>
          <a:p>
            <a:pPr marL="0" lvl="0" indent="0" algn="l" rtl="0">
              <a:lnSpc>
                <a:spcPct val="90000"/>
              </a:lnSpc>
              <a:spcBef>
                <a:spcPts val="1000"/>
              </a:spcBef>
              <a:spcAft>
                <a:spcPts val="0"/>
              </a:spcAft>
              <a:buSzPct val="180451"/>
              <a:buNone/>
            </a:pPr>
            <a:endParaRPr/>
          </a:p>
          <a:p>
            <a:pPr marL="0" lvl="0" indent="0" algn="l" rtl="0">
              <a:lnSpc>
                <a:spcPct val="90000"/>
              </a:lnSpc>
              <a:spcBef>
                <a:spcPts val="1000"/>
              </a:spcBef>
              <a:spcAft>
                <a:spcPts val="0"/>
              </a:spcAft>
              <a:buSzPct val="180451"/>
              <a:buNone/>
            </a:pPr>
            <a:r>
              <a:rPr lang="en"/>
              <a:t>Commit messages are part of your long-term memory system.  Can also use prompt titles from the plan.</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1"/>
          <p:cNvSpPr txBox="1">
            <a:spLocks noGrp="1"/>
          </p:cNvSpPr>
          <p:nvPr>
            <p:ph type="title"/>
          </p:nvPr>
        </p:nvSpPr>
        <p:spPr>
          <a:xfrm>
            <a:off x="5145700" y="564650"/>
            <a:ext cx="3651900" cy="1094400"/>
          </a:xfrm>
          <a:prstGeom prst="rect">
            <a:avLst/>
          </a:prstGeom>
        </p:spPr>
        <p:txBody>
          <a:bodyPr spcFirstLastPara="1" wrap="square" lIns="0" tIns="0" rIns="0" bIns="0" anchor="t" anchorCtr="0">
            <a:normAutofit/>
          </a:bodyPr>
          <a:lstStyle/>
          <a:p>
            <a:pPr marL="0" lvl="0" indent="0" algn="ctr" rtl="0">
              <a:spcBef>
                <a:spcPts val="0"/>
              </a:spcBef>
              <a:spcAft>
                <a:spcPts val="0"/>
              </a:spcAft>
              <a:buNone/>
            </a:pPr>
            <a:r>
              <a:rPr lang="en"/>
              <a:t>Branch Discipline Remains</a:t>
            </a:r>
            <a:endParaRPr/>
          </a:p>
        </p:txBody>
      </p:sp>
      <p:sp>
        <p:nvSpPr>
          <p:cNvPr id="506" name="Google Shape;506;p71"/>
          <p:cNvSpPr txBox="1">
            <a:spLocks noGrp="1"/>
          </p:cNvSpPr>
          <p:nvPr>
            <p:ph type="body" idx="1"/>
          </p:nvPr>
        </p:nvSpPr>
        <p:spPr>
          <a:xfrm>
            <a:off x="5145700" y="1598500"/>
            <a:ext cx="3651900" cy="3318600"/>
          </a:xfrm>
          <a:prstGeom prst="rect">
            <a:avLst/>
          </a:prstGeom>
          <a:ln>
            <a:noFill/>
          </a:ln>
        </p:spPr>
        <p:txBody>
          <a:bodyPr spcFirstLastPara="1" wrap="square" lIns="0" tIns="0" rIns="0" bIns="0" anchor="t" anchorCtr="0">
            <a:normAutofit/>
          </a:bodyPr>
          <a:lstStyle/>
          <a:p>
            <a:pPr marL="457200" lvl="0" indent="-381000" algn="l" rtl="0">
              <a:spcBef>
                <a:spcPts val="480"/>
              </a:spcBef>
              <a:spcAft>
                <a:spcPts val="0"/>
              </a:spcAft>
              <a:buSzPts val="2400"/>
              <a:buChar char="•"/>
            </a:pPr>
            <a:r>
              <a:rPr lang="en"/>
              <a:t>Working on a branch keeps the main branch clean.</a:t>
            </a:r>
            <a:endParaRPr/>
          </a:p>
          <a:p>
            <a:pPr marL="457200" lvl="0" indent="-381000" algn="l" rtl="0">
              <a:spcBef>
                <a:spcPts val="480"/>
              </a:spcBef>
              <a:spcAft>
                <a:spcPts val="0"/>
              </a:spcAft>
              <a:buSzPts val="2400"/>
              <a:buChar char="•"/>
            </a:pPr>
            <a:r>
              <a:rPr lang="en"/>
              <a:t>Branches allow safe experimentation</a:t>
            </a:r>
            <a:endParaRPr/>
          </a:p>
          <a:p>
            <a:pPr marL="457200" lvl="0" indent="-381000" algn="l" rtl="0">
              <a:spcBef>
                <a:spcPts val="480"/>
              </a:spcBef>
              <a:spcAft>
                <a:spcPts val="0"/>
              </a:spcAft>
              <a:buSzPts val="2400"/>
              <a:buChar char="•"/>
            </a:pPr>
            <a:r>
              <a:rPr lang="en"/>
              <a:t>Comparisons</a:t>
            </a:r>
            <a:endParaRPr/>
          </a:p>
          <a:p>
            <a:pPr marL="0" lvl="0" indent="0" algn="l" rtl="0">
              <a:spcBef>
                <a:spcPts val="480"/>
              </a:spcBef>
              <a:spcAft>
                <a:spcPts val="0"/>
              </a:spcAft>
              <a:buNone/>
            </a:pPr>
            <a:endParaRPr/>
          </a:p>
        </p:txBody>
      </p:sp>
      <p:pic>
        <p:nvPicPr>
          <p:cNvPr id="507" name="Google Shape;507;p71"/>
          <p:cNvPicPr preferRelativeResize="0">
            <a:picLocks noGrp="1"/>
          </p:cNvPicPr>
          <p:nvPr>
            <p:ph type="pic" idx="2"/>
          </p:nvPr>
        </p:nvPicPr>
        <p:blipFill>
          <a:blip r:embed="rId3">
            <a:alphaModFix/>
          </a:blip>
          <a:stretch>
            <a:fillRect/>
          </a:stretch>
        </p:blipFill>
        <p:spPr>
          <a:xfrm>
            <a:off x="204047" y="564650"/>
            <a:ext cx="4690800" cy="46908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2"/>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Git Worktrees</a:t>
            </a:r>
            <a:endParaRPr/>
          </a:p>
        </p:txBody>
      </p:sp>
      <p:pic>
        <p:nvPicPr>
          <p:cNvPr id="513" name="Google Shape;513;p72"/>
          <p:cNvPicPr preferRelativeResize="0"/>
          <p:nvPr/>
        </p:nvPicPr>
        <p:blipFill rotWithShape="1">
          <a:blip r:embed="rId3">
            <a:alphaModFix/>
          </a:blip>
          <a:srcRect l="4574" t="14949" r="3200" b="24383"/>
          <a:stretch/>
        </p:blipFill>
        <p:spPr>
          <a:xfrm>
            <a:off x="4609200" y="1122550"/>
            <a:ext cx="4497650" cy="2958801"/>
          </a:xfrm>
          <a:prstGeom prst="rect">
            <a:avLst/>
          </a:prstGeom>
          <a:noFill/>
          <a:ln>
            <a:noFill/>
          </a:ln>
        </p:spPr>
      </p:pic>
      <p:sp>
        <p:nvSpPr>
          <p:cNvPr id="514" name="Google Shape;514;p72"/>
          <p:cNvSpPr txBox="1">
            <a:spLocks noGrp="1"/>
          </p:cNvSpPr>
          <p:nvPr>
            <p:ph type="body" idx="1"/>
          </p:nvPr>
        </p:nvSpPr>
        <p:spPr>
          <a:xfrm>
            <a:off x="187271" y="1268574"/>
            <a:ext cx="8499600" cy="34986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1000"/>
              </a:spcBef>
              <a:spcAft>
                <a:spcPts val="0"/>
              </a:spcAft>
              <a:buSzPct val="122448"/>
              <a:buNone/>
            </a:pPr>
            <a:r>
              <a:rPr lang="en"/>
              <a:t>Multiple working directories from the same repo.</a:t>
            </a:r>
            <a:endParaRPr/>
          </a:p>
          <a:p>
            <a:pPr marL="0" lvl="0" indent="0" algn="l" rtl="0">
              <a:lnSpc>
                <a:spcPct val="90000"/>
              </a:lnSpc>
              <a:spcBef>
                <a:spcPts val="1000"/>
              </a:spcBef>
              <a:spcAft>
                <a:spcPts val="0"/>
              </a:spcAft>
              <a:buSzPct val="122448"/>
              <a:buNone/>
            </a:pPr>
            <a:r>
              <a:rPr lang="en"/>
              <a:t>Why it matters with agents:</a:t>
            </a:r>
            <a:endParaRPr/>
          </a:p>
          <a:p>
            <a:pPr marL="685800" lvl="1" indent="-228600" algn="l" rtl="0">
              <a:lnSpc>
                <a:spcPct val="90000"/>
              </a:lnSpc>
              <a:spcBef>
                <a:spcPts val="500"/>
              </a:spcBef>
              <a:spcAft>
                <a:spcPts val="0"/>
              </a:spcAft>
              <a:buSzPct val="100000"/>
              <a:buChar char="•"/>
            </a:pPr>
            <a:r>
              <a:rPr lang="en"/>
              <a:t>Experiment without touching main</a:t>
            </a:r>
            <a:endParaRPr/>
          </a:p>
          <a:p>
            <a:pPr marL="685800" lvl="1" indent="-228600" algn="l" rtl="0">
              <a:lnSpc>
                <a:spcPct val="90000"/>
              </a:lnSpc>
              <a:spcBef>
                <a:spcPts val="500"/>
              </a:spcBef>
              <a:spcAft>
                <a:spcPts val="0"/>
              </a:spcAft>
              <a:buSzPct val="100000"/>
              <a:buChar char="•"/>
            </a:pPr>
            <a:r>
              <a:rPr lang="en"/>
              <a:t>Run parallel agent sessions</a:t>
            </a:r>
            <a:endParaRPr/>
          </a:p>
          <a:p>
            <a:pPr marL="685800" lvl="1" indent="-228600" algn="l" rtl="0">
              <a:lnSpc>
                <a:spcPct val="90000"/>
              </a:lnSpc>
              <a:spcBef>
                <a:spcPts val="500"/>
              </a:spcBef>
              <a:spcAft>
                <a:spcPts val="0"/>
              </a:spcAft>
              <a:buSzPct val="100000"/>
              <a:buChar char="•"/>
            </a:pPr>
            <a:r>
              <a:rPr lang="en"/>
              <a:t>Compare alternative implementations</a:t>
            </a:r>
            <a:endParaRPr/>
          </a:p>
          <a:p>
            <a:pPr marL="685800" lvl="1" indent="-228600" algn="l" rtl="0">
              <a:lnSpc>
                <a:spcPct val="90000"/>
              </a:lnSpc>
              <a:spcBef>
                <a:spcPts val="500"/>
              </a:spcBef>
              <a:spcAft>
                <a:spcPts val="0"/>
              </a:spcAft>
              <a:buSzPct val="100000"/>
              <a:buChar char="•"/>
            </a:pPr>
            <a:r>
              <a:rPr lang="en"/>
              <a:t>Sandbox risky changes</a:t>
            </a:r>
            <a:endParaRPr/>
          </a:p>
          <a:p>
            <a:pPr marL="228600" lvl="0" indent="-76200" algn="l" rtl="0">
              <a:lnSpc>
                <a:spcPct val="90000"/>
              </a:lnSpc>
              <a:spcBef>
                <a:spcPts val="1000"/>
              </a:spcBef>
              <a:spcAft>
                <a:spcPts val="0"/>
              </a:spcAft>
              <a:buSzPct val="122448"/>
              <a:buFont typeface="Arial"/>
              <a:buNone/>
            </a:pPr>
            <a:endParaRPr/>
          </a:p>
          <a:p>
            <a:pPr marL="0" lvl="0" indent="0" algn="l" rtl="0">
              <a:lnSpc>
                <a:spcPct val="90000"/>
              </a:lnSpc>
              <a:spcBef>
                <a:spcPts val="1000"/>
              </a:spcBef>
              <a:spcAft>
                <a:spcPts val="0"/>
              </a:spcAft>
              <a:buSzPct val="122448"/>
              <a:buNone/>
            </a:pPr>
            <a:r>
              <a:rPr lang="en"/>
              <a:t>Main branch stays clean.</a:t>
            </a:r>
            <a:br>
              <a:rPr lang="en"/>
            </a:br>
            <a:r>
              <a:rPr lang="en"/>
              <a:t>If it fails → delete the worktree.</a:t>
            </a:r>
            <a:endParaRPr/>
          </a:p>
          <a:p>
            <a:pPr marL="0" lvl="0" indent="0" algn="l" rtl="0">
              <a:lnSpc>
                <a:spcPct val="90000"/>
              </a:lnSpc>
              <a:spcBef>
                <a:spcPts val="1000"/>
              </a:spcBef>
              <a:spcAft>
                <a:spcPts val="0"/>
              </a:spcAft>
              <a:buSzPct val="122448"/>
              <a:buNone/>
            </a:pPr>
            <a:endParaRPr/>
          </a:p>
          <a:p>
            <a:pPr marL="0" lvl="0" indent="0" algn="l" rtl="0">
              <a:lnSpc>
                <a:spcPct val="90000"/>
              </a:lnSpc>
              <a:spcBef>
                <a:spcPts val="1000"/>
              </a:spcBef>
              <a:spcAft>
                <a:spcPts val="0"/>
              </a:spcAft>
              <a:buSzPct val="122448"/>
              <a:buNone/>
            </a:pPr>
            <a:r>
              <a:rPr lang="en"/>
              <a:t>Worktrees make aggressive AI experimentation reversible.</a:t>
            </a:r>
            <a:endParaRPr/>
          </a:p>
          <a:p>
            <a:pPr marL="0" lvl="0" indent="0" algn="l" rtl="0">
              <a:lnSpc>
                <a:spcPct val="90000"/>
              </a:lnSpc>
              <a:spcBef>
                <a:spcPts val="1000"/>
              </a:spcBef>
              <a:spcAft>
                <a:spcPts val="0"/>
              </a:spcAft>
              <a:buSzPct val="122448"/>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3"/>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
              <a:t>Exercise 2: </a:t>
            </a:r>
            <a:br>
              <a:rPr lang="en"/>
            </a:br>
            <a:r>
              <a:rPr lang="en"/>
              <a:t>Red Teaming Code</a:t>
            </a:r>
            <a:endParaRPr/>
          </a:p>
        </p:txBody>
      </p:sp>
      <p:sp>
        <p:nvSpPr>
          <p:cNvPr id="520" name="Google Shape;520;p73"/>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
              <a:t>Practice auditing AI-generated code, catching problems, and recovery</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4"/>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Planted Issues</a:t>
            </a:r>
            <a:endParaRPr/>
          </a:p>
        </p:txBody>
      </p:sp>
      <p:sp>
        <p:nvSpPr>
          <p:cNvPr id="526" name="Google Shape;526;p74"/>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1000"/>
              </a:spcBef>
              <a:spcAft>
                <a:spcPts val="0"/>
              </a:spcAft>
              <a:buSzPts val="2400"/>
              <a:buFont typeface="Arial"/>
              <a:buNone/>
            </a:pPr>
            <a:endParaRPr/>
          </a:p>
        </p:txBody>
      </p:sp>
      <p:graphicFrame>
        <p:nvGraphicFramePr>
          <p:cNvPr id="527" name="Google Shape;527;p74"/>
          <p:cNvGraphicFramePr/>
          <p:nvPr/>
        </p:nvGraphicFramePr>
        <p:xfrm>
          <a:off x="2158470" y="1685767"/>
          <a:ext cx="3620325" cy="2916610"/>
        </p:xfrm>
        <a:graphic>
          <a:graphicData uri="http://schemas.openxmlformats.org/drawingml/2006/table">
            <a:tbl>
              <a:tblPr>
                <a:noFill/>
                <a:tableStyleId>{89EF8150-6EE8-4E02-9A82-7EA2B72F36EB}</a:tableStyleId>
              </a:tblPr>
              <a:tblGrid>
                <a:gridCol w="1206775">
                  <a:extLst>
                    <a:ext uri="{9D8B030D-6E8A-4147-A177-3AD203B41FA5}">
                      <a16:colId xmlns:a16="http://schemas.microsoft.com/office/drawing/2014/main" val="20000"/>
                    </a:ext>
                  </a:extLst>
                </a:gridCol>
                <a:gridCol w="1206775">
                  <a:extLst>
                    <a:ext uri="{9D8B030D-6E8A-4147-A177-3AD203B41FA5}">
                      <a16:colId xmlns:a16="http://schemas.microsoft.com/office/drawing/2014/main" val="20001"/>
                    </a:ext>
                  </a:extLst>
                </a:gridCol>
                <a:gridCol w="1206775">
                  <a:extLst>
                    <a:ext uri="{9D8B030D-6E8A-4147-A177-3AD203B41FA5}">
                      <a16:colId xmlns:a16="http://schemas.microsoft.com/office/drawing/2014/main" val="20002"/>
                    </a:ext>
                  </a:extLst>
                </a:gridCol>
              </a:tblGrid>
              <a:tr h="23930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Issue</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Category</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115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1</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a:solidFill>
                            <a:srgbClr val="188038"/>
                          </a:solidFill>
                          <a:latin typeface="Roboto Mono"/>
                          <a:ea typeface="Roboto Mono"/>
                          <a:cs typeface="Roboto Mono"/>
                          <a:sym typeface="Roboto Mono"/>
                        </a:rPr>
                        <a:t>requirements.txt</a:t>
                      </a:r>
                      <a:br>
                        <a:rPr lang="en" sz="900">
                          <a:solidFill>
                            <a:srgbClr val="188038"/>
                          </a:solidFill>
                          <a:latin typeface="Roboto Mono"/>
                          <a:ea typeface="Roboto Mono"/>
                          <a:cs typeface="Roboto Mono"/>
                          <a:sym typeface="Roboto Mono"/>
                        </a:rPr>
                      </a:br>
                      <a:r>
                        <a:rPr lang="en" sz="900">
                          <a:solidFill>
                            <a:schemeClr val="dk1"/>
                          </a:solidFill>
                        </a:rPr>
                        <a:t>instead of</a:t>
                      </a:r>
                      <a:r>
                        <a:rPr lang="en" sz="900">
                          <a:solidFill>
                            <a:schemeClr val="dk1"/>
                          </a:solidFill>
                          <a:latin typeface="Roboto Mono"/>
                          <a:ea typeface="Roboto Mono"/>
                          <a:cs typeface="Roboto Mono"/>
                          <a:sym typeface="Roboto Mono"/>
                        </a:rPr>
                        <a:t> </a:t>
                      </a:r>
                      <a:r>
                        <a:rPr lang="en" sz="900">
                          <a:solidFill>
                            <a:srgbClr val="188038"/>
                          </a:solidFill>
                          <a:latin typeface="Roboto Mono"/>
                          <a:ea typeface="Roboto Mono"/>
                          <a:cs typeface="Roboto Mono"/>
                          <a:sym typeface="Roboto Mono"/>
                        </a:rPr>
                        <a:t>pyproject.toml </a:t>
                      </a:r>
                      <a:endParaRPr sz="1100" u="none" strike="noStrike" cap="none"/>
                    </a:p>
                  </a:txBody>
                  <a:tcPr marL="51575" marR="51575" marT="51575" marB="51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Toolchain compliance</a:t>
                      </a:r>
                      <a:endParaRPr sz="1100" u="none" strike="noStrike" cap="none"/>
                    </a:p>
                  </a:txBody>
                  <a:tcPr marL="51575" marR="51575" marT="51575" marB="51575">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5450">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2</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SQL query built with f-string formatting</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Security (injection)</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5450">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3</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Bare </a:t>
                      </a:r>
                      <a:r>
                        <a:rPr lang="en" sz="900" b="0" i="0" u="none" strike="noStrike" cap="none">
                          <a:solidFill>
                            <a:srgbClr val="188038"/>
                          </a:solidFill>
                          <a:latin typeface="Roboto Mono"/>
                          <a:ea typeface="Roboto Mono"/>
                          <a:cs typeface="Roboto Mono"/>
                          <a:sym typeface="Roboto Mono"/>
                        </a:rPr>
                        <a:t>except: pass</a:t>
                      </a:r>
                      <a:r>
                        <a:rPr lang="en" sz="900" b="0" i="0" u="none" strike="noStrike" cap="none">
                          <a:solidFill>
                            <a:srgbClr val="000000"/>
                          </a:solidFill>
                          <a:latin typeface="Arial"/>
                          <a:ea typeface="Arial"/>
                          <a:cs typeface="Arial"/>
                          <a:sym typeface="Arial"/>
                        </a:rPr>
                        <a:t> swallowing errors</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Error handling</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5450">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4</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Missing type hints on public functions</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Code standards</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115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5</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Test that passes but asserts the wrong variable</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Test quality</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115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6</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No </a:t>
                      </a:r>
                      <a:r>
                        <a:rPr lang="en" sz="900" b="0" i="0" u="none" strike="noStrike" cap="none">
                          <a:solidFill>
                            <a:srgbClr val="188038"/>
                          </a:solidFill>
                          <a:latin typeface="Roboto Mono"/>
                          <a:ea typeface="Roboto Mono"/>
                          <a:cs typeface="Roboto Mono"/>
                          <a:sym typeface="Roboto Mono"/>
                        </a:rPr>
                        <a:t>.gitignore</a:t>
                      </a:r>
                      <a:r>
                        <a:rPr lang="en" sz="900" b="0" i="0" u="none" strike="noStrike" cap="none">
                          <a:solidFill>
                            <a:srgbClr val="000000"/>
                          </a:solidFill>
                          <a:latin typeface="Arial"/>
                          <a:ea typeface="Arial"/>
                          <a:cs typeface="Arial"/>
                          <a:sym typeface="Arial"/>
                        </a:rPr>
                        <a:t> — venv/cache would be committed</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Git hygiene</a:t>
                      </a:r>
                      <a:endParaRPr sz="1100" u="none" strike="noStrike" cap="none"/>
                    </a:p>
                  </a:txBody>
                  <a:tcPr marL="51575" marR="51575" marT="51575" marB="515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28" name="Google Shape;528;p74"/>
          <p:cNvSpPr/>
          <p:nvPr/>
        </p:nvSpPr>
        <p:spPr>
          <a:xfrm>
            <a:off x="2159000" y="1685925"/>
            <a:ext cx="9144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5"/>
          <p:cNvSpPr txBox="1">
            <a:spLocks noGrp="1"/>
          </p:cNvSpPr>
          <p:nvPr>
            <p:ph type="title"/>
          </p:nvPr>
        </p:nvSpPr>
        <p:spPr>
          <a:xfrm>
            <a:off x="187271" y="489111"/>
            <a:ext cx="8088900" cy="779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The Task</a:t>
            </a:r>
            <a:endParaRPr/>
          </a:p>
        </p:txBody>
      </p:sp>
      <p:sp>
        <p:nvSpPr>
          <p:cNvPr id="534" name="Google Shape;534;p75"/>
          <p:cNvSpPr txBox="1">
            <a:spLocks noGrp="1"/>
          </p:cNvSpPr>
          <p:nvPr>
            <p:ph type="body" idx="1"/>
          </p:nvPr>
        </p:nvSpPr>
        <p:spPr>
          <a:xfrm>
            <a:off x="187271" y="1225795"/>
            <a:ext cx="8499600" cy="3757952"/>
          </a:xfrm>
          <a:prstGeom prst="rect">
            <a:avLst/>
          </a:prstGeom>
          <a:noFill/>
          <a:ln>
            <a:noFill/>
          </a:ln>
        </p:spPr>
        <p:txBody>
          <a:bodyPr spcFirstLastPara="1" wrap="square" lIns="91425" tIns="45700" rIns="91425" bIns="45700" anchor="t" anchorCtr="0">
            <a:normAutofit fontScale="55000" lnSpcReduction="20000"/>
          </a:bodyPr>
          <a:lstStyle/>
          <a:p>
            <a:pPr marL="233362" lvl="0" indent="-233362" algn="l" rtl="0">
              <a:lnSpc>
                <a:spcPct val="90000"/>
              </a:lnSpc>
              <a:spcBef>
                <a:spcPts val="1000"/>
              </a:spcBef>
              <a:spcAft>
                <a:spcPts val="0"/>
              </a:spcAft>
              <a:buSzPct val="100000"/>
              <a:buFont typeface="Arial"/>
              <a:buAutoNum type="arabicPeriod"/>
            </a:pPr>
            <a:r>
              <a:rPr lang="en" b="1" dirty="0"/>
              <a:t>Agent review against </a:t>
            </a:r>
            <a:r>
              <a:rPr lang="en" b="1" dirty="0" err="1"/>
              <a:t>AGENTS.md</a:t>
            </a:r>
            <a:r>
              <a:rPr lang="en" dirty="0"/>
              <a:t> - Prompt:</a:t>
            </a:r>
            <a:br>
              <a:rPr lang="en" dirty="0"/>
            </a:br>
            <a:br>
              <a:rPr lang="en" dirty="0"/>
            </a:br>
            <a:r>
              <a:rPr lang="en" dirty="0">
                <a:latin typeface="Consolas"/>
                <a:ea typeface="Consolas"/>
                <a:cs typeface="Consolas"/>
                <a:sym typeface="Consolas"/>
              </a:rPr>
              <a:t>Review this codebase against </a:t>
            </a:r>
            <a:r>
              <a:rPr lang="en" dirty="0" err="1">
                <a:latin typeface="Consolas"/>
                <a:ea typeface="Consolas"/>
                <a:cs typeface="Consolas"/>
                <a:sym typeface="Consolas"/>
              </a:rPr>
              <a:t>AGENTS.md</a:t>
            </a:r>
            <a:r>
              <a:rPr lang="en" dirty="0">
                <a:latin typeface="Consolas"/>
                <a:ea typeface="Consolas"/>
                <a:cs typeface="Consolas"/>
                <a:sym typeface="Consolas"/>
              </a:rPr>
              <a:t> for compliance. Check for: security issues, exception handling problems, test quality, dependency management, type hint coverage, and Git hygiene. For each issue, explain the risk and provide the exact file and line number.</a:t>
            </a:r>
            <a:br>
              <a:rPr lang="en" dirty="0">
                <a:latin typeface="Consolas"/>
                <a:ea typeface="Consolas"/>
                <a:cs typeface="Consolas"/>
                <a:sym typeface="Consolas"/>
              </a:rPr>
            </a:br>
            <a:endParaRPr dirty="0"/>
          </a:p>
          <a:p>
            <a:pPr marL="233362" lvl="0" indent="-219392" algn="l" rtl="0">
              <a:lnSpc>
                <a:spcPct val="120000"/>
              </a:lnSpc>
              <a:spcBef>
                <a:spcPts val="0"/>
              </a:spcBef>
              <a:spcAft>
                <a:spcPts val="0"/>
              </a:spcAft>
              <a:buSzPct val="85714"/>
              <a:buAutoNum type="arabicPeriod"/>
            </a:pPr>
            <a:r>
              <a:rPr lang="en" b="1" dirty="0"/>
              <a:t>Manual verification:</a:t>
            </a:r>
            <a:r>
              <a:rPr lang="en" dirty="0"/>
              <a:t> Read the agent's findings. Cross-reference with the code. Did it catch all six? Did it miss any? Did it flag anything that's actually fine (false positive)? </a:t>
            </a:r>
            <a:endParaRPr dirty="0"/>
          </a:p>
          <a:p>
            <a:pPr marL="233362" lvl="0" indent="-219392" algn="l" rtl="0">
              <a:lnSpc>
                <a:spcPct val="120000"/>
              </a:lnSpc>
              <a:spcBef>
                <a:spcPts val="0"/>
              </a:spcBef>
              <a:spcAft>
                <a:spcPts val="0"/>
              </a:spcAft>
              <a:buSzPct val="85714"/>
              <a:buAutoNum type="arabicPeriod"/>
            </a:pPr>
            <a:r>
              <a:rPr lang="en" b="1" dirty="0"/>
              <a:t>Fix the highest-severity issue using the agent:</a:t>
            </a:r>
            <a:r>
              <a:rPr lang="en" dirty="0"/>
              <a:t> Apply the fix, run tests, commit.</a:t>
            </a:r>
            <a:br>
              <a:rPr lang="en" dirty="0"/>
            </a:br>
            <a:r>
              <a:rPr lang="en" dirty="0"/>
              <a:t>Alternatively, go into planning mode, create a plan to fix all of the changes, and then implement the plan.</a:t>
            </a:r>
            <a:endParaRPr dirty="0"/>
          </a:p>
          <a:p>
            <a:pPr marL="233362" lvl="0" indent="-219392" algn="l" rtl="0">
              <a:lnSpc>
                <a:spcPct val="120000"/>
              </a:lnSpc>
              <a:spcBef>
                <a:spcPts val="0"/>
              </a:spcBef>
              <a:spcAft>
                <a:spcPts val="0"/>
              </a:spcAft>
              <a:buSzPct val="85714"/>
              <a:buAutoNum type="arabicPeriod"/>
            </a:pPr>
            <a:r>
              <a:rPr lang="en" b="1" dirty="0"/>
              <a:t>Approval gating practice:</a:t>
            </a:r>
            <a:r>
              <a:rPr lang="en" dirty="0"/>
              <a:t> If the fix requires a dependency change, observe or practice the approval gate — the agent should pause and ask before installing anything.</a:t>
            </a:r>
          </a:p>
          <a:p>
            <a:pPr marL="233362" lvl="0" indent="-219392" algn="l" rtl="0">
              <a:lnSpc>
                <a:spcPct val="90000"/>
              </a:lnSpc>
              <a:spcBef>
                <a:spcPts val="1000"/>
              </a:spcBef>
              <a:spcAft>
                <a:spcPts val="0"/>
              </a:spcAft>
              <a:buSzPct val="85714"/>
              <a:buAutoNum type="arabicPeriod"/>
            </a:pPr>
            <a:endParaRPr lang="en" dirty="0"/>
          </a:p>
          <a:p>
            <a:pPr marL="13970" lvl="0" indent="0" algn="l" rtl="0">
              <a:lnSpc>
                <a:spcPct val="90000"/>
              </a:lnSpc>
              <a:spcBef>
                <a:spcPts val="1000"/>
              </a:spcBef>
              <a:spcAft>
                <a:spcPts val="0"/>
              </a:spcAft>
              <a:buSzPct val="85714"/>
              <a:buNone/>
            </a:pPr>
            <a:r>
              <a:rPr lang="en" b="1" dirty="0"/>
              <a:t>Alternative</a:t>
            </a:r>
            <a:r>
              <a:rPr lang="en" dirty="0"/>
              <a:t>: execute </a:t>
            </a:r>
            <a:r>
              <a:rPr lang="en" dirty="0">
                <a:solidFill>
                  <a:schemeClr val="tx2"/>
                </a:solidFill>
                <a:latin typeface="Consolas" panose="020B0609020204030204" pitchFamily="49" charset="0"/>
                <a:cs typeface="Consolas" panose="020B0609020204030204" pitchFamily="49" charset="0"/>
              </a:rPr>
              <a:t>/simplify </a:t>
            </a:r>
            <a:r>
              <a:rPr lang="en" dirty="0"/>
              <a:t>in Claude Code or </a:t>
            </a:r>
            <a:r>
              <a:rPr lang="en" dirty="0">
                <a:solidFill>
                  <a:schemeClr val="tx2"/>
                </a:solidFill>
                <a:latin typeface="Consolas" panose="020B0609020204030204" pitchFamily="49" charset="0"/>
                <a:cs typeface="Consolas" panose="020B0609020204030204" pitchFamily="49" charset="0"/>
              </a:rPr>
              <a:t>/review </a:t>
            </a:r>
            <a:r>
              <a:rPr lang="en" dirty="0"/>
              <a:t>in Codex</a:t>
            </a:r>
            <a:endParaRPr dirty="0"/>
          </a:p>
          <a:p>
            <a:pPr marL="0" lvl="0" indent="0" algn="l" rtl="0">
              <a:lnSpc>
                <a:spcPct val="90000"/>
              </a:lnSpc>
              <a:spcBef>
                <a:spcPts val="1000"/>
              </a:spcBef>
              <a:spcAft>
                <a:spcPts val="0"/>
              </a:spcAft>
              <a:buSzPct val="1000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2"/>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b="0"/>
              <a:t>Vibe Coding</a:t>
            </a:r>
            <a:endParaRPr/>
          </a:p>
        </p:txBody>
      </p:sp>
      <p:sp>
        <p:nvSpPr>
          <p:cNvPr id="162" name="Google Shape;162;p22"/>
          <p:cNvSpPr txBox="1">
            <a:spLocks noGrp="1"/>
          </p:cNvSpPr>
          <p:nvPr>
            <p:ph type="body" idx="1"/>
          </p:nvPr>
        </p:nvSpPr>
        <p:spPr>
          <a:xfrm>
            <a:off x="266361" y="3033284"/>
            <a:ext cx="8499529" cy="1740285"/>
          </a:xfrm>
          <a:prstGeom prst="rect">
            <a:avLst/>
          </a:prstGeom>
          <a:noFill/>
          <a:ln>
            <a:noFill/>
          </a:ln>
        </p:spPr>
        <p:txBody>
          <a:bodyPr spcFirstLastPara="1" wrap="square" lIns="91425" tIns="45700" rIns="91425" bIns="45700" anchor="t" anchorCtr="0">
            <a:normAutofit fontScale="92500" lnSpcReduction="20000"/>
          </a:bodyPr>
          <a:lstStyle/>
          <a:p>
            <a:pPr marL="228600" lvl="0" indent="-240956" algn="l" rtl="0">
              <a:lnSpc>
                <a:spcPct val="90000"/>
              </a:lnSpc>
              <a:spcBef>
                <a:spcPts val="1000"/>
              </a:spcBef>
              <a:spcAft>
                <a:spcPts val="0"/>
              </a:spcAft>
              <a:buSzPts val="2595"/>
              <a:buFont typeface="Arial"/>
              <a:buChar char="•"/>
            </a:pPr>
            <a:r>
              <a:rPr lang="en"/>
              <a:t>Agent produces a complete app in minutes</a:t>
            </a:r>
            <a:endParaRPr/>
          </a:p>
          <a:p>
            <a:pPr marL="228600" lvl="0" indent="-240956" algn="l" rtl="0">
              <a:lnSpc>
                <a:spcPct val="90000"/>
              </a:lnSpc>
              <a:spcBef>
                <a:spcPts val="1000"/>
              </a:spcBef>
              <a:spcAft>
                <a:spcPts val="0"/>
              </a:spcAft>
              <a:buSzPts val="2595"/>
              <a:buFont typeface="Arial"/>
              <a:buChar char="•"/>
            </a:pPr>
            <a:r>
              <a:rPr lang="en"/>
              <a:t>What framework? Auth model? Tests?</a:t>
            </a:r>
            <a:endParaRPr/>
          </a:p>
          <a:p>
            <a:pPr marL="228600" lvl="0" indent="-240956" algn="l" rtl="0">
              <a:lnSpc>
                <a:spcPct val="90000"/>
              </a:lnSpc>
              <a:spcBef>
                <a:spcPts val="1000"/>
              </a:spcBef>
              <a:spcAft>
                <a:spcPts val="0"/>
              </a:spcAft>
              <a:buSzPts val="2595"/>
              <a:buFont typeface="Arial"/>
              <a:buChar char="•"/>
            </a:pPr>
            <a:r>
              <a:rPr lang="en"/>
              <a:t>Can you explain every architectural decision?</a:t>
            </a:r>
            <a:endParaRPr/>
          </a:p>
          <a:p>
            <a:pPr marL="228600" lvl="0" indent="-240956" algn="l" rtl="0">
              <a:lnSpc>
                <a:spcPct val="90000"/>
              </a:lnSpc>
              <a:spcBef>
                <a:spcPts val="1000"/>
              </a:spcBef>
              <a:spcAft>
                <a:spcPts val="0"/>
              </a:spcAft>
              <a:buSzPts val="2595"/>
              <a:buFont typeface="Arial"/>
              <a:buChar char="•"/>
            </a:pPr>
            <a:r>
              <a:rPr lang="en"/>
              <a:t>Code runs — but you didn't direct it</a:t>
            </a:r>
            <a:endParaRPr/>
          </a:p>
        </p:txBody>
      </p:sp>
      <p:sp>
        <p:nvSpPr>
          <p:cNvPr id="163" name="Google Shape;163;p22"/>
          <p:cNvSpPr txBox="1"/>
          <p:nvPr/>
        </p:nvSpPr>
        <p:spPr>
          <a:xfrm>
            <a:off x="378110" y="1680125"/>
            <a:ext cx="8387780" cy="1031544"/>
          </a:xfrm>
          <a:prstGeom prst="rect">
            <a:avLst/>
          </a:prstGeom>
          <a:solidFill>
            <a:srgbClr val="F2F2F2"/>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lvl="0">
              <a:lnSpc>
                <a:spcPct val="90000"/>
              </a:lnSpc>
              <a:buSzPts val="2800"/>
            </a:pPr>
            <a:r>
              <a:rPr lang="en-US" sz="2800" b="1" i="1" dirty="0">
                <a:solidFill>
                  <a:srgbClr val="3F3F3F"/>
                </a:solidFill>
              </a:rPr>
              <a:t>Build a website that creates a shareable task manager</a:t>
            </a:r>
            <a:endParaRPr sz="2400" b="0" i="0" u="none" strike="noStrike" cap="none" dirty="0">
              <a:solidFill>
                <a:srgbClr val="3F3F3F"/>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6"/>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Debrief</a:t>
            </a:r>
            <a:endParaRPr/>
          </a:p>
        </p:txBody>
      </p:sp>
      <p:sp>
        <p:nvSpPr>
          <p:cNvPr id="540" name="Google Shape;540;p76"/>
          <p:cNvSpPr txBox="1">
            <a:spLocks noGrp="1"/>
          </p:cNvSpPr>
          <p:nvPr>
            <p:ph type="body" idx="1"/>
          </p:nvPr>
        </p:nvSpPr>
        <p:spPr>
          <a:xfrm>
            <a:off x="187271" y="1268574"/>
            <a:ext cx="8769458"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What did the agent catch?</a:t>
            </a:r>
            <a:endParaRPr/>
          </a:p>
          <a:p>
            <a:pPr marL="228600" lvl="0" indent="-228600" algn="l" rtl="0">
              <a:lnSpc>
                <a:spcPct val="90000"/>
              </a:lnSpc>
              <a:spcBef>
                <a:spcPts val="1000"/>
              </a:spcBef>
              <a:spcAft>
                <a:spcPts val="0"/>
              </a:spcAft>
              <a:buSzPts val="2400"/>
              <a:buFont typeface="Arial"/>
              <a:buChar char="•"/>
            </a:pPr>
            <a:r>
              <a:rPr lang="en"/>
              <a:t>What did it miss? </a:t>
            </a:r>
            <a:endParaRPr/>
          </a:p>
          <a:p>
            <a:pPr marL="228600" lvl="0" indent="-228600" algn="l" rtl="0">
              <a:lnSpc>
                <a:spcPct val="90000"/>
              </a:lnSpc>
              <a:spcBef>
                <a:spcPts val="1000"/>
              </a:spcBef>
              <a:spcAft>
                <a:spcPts val="0"/>
              </a:spcAft>
              <a:buSzPts val="2400"/>
              <a:buFont typeface="Arial"/>
              <a:buChar char="•"/>
            </a:pPr>
            <a:r>
              <a:rPr lang="en"/>
              <a:t>Did it generate any false positives?</a:t>
            </a:r>
            <a:endParaRPr/>
          </a:p>
          <a:p>
            <a:pPr marL="228600" lvl="0" indent="-228600" algn="l" rtl="0">
              <a:lnSpc>
                <a:spcPct val="90000"/>
              </a:lnSpc>
              <a:spcBef>
                <a:spcPts val="1000"/>
              </a:spcBef>
              <a:spcAft>
                <a:spcPts val="0"/>
              </a:spcAft>
              <a:buSzPts val="2400"/>
              <a:buFont typeface="Arial"/>
              <a:buChar char="•"/>
            </a:pPr>
            <a:r>
              <a:rPr lang="en"/>
              <a:t>What does this tell you about AI as a code reviewer?</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7"/>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
              <a:t>Best Practices</a:t>
            </a:r>
            <a:endParaRPr/>
          </a:p>
        </p:txBody>
      </p:sp>
      <p:sp>
        <p:nvSpPr>
          <p:cNvPr id="546" name="Google Shape;546;p77"/>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8"/>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Planning Discipline</a:t>
            </a:r>
            <a:endParaRPr/>
          </a:p>
        </p:txBody>
      </p:sp>
      <p:sp>
        <p:nvSpPr>
          <p:cNvPr id="552" name="Google Shape;552;p78"/>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Never skip the spec. Even 15 minutes of specification saves hours of rework. The spec is what separates vibe coding from engineering.</a:t>
            </a:r>
            <a:endParaRPr/>
          </a:p>
          <a:p>
            <a:pPr marL="228600" lvl="0" indent="-228600" algn="l" rtl="0">
              <a:lnSpc>
                <a:spcPct val="90000"/>
              </a:lnSpc>
              <a:spcBef>
                <a:spcPts val="1000"/>
              </a:spcBef>
              <a:spcAft>
                <a:spcPts val="0"/>
              </a:spcAft>
              <a:buSzPts val="2400"/>
              <a:buFont typeface="Arial"/>
              <a:buChar char="•"/>
            </a:pPr>
            <a:r>
              <a:rPr lang="en"/>
              <a:t>Keep prompts small and sequential. Large prompts produce large bugs.</a:t>
            </a:r>
            <a:endParaRPr/>
          </a:p>
          <a:p>
            <a:pPr marL="228600" lvl="0" indent="-228600" algn="l" rtl="0">
              <a:lnSpc>
                <a:spcPct val="90000"/>
              </a:lnSpc>
              <a:spcBef>
                <a:spcPts val="1000"/>
              </a:spcBef>
              <a:spcAft>
                <a:spcPts val="0"/>
              </a:spcAft>
              <a:buSzPts val="2400"/>
              <a:buFont typeface="Arial"/>
              <a:buChar char="•"/>
            </a:pPr>
            <a:r>
              <a:rPr lang="en"/>
              <a:t>Track progress in todo.md or the plan itself.</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9"/>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Human-in-the-Loop</a:t>
            </a:r>
            <a:endParaRPr/>
          </a:p>
        </p:txBody>
      </p:sp>
      <p:sp>
        <p:nvSpPr>
          <p:cNvPr id="558" name="Google Shape;558;p79"/>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Review every diff. If you can't explain what the code does, that's a red flag.</a:t>
            </a:r>
            <a:endParaRPr/>
          </a:p>
          <a:p>
            <a:pPr marL="228600" lvl="0" indent="-228600" algn="l" rtl="0">
              <a:lnSpc>
                <a:spcPct val="90000"/>
              </a:lnSpc>
              <a:spcBef>
                <a:spcPts val="1000"/>
              </a:spcBef>
              <a:spcAft>
                <a:spcPts val="0"/>
              </a:spcAft>
              <a:buSzPts val="2400"/>
              <a:buFont typeface="Arial"/>
              <a:buChar char="•"/>
            </a:pPr>
            <a:r>
              <a:rPr lang="en"/>
              <a:t>Test constantly. Run the suite after every change. No tests? Write them first.</a:t>
            </a:r>
            <a:endParaRPr/>
          </a:p>
          <a:p>
            <a:pPr marL="228600" lvl="0" indent="-228600" algn="l" rtl="0">
              <a:lnSpc>
                <a:spcPct val="90000"/>
              </a:lnSpc>
              <a:spcBef>
                <a:spcPts val="1000"/>
              </a:spcBef>
              <a:spcAft>
                <a:spcPts val="0"/>
              </a:spcAft>
              <a:buSzPts val="2400"/>
              <a:buFont typeface="Arial"/>
              <a:buChar char="•"/>
            </a:pPr>
            <a:r>
              <a:rPr lang="en"/>
              <a:t>You own the architecture. Database choice, API design, auth model, deployment strategy — these are yours, not the agent's.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0"/>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Security &amp; Supply Chain</a:t>
            </a:r>
            <a:endParaRPr/>
          </a:p>
        </p:txBody>
      </p:sp>
      <p:sp>
        <p:nvSpPr>
          <p:cNvPr id="564" name="Google Shape;564;p80"/>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Never paste secrets into prompts.</a:t>
            </a:r>
            <a:endParaRPr/>
          </a:p>
          <a:p>
            <a:pPr marL="228600" lvl="0" indent="-228600" algn="l" rtl="0">
              <a:lnSpc>
                <a:spcPct val="90000"/>
              </a:lnSpc>
              <a:spcBef>
                <a:spcPts val="1000"/>
              </a:spcBef>
              <a:spcAft>
                <a:spcPts val="0"/>
              </a:spcAft>
              <a:buSzPts val="2400"/>
              <a:buFont typeface="Arial"/>
              <a:buChar char="•"/>
            </a:pPr>
            <a:r>
              <a:rPr lang="en"/>
              <a:t>Least privilege for filesystem and network access.</a:t>
            </a:r>
            <a:endParaRPr/>
          </a:p>
          <a:p>
            <a:pPr marL="228600" lvl="0" indent="-228600" algn="l" rtl="0">
              <a:lnSpc>
                <a:spcPct val="90000"/>
              </a:lnSpc>
              <a:spcBef>
                <a:spcPts val="1000"/>
              </a:spcBef>
              <a:spcAft>
                <a:spcPts val="0"/>
              </a:spcAft>
              <a:buSzPts val="2400"/>
              <a:buFont typeface="Arial"/>
              <a:buChar char="•"/>
            </a:pPr>
            <a:r>
              <a:rPr lang="en"/>
              <a:t>Dependency additions require justification — prefer stdlib.</a:t>
            </a:r>
            <a:endParaRPr/>
          </a:p>
          <a:p>
            <a:pPr marL="228600" lvl="0" indent="-228600" algn="l" rtl="0">
              <a:lnSpc>
                <a:spcPct val="90000"/>
              </a:lnSpc>
              <a:spcBef>
                <a:spcPts val="1000"/>
              </a:spcBef>
              <a:spcAft>
                <a:spcPts val="0"/>
              </a:spcAft>
              <a:buSzPts val="2400"/>
              <a:buFont typeface="Arial"/>
              <a:buChar char="•"/>
            </a:pPr>
            <a:r>
              <a:rPr lang="en"/>
              <a:t>Parameterize SQL. Avoid eval, exec, bare except.</a:t>
            </a:r>
            <a:endParaRPr/>
          </a:p>
          <a:p>
            <a:pPr marL="228600" lvl="0" indent="-228600" algn="l" rtl="0">
              <a:lnSpc>
                <a:spcPct val="90000"/>
              </a:lnSpc>
              <a:spcBef>
                <a:spcPts val="1000"/>
              </a:spcBef>
              <a:spcAft>
                <a:spcPts val="0"/>
              </a:spcAft>
              <a:buSzPts val="2400"/>
              <a:buFont typeface="Arial"/>
              <a:buChar char="•"/>
            </a:pPr>
            <a:r>
              <a:rPr lang="en"/>
              <a:t>Keep network access off unless explicitly needed.</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1"/>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Context Hygiene</a:t>
            </a:r>
            <a:endParaRPr/>
          </a:p>
        </p:txBody>
      </p:sp>
      <p:sp>
        <p:nvSpPr>
          <p:cNvPr id="570" name="Google Shape;570;p81"/>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Char char="•"/>
            </a:pPr>
            <a:r>
              <a:rPr lang="en" sz="2400"/>
              <a:t>One task per session. Don't mix feature work, bug fixing, and refactoring.</a:t>
            </a:r>
            <a:endParaRPr/>
          </a:p>
          <a:p>
            <a:pPr marL="228600" lvl="0" indent="-228600" algn="l" rtl="0">
              <a:lnSpc>
                <a:spcPct val="90000"/>
              </a:lnSpc>
              <a:spcBef>
                <a:spcPts val="1000"/>
              </a:spcBef>
              <a:spcAft>
                <a:spcPts val="0"/>
              </a:spcAft>
              <a:buSzPts val="2400"/>
              <a:buChar char="•"/>
            </a:pPr>
            <a:r>
              <a:rPr lang="en" sz="2400"/>
              <a:t>Use session handoffs at every boundary.</a:t>
            </a:r>
            <a:endParaRPr/>
          </a:p>
          <a:p>
            <a:pPr marL="228600" lvl="0" indent="-228600" algn="l" rtl="0">
              <a:lnSpc>
                <a:spcPct val="90000"/>
              </a:lnSpc>
              <a:spcBef>
                <a:spcPts val="1000"/>
              </a:spcBef>
              <a:spcAft>
                <a:spcPts val="0"/>
              </a:spcAft>
              <a:buSzPts val="2400"/>
              <a:buChar char="•"/>
            </a:pPr>
            <a:r>
              <a:rPr lang="en" sz="2400"/>
              <a:t>Keep AGENTS.md lean — every unnecessary word competes with task context.</a:t>
            </a:r>
            <a:endParaRPr/>
          </a:p>
          <a:p>
            <a:pPr marL="0" lvl="0" indent="0" algn="l" rtl="0">
              <a:lnSpc>
                <a:spcPct val="90000"/>
              </a:lnSpc>
              <a:spcBef>
                <a:spcPts val="1000"/>
              </a:spcBef>
              <a:spcAft>
                <a:spcPts val="0"/>
              </a:spcAft>
              <a:buSzPts val="2800"/>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2"/>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Artifacts over Conversation</a:t>
            </a:r>
            <a:endParaRPr/>
          </a:p>
        </p:txBody>
      </p:sp>
      <p:sp>
        <p:nvSpPr>
          <p:cNvPr id="576" name="Google Shape;576;p82"/>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92500" lnSpcReduction="20000"/>
          </a:bodyPr>
          <a:lstStyle/>
          <a:p>
            <a:pPr marL="228600" lvl="0" indent="-215265" algn="l" rtl="0">
              <a:lnSpc>
                <a:spcPct val="90000"/>
              </a:lnSpc>
              <a:spcBef>
                <a:spcPts val="1000"/>
              </a:spcBef>
              <a:spcAft>
                <a:spcPts val="0"/>
              </a:spcAft>
              <a:buSzPct val="100000"/>
              <a:buChar char="•"/>
            </a:pPr>
            <a:r>
              <a:rPr lang="en"/>
              <a:t>Conversation is ephemeral</a:t>
            </a:r>
            <a:endParaRPr/>
          </a:p>
          <a:p>
            <a:pPr marL="228600" lvl="0" indent="-64135" algn="l" rtl="0">
              <a:lnSpc>
                <a:spcPct val="90000"/>
              </a:lnSpc>
              <a:spcBef>
                <a:spcPts val="1000"/>
              </a:spcBef>
              <a:spcAft>
                <a:spcPts val="0"/>
              </a:spcAft>
              <a:buSzPct val="100000"/>
              <a:buNone/>
            </a:pPr>
            <a:endParaRPr/>
          </a:p>
          <a:p>
            <a:pPr marL="228600" lvl="0" indent="-215265" algn="l" rtl="0">
              <a:lnSpc>
                <a:spcPct val="90000"/>
              </a:lnSpc>
              <a:spcBef>
                <a:spcPts val="1000"/>
              </a:spcBef>
              <a:spcAft>
                <a:spcPts val="0"/>
              </a:spcAft>
              <a:buSzPct val="100000"/>
              <a:buChar char="•"/>
            </a:pPr>
            <a:r>
              <a:rPr lang="en"/>
              <a:t>Artifacts persist:</a:t>
            </a:r>
            <a:endParaRPr/>
          </a:p>
          <a:p>
            <a:pPr marL="685800" lvl="1" indent="-217170" algn="l" rtl="0">
              <a:lnSpc>
                <a:spcPct val="90000"/>
              </a:lnSpc>
              <a:spcBef>
                <a:spcPts val="500"/>
              </a:spcBef>
              <a:spcAft>
                <a:spcPts val="0"/>
              </a:spcAft>
              <a:buSzPct val="100000"/>
              <a:buChar char="•"/>
            </a:pPr>
            <a:r>
              <a:rPr lang="en"/>
              <a:t>AGENTS.md</a:t>
            </a:r>
            <a:endParaRPr/>
          </a:p>
          <a:p>
            <a:pPr marL="685800" lvl="1" indent="-217170" algn="l" rtl="0">
              <a:lnSpc>
                <a:spcPct val="90000"/>
              </a:lnSpc>
              <a:spcBef>
                <a:spcPts val="500"/>
              </a:spcBef>
              <a:spcAft>
                <a:spcPts val="0"/>
              </a:spcAft>
              <a:buSzPct val="100000"/>
              <a:buChar char="•"/>
            </a:pPr>
            <a:r>
              <a:rPr lang="en"/>
              <a:t>specification.md</a:t>
            </a:r>
            <a:endParaRPr/>
          </a:p>
          <a:p>
            <a:pPr marL="685800" lvl="1" indent="-217170" algn="l" rtl="0">
              <a:lnSpc>
                <a:spcPct val="90000"/>
              </a:lnSpc>
              <a:spcBef>
                <a:spcPts val="500"/>
              </a:spcBef>
              <a:spcAft>
                <a:spcPts val="0"/>
              </a:spcAft>
              <a:buSzPct val="100000"/>
              <a:buChar char="•"/>
            </a:pPr>
            <a:r>
              <a:rPr lang="en"/>
              <a:t>prompt_plan.md</a:t>
            </a:r>
            <a:endParaRPr/>
          </a:p>
          <a:p>
            <a:pPr marL="685800" lvl="1" indent="-217170" algn="l" rtl="0">
              <a:lnSpc>
                <a:spcPct val="90000"/>
              </a:lnSpc>
              <a:spcBef>
                <a:spcPts val="500"/>
              </a:spcBef>
              <a:spcAft>
                <a:spcPts val="0"/>
              </a:spcAft>
              <a:buSzPct val="100000"/>
              <a:buChar char="•"/>
            </a:pPr>
            <a:r>
              <a:rPr lang="en"/>
              <a:t>todo.md</a:t>
            </a:r>
            <a:endParaRPr/>
          </a:p>
          <a:p>
            <a:pPr marL="228600" lvl="0" indent="-64135" algn="l" rtl="0">
              <a:lnSpc>
                <a:spcPct val="90000"/>
              </a:lnSpc>
              <a:spcBef>
                <a:spcPts val="1000"/>
              </a:spcBef>
              <a:spcAft>
                <a:spcPts val="0"/>
              </a:spcAft>
              <a:buSzPct val="100000"/>
              <a:buNone/>
            </a:pPr>
            <a:endParaRPr/>
          </a:p>
          <a:p>
            <a:pPr marL="228600" lvl="0" indent="-215265" algn="l" rtl="0">
              <a:lnSpc>
                <a:spcPct val="90000"/>
              </a:lnSpc>
              <a:spcBef>
                <a:spcPts val="1000"/>
              </a:spcBef>
              <a:spcAft>
                <a:spcPts val="0"/>
              </a:spcAft>
              <a:buSzPct val="100000"/>
              <a:buChar char="•"/>
            </a:pPr>
            <a:r>
              <a:rPr lang="en"/>
              <a:t>If it matters, write it to disk.</a:t>
            </a:r>
            <a:endParaRPr/>
          </a:p>
          <a:p>
            <a:pPr marL="228600" lvl="0" indent="-76200" algn="l" rtl="0">
              <a:lnSpc>
                <a:spcPct val="90000"/>
              </a:lnSpc>
              <a:spcBef>
                <a:spcPts val="1000"/>
              </a:spcBef>
              <a:spcAft>
                <a:spcPts val="0"/>
              </a:spcAft>
              <a:buSzPct val="92664"/>
              <a:buFont typeface="Arial"/>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3"/>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35353"/>
              <a:buNone/>
            </a:pPr>
            <a:r>
              <a:rPr lang="en"/>
              <a:t>Working with Existing Codebases</a:t>
            </a:r>
            <a:endParaRPr/>
          </a:p>
        </p:txBody>
      </p:sp>
      <p:sp>
        <p:nvSpPr>
          <p:cNvPr id="583" name="Google Shape;583;p83"/>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a:t>Always work on a branch.</a:t>
            </a:r>
            <a:endParaRPr/>
          </a:p>
          <a:p>
            <a:pPr marL="228600" lvl="0" indent="-228600" algn="l" rtl="0">
              <a:lnSpc>
                <a:spcPct val="90000"/>
              </a:lnSpc>
              <a:spcBef>
                <a:spcPts val="1000"/>
              </a:spcBef>
              <a:spcAft>
                <a:spcPts val="0"/>
              </a:spcAft>
              <a:buSzPts val="2400"/>
              <a:buFont typeface="Arial"/>
              <a:buChar char="•"/>
            </a:pPr>
            <a:r>
              <a:rPr lang="en"/>
              <a:t>Start with orientation: ask the agent to summarize the relevant code before modifying it.</a:t>
            </a:r>
            <a:endParaRPr/>
          </a:p>
          <a:p>
            <a:pPr marL="228600" lvl="0" indent="-228600" algn="l" rtl="0">
              <a:lnSpc>
                <a:spcPct val="90000"/>
              </a:lnSpc>
              <a:spcBef>
                <a:spcPts val="1000"/>
              </a:spcBef>
              <a:spcAft>
                <a:spcPts val="0"/>
              </a:spcAft>
              <a:buSzPts val="2400"/>
              <a:buFont typeface="Arial"/>
              <a:buChar char="•"/>
            </a:pPr>
            <a:r>
              <a:rPr lang="en"/>
              <a:t>Incremental changes only. Don't ask the agent to rewrite a module wholesale.</a:t>
            </a:r>
            <a:endParaRPr/>
          </a:p>
          <a:p>
            <a:pPr marL="228600" lvl="0" indent="-76200" algn="l" rtl="0">
              <a:lnSpc>
                <a:spcPct val="90000"/>
              </a:lnSpc>
              <a:spcBef>
                <a:spcPts val="1000"/>
              </a:spcBef>
              <a:spcAft>
                <a:spcPts val="0"/>
              </a:spcAft>
              <a:buSzPts val="2400"/>
              <a:buFont typeface="Arial"/>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4"/>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Warning Signs of Drift</a:t>
            </a:r>
            <a:endParaRPr/>
          </a:p>
        </p:txBody>
      </p:sp>
      <p:sp>
        <p:nvSpPr>
          <p:cNvPr id="589" name="Google Shape;589;p84"/>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100840"/>
              <a:buNone/>
            </a:pPr>
            <a:r>
              <a:rPr lang="en"/>
              <a:t>If any of these happen:</a:t>
            </a:r>
            <a:endParaRPr/>
          </a:p>
          <a:p>
            <a:pPr marL="685800" lvl="1" indent="-217394" algn="l" rtl="0">
              <a:lnSpc>
                <a:spcPct val="90000"/>
              </a:lnSpc>
              <a:spcBef>
                <a:spcPts val="500"/>
              </a:spcBef>
              <a:spcAft>
                <a:spcPts val="0"/>
              </a:spcAft>
              <a:buSzPct val="98039"/>
              <a:buChar char="•"/>
            </a:pPr>
            <a:r>
              <a:rPr lang="en"/>
              <a:t>You can’t explain the code without rereading it line by line</a:t>
            </a:r>
            <a:endParaRPr/>
          </a:p>
          <a:p>
            <a:pPr marL="685800" lvl="1" indent="-217394" algn="l" rtl="0">
              <a:lnSpc>
                <a:spcPct val="90000"/>
              </a:lnSpc>
              <a:spcBef>
                <a:spcPts val="500"/>
              </a:spcBef>
              <a:spcAft>
                <a:spcPts val="0"/>
              </a:spcAft>
              <a:buSzPct val="98039"/>
              <a:buChar char="•"/>
            </a:pPr>
            <a:r>
              <a:rPr lang="en"/>
              <a:t>The agent is fixing what it previously broke</a:t>
            </a:r>
            <a:endParaRPr/>
          </a:p>
          <a:p>
            <a:pPr marL="685800" lvl="1" indent="-217394" algn="l" rtl="0">
              <a:lnSpc>
                <a:spcPct val="90000"/>
              </a:lnSpc>
              <a:spcBef>
                <a:spcPts val="500"/>
              </a:spcBef>
              <a:spcAft>
                <a:spcPts val="0"/>
              </a:spcAft>
              <a:buSzPct val="98039"/>
              <a:buChar char="•"/>
            </a:pPr>
            <a:r>
              <a:rPr lang="en"/>
              <a:t>Dependencies are growing unexpectedly</a:t>
            </a:r>
            <a:endParaRPr/>
          </a:p>
          <a:p>
            <a:pPr marL="685800" lvl="1" indent="-217394" algn="l" rtl="0">
              <a:lnSpc>
                <a:spcPct val="90000"/>
              </a:lnSpc>
              <a:spcBef>
                <a:spcPts val="500"/>
              </a:spcBef>
              <a:spcAft>
                <a:spcPts val="0"/>
              </a:spcAft>
              <a:buSzPct val="98039"/>
              <a:buChar char="•"/>
            </a:pPr>
            <a:r>
              <a:rPr lang="en"/>
              <a:t>Tests are passing, but behavior feels wrong</a:t>
            </a:r>
            <a:endParaRPr/>
          </a:p>
          <a:p>
            <a:pPr marL="685800" lvl="1" indent="-217394" algn="l" rtl="0">
              <a:lnSpc>
                <a:spcPct val="90000"/>
              </a:lnSpc>
              <a:spcBef>
                <a:spcPts val="500"/>
              </a:spcBef>
              <a:spcAft>
                <a:spcPts val="0"/>
              </a:spcAft>
              <a:buSzPct val="98039"/>
              <a:buChar char="•"/>
            </a:pPr>
            <a:r>
              <a:rPr lang="en"/>
              <a:t>You haven’t committed in a while</a:t>
            </a:r>
            <a:endParaRPr/>
          </a:p>
          <a:p>
            <a:pPr marL="0" lvl="0" indent="0" algn="l" rtl="0">
              <a:lnSpc>
                <a:spcPct val="90000"/>
              </a:lnSpc>
              <a:spcBef>
                <a:spcPts val="1000"/>
              </a:spcBef>
              <a:spcAft>
                <a:spcPts val="0"/>
              </a:spcAft>
              <a:buSzPct val="100840"/>
              <a:buNone/>
            </a:pPr>
            <a:endParaRPr/>
          </a:p>
          <a:p>
            <a:pPr marL="0" lvl="0" indent="0" algn="l" rtl="0">
              <a:lnSpc>
                <a:spcPct val="90000"/>
              </a:lnSpc>
              <a:spcBef>
                <a:spcPts val="1000"/>
              </a:spcBef>
              <a:spcAft>
                <a:spcPts val="0"/>
              </a:spcAft>
              <a:buSzPct val="100840"/>
              <a:buNone/>
            </a:pPr>
            <a:r>
              <a:rPr lang="en"/>
              <a:t>Stop.</a:t>
            </a:r>
            <a:endParaRPr/>
          </a:p>
          <a:p>
            <a:pPr marL="0" lvl="0" indent="0" algn="l" rtl="0">
              <a:lnSpc>
                <a:spcPct val="90000"/>
              </a:lnSpc>
              <a:spcBef>
                <a:spcPts val="1000"/>
              </a:spcBef>
              <a:spcAft>
                <a:spcPts val="0"/>
              </a:spcAft>
              <a:buSzPct val="100840"/>
              <a:buNone/>
            </a:pPr>
            <a:endParaRPr/>
          </a:p>
          <a:p>
            <a:pPr marL="0" lvl="0" indent="0" algn="l" rtl="0">
              <a:lnSpc>
                <a:spcPct val="90000"/>
              </a:lnSpc>
              <a:spcBef>
                <a:spcPts val="1000"/>
              </a:spcBef>
              <a:spcAft>
                <a:spcPts val="0"/>
              </a:spcAft>
              <a:buSzPct val="100840"/>
              <a:buNone/>
            </a:pPr>
            <a:r>
              <a:rPr lang="en"/>
              <a:t>Reset.</a:t>
            </a:r>
            <a:endParaRPr/>
          </a:p>
          <a:p>
            <a:pPr marL="0" lvl="0" indent="0" algn="l" rtl="0">
              <a:lnSpc>
                <a:spcPct val="90000"/>
              </a:lnSpc>
              <a:spcBef>
                <a:spcPts val="1000"/>
              </a:spcBef>
              <a:spcAft>
                <a:spcPts val="0"/>
              </a:spcAft>
              <a:buSzPct val="100840"/>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5"/>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a:t>The Key Take Aways</a:t>
            </a:r>
            <a:endParaRPr/>
          </a:p>
        </p:txBody>
      </p:sp>
      <p:sp>
        <p:nvSpPr>
          <p:cNvPr id="595" name="Google Shape;595;p85"/>
          <p:cNvSpPr txBox="1">
            <a:spLocks noGrp="1"/>
          </p:cNvSpPr>
          <p:nvPr>
            <p:ph type="body" idx="1"/>
          </p:nvPr>
        </p:nvSpPr>
        <p:spPr>
          <a:xfrm>
            <a:off x="187271" y="1268574"/>
            <a:ext cx="8499529" cy="3498690"/>
          </a:xfrm>
          <a:prstGeom prst="rect">
            <a:avLst/>
          </a:prstGeom>
          <a:noFill/>
          <a:ln>
            <a:noFill/>
          </a:ln>
        </p:spPr>
        <p:txBody>
          <a:bodyPr spcFirstLastPara="1" wrap="square" lIns="91425" tIns="45700" rIns="91425" bIns="45700" anchor="t" anchorCtr="0">
            <a:normAutofit fontScale="92500" lnSpcReduction="20000"/>
          </a:bodyPr>
          <a:lstStyle/>
          <a:p>
            <a:pPr marL="514350" lvl="0" indent="-514350" algn="l" rtl="0">
              <a:lnSpc>
                <a:spcPct val="90000"/>
              </a:lnSpc>
              <a:spcBef>
                <a:spcPts val="1000"/>
              </a:spcBef>
              <a:spcAft>
                <a:spcPts val="0"/>
              </a:spcAft>
              <a:buSzPct val="100000"/>
              <a:buFont typeface="Arial"/>
              <a:buAutoNum type="arabicPeriod"/>
            </a:pPr>
            <a:r>
              <a:rPr lang="en"/>
              <a:t>AI accelerates in a direction </a:t>
            </a:r>
            <a:endParaRPr/>
          </a:p>
          <a:p>
            <a:pPr marL="514350" lvl="0" indent="-514350" algn="l" rtl="0">
              <a:lnSpc>
                <a:spcPct val="90000"/>
              </a:lnSpc>
              <a:spcBef>
                <a:spcPts val="1000"/>
              </a:spcBef>
              <a:spcAft>
                <a:spcPts val="0"/>
              </a:spcAft>
              <a:buSzPct val="100000"/>
              <a:buFont typeface="Arial"/>
              <a:buAutoNum type="arabicPeriod"/>
            </a:pPr>
            <a:r>
              <a:rPr lang="en"/>
              <a:t>AGENTS.md is your project's constitution </a:t>
            </a:r>
            <a:endParaRPr/>
          </a:p>
          <a:p>
            <a:pPr marL="514350" lvl="0" indent="-514350" algn="l" rtl="0">
              <a:lnSpc>
                <a:spcPct val="90000"/>
              </a:lnSpc>
              <a:spcBef>
                <a:spcPts val="1000"/>
              </a:spcBef>
              <a:spcAft>
                <a:spcPts val="0"/>
              </a:spcAft>
              <a:buSzPct val="100000"/>
              <a:buFont typeface="Arial"/>
              <a:buAutoNum type="arabicPeriod"/>
            </a:pPr>
            <a:r>
              <a:rPr lang="en"/>
              <a:t>specification.md is your project's long-term memory </a:t>
            </a:r>
            <a:endParaRPr/>
          </a:p>
          <a:p>
            <a:pPr marL="514350" lvl="0" indent="-514350" algn="l" rtl="0">
              <a:lnSpc>
                <a:spcPct val="90000"/>
              </a:lnSpc>
              <a:spcBef>
                <a:spcPts val="1000"/>
              </a:spcBef>
              <a:spcAft>
                <a:spcPts val="0"/>
              </a:spcAft>
              <a:buSzPct val="100000"/>
              <a:buFont typeface="Arial"/>
              <a:buAutoNum type="arabicPeriod"/>
            </a:pPr>
            <a:r>
              <a:rPr lang="en"/>
              <a:t>Brainstorm → Specify → Plan → Execute</a:t>
            </a:r>
            <a:br>
              <a:rPr lang="en"/>
            </a:br>
            <a:r>
              <a:rPr lang="en"/>
              <a:t>the lifecycle that prevents vibe coding.</a:t>
            </a:r>
            <a:endParaRPr/>
          </a:p>
          <a:p>
            <a:pPr marL="514350" lvl="0" indent="-514350" algn="l" rtl="0">
              <a:lnSpc>
                <a:spcPct val="90000"/>
              </a:lnSpc>
              <a:spcBef>
                <a:spcPts val="1000"/>
              </a:spcBef>
              <a:spcAft>
                <a:spcPts val="0"/>
              </a:spcAft>
              <a:buSzPct val="100000"/>
              <a:buFont typeface="Arial"/>
              <a:buAutoNum type="arabicPeriod"/>
            </a:pPr>
            <a:r>
              <a:rPr lang="en"/>
              <a:t>Context is a resource</a:t>
            </a:r>
            <a:endParaRPr/>
          </a:p>
          <a:p>
            <a:pPr marL="514350" lvl="0" indent="-514350" algn="l" rtl="0">
              <a:lnSpc>
                <a:spcPct val="90000"/>
              </a:lnSpc>
              <a:spcBef>
                <a:spcPts val="1000"/>
              </a:spcBef>
              <a:spcAft>
                <a:spcPts val="0"/>
              </a:spcAft>
              <a:buSzPct val="100000"/>
              <a:buFont typeface="Arial"/>
              <a:buAutoNum type="arabicPeriod"/>
            </a:pPr>
            <a:r>
              <a:rPr lang="en"/>
              <a:t>Commit after every working state</a:t>
            </a:r>
            <a:endParaRPr/>
          </a:p>
          <a:p>
            <a:pPr marL="514350" lvl="0" indent="-514350" algn="l" rtl="0">
              <a:lnSpc>
                <a:spcPct val="90000"/>
              </a:lnSpc>
              <a:spcBef>
                <a:spcPts val="1000"/>
              </a:spcBef>
              <a:spcAft>
                <a:spcPts val="0"/>
              </a:spcAft>
              <a:buSzPct val="100000"/>
              <a:buFont typeface="Arial"/>
              <a:buAutoNum type="arabicPeriod"/>
            </a:pPr>
            <a:r>
              <a:rPr lang="en"/>
              <a:t>Review everything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b="0" dirty="0"/>
              <a:t>This is Vibe Coding</a:t>
            </a:r>
            <a:endParaRPr dirty="0"/>
          </a:p>
        </p:txBody>
      </p:sp>
      <p:sp>
        <p:nvSpPr>
          <p:cNvPr id="169" name="Google Shape;169;p23"/>
          <p:cNvSpPr txBox="1">
            <a:spLocks noGrp="1"/>
          </p:cNvSpPr>
          <p:nvPr>
            <p:ph type="body" idx="1"/>
          </p:nvPr>
        </p:nvSpPr>
        <p:spPr>
          <a:xfrm>
            <a:off x="266361" y="3033284"/>
            <a:ext cx="8499529" cy="174028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2400"/>
              <a:buFont typeface="Arial"/>
              <a:buChar char="•"/>
            </a:pPr>
            <a:r>
              <a:rPr lang="en" dirty="0"/>
              <a:t>Feels productive</a:t>
            </a:r>
            <a:endParaRPr dirty="0"/>
          </a:p>
          <a:p>
            <a:pPr marL="228600" lvl="0" indent="-228600" algn="l" rtl="0">
              <a:lnSpc>
                <a:spcPct val="90000"/>
              </a:lnSpc>
              <a:spcBef>
                <a:spcPts val="1000"/>
              </a:spcBef>
              <a:spcAft>
                <a:spcPts val="0"/>
              </a:spcAft>
              <a:buSzPts val="2400"/>
              <a:buFont typeface="Arial"/>
              <a:buChar char="•"/>
            </a:pPr>
            <a:r>
              <a:rPr lang="en" dirty="0"/>
              <a:t>Produces output</a:t>
            </a:r>
            <a:endParaRPr dirty="0"/>
          </a:p>
          <a:p>
            <a:pPr marL="228600" lvl="0" indent="-228600" algn="l" rtl="0">
              <a:lnSpc>
                <a:spcPct val="90000"/>
              </a:lnSpc>
              <a:spcBef>
                <a:spcPts val="1000"/>
              </a:spcBef>
              <a:spcAft>
                <a:spcPts val="0"/>
              </a:spcAft>
              <a:buSzPts val="2400"/>
              <a:buFont typeface="Arial"/>
              <a:buChar char="•"/>
            </a:pPr>
            <a:r>
              <a:rPr lang="en" dirty="0"/>
              <a:t>Accumulates visible and invisible risk</a:t>
            </a:r>
            <a:endParaRPr dirty="0"/>
          </a:p>
        </p:txBody>
      </p:sp>
      <p:sp>
        <p:nvSpPr>
          <p:cNvPr id="170" name="Google Shape;170;p23"/>
          <p:cNvSpPr txBox="1"/>
          <p:nvPr/>
        </p:nvSpPr>
        <p:spPr>
          <a:xfrm>
            <a:off x="322235" y="1200150"/>
            <a:ext cx="8387780" cy="1242928"/>
          </a:xfrm>
          <a:prstGeom prst="rect">
            <a:avLst/>
          </a:prstGeom>
          <a:solidFill>
            <a:srgbClr val="F2F2F2"/>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rgbClr val="000000"/>
              </a:buClr>
              <a:buSzPts val="2400"/>
              <a:buFont typeface="Arial"/>
              <a:buNone/>
            </a:pPr>
            <a:r>
              <a:rPr lang="en" sz="2400" b="1" i="1" u="none" strike="noStrike" cap="none" dirty="0">
                <a:solidFill>
                  <a:srgbClr val="3F3F3F"/>
                </a:solidFill>
                <a:latin typeface="Arial"/>
                <a:ea typeface="Arial"/>
                <a:cs typeface="Arial"/>
                <a:sym typeface="Arial"/>
              </a:rPr>
              <a:t>The code runs. But you didn’t choose the architecture or the underlying requirements</a:t>
            </a:r>
            <a:br>
              <a:rPr lang="en" sz="2400" b="1" i="1" u="none" strike="noStrike" cap="none" dirty="0">
                <a:solidFill>
                  <a:srgbClr val="3F3F3F"/>
                </a:solidFill>
                <a:latin typeface="Arial"/>
                <a:ea typeface="Arial"/>
                <a:cs typeface="Arial"/>
                <a:sym typeface="Arial"/>
              </a:rPr>
            </a:br>
            <a:r>
              <a:rPr lang="en" sz="2400" b="1" i="1" u="none" strike="noStrike" cap="none" dirty="0">
                <a:solidFill>
                  <a:srgbClr val="3F3F3F"/>
                </a:solidFill>
                <a:latin typeface="Arial"/>
                <a:ea typeface="Arial"/>
                <a:cs typeface="Arial"/>
                <a:sym typeface="Arial"/>
              </a:rPr>
              <a:t>.</a:t>
            </a:r>
            <a:br>
              <a:rPr lang="en" sz="2400" b="1" i="1" u="none" strike="noStrike" cap="none" dirty="0">
                <a:solidFill>
                  <a:srgbClr val="3F3F3F"/>
                </a:solidFill>
                <a:latin typeface="Arial"/>
                <a:ea typeface="Arial"/>
                <a:cs typeface="Arial"/>
                <a:sym typeface="Arial"/>
              </a:rPr>
            </a:br>
            <a:r>
              <a:rPr lang="en" sz="2400" b="1" i="1" u="none" strike="noStrike" cap="none" dirty="0">
                <a:solidFill>
                  <a:srgbClr val="3F3F3F"/>
                </a:solidFill>
                <a:latin typeface="Arial"/>
                <a:ea typeface="Arial"/>
                <a:cs typeface="Arial"/>
                <a:sym typeface="Arial"/>
              </a:rPr>
              <a:t>You inherited it from a probabilistic model.</a:t>
            </a:r>
            <a:endParaRPr sz="2000" b="0" i="0" u="none" strike="noStrike" cap="none" dirty="0">
              <a:solidFill>
                <a:srgbClr val="3F3F3F"/>
              </a:solidFill>
              <a:latin typeface="Arial"/>
              <a:ea typeface="Arial"/>
              <a:cs typeface="Arial"/>
              <a:sym typeface="Arial"/>
            </a:endParaRPr>
          </a:p>
        </p:txBody>
      </p:sp>
      <p:pic>
        <p:nvPicPr>
          <p:cNvPr id="3" name="Picture 2" descr="A purple smoke coming out of a magic lamp&#10;&#10;AI-generated content may be incorrect.">
            <a:extLst>
              <a:ext uri="{FF2B5EF4-FFF2-40B4-BE49-F238E27FC236}">
                <a16:creationId xmlns:a16="http://schemas.microsoft.com/office/drawing/2014/main" id="{2EE2A01A-1F80-B4A2-1BDF-8EEA9D710FA5}"/>
              </a:ext>
            </a:extLst>
          </p:cNvPr>
          <p:cNvPicPr>
            <a:picLocks noChangeAspect="1"/>
          </p:cNvPicPr>
          <p:nvPr/>
        </p:nvPicPr>
        <p:blipFill>
          <a:blip r:embed="rId3"/>
          <a:stretch>
            <a:fillRect/>
          </a:stretch>
        </p:blipFill>
        <p:spPr>
          <a:xfrm>
            <a:off x="4482868" y="2310358"/>
            <a:ext cx="4394771" cy="24632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6"/>
          <p:cNvSpPr txBox="1">
            <a:spLocks noGrp="1"/>
          </p:cNvSpPr>
          <p:nvPr>
            <p:ph type="title"/>
          </p:nvPr>
        </p:nvSpPr>
        <p:spPr>
          <a:xfrm>
            <a:off x="187271" y="489111"/>
            <a:ext cx="8088900" cy="779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What Haven’t We Covered</a:t>
            </a:r>
            <a:endParaRPr/>
          </a:p>
        </p:txBody>
      </p:sp>
      <p:sp>
        <p:nvSpPr>
          <p:cNvPr id="601" name="Google Shape;601;p86"/>
          <p:cNvSpPr txBox="1">
            <a:spLocks noGrp="1"/>
          </p:cNvSpPr>
          <p:nvPr>
            <p:ph type="body" idx="1"/>
          </p:nvPr>
        </p:nvSpPr>
        <p:spPr>
          <a:xfrm>
            <a:off x="187275" y="1509625"/>
            <a:ext cx="8499600" cy="3257700"/>
          </a:xfrm>
          <a:prstGeom prst="rect">
            <a:avLst/>
          </a:prstGeom>
        </p:spPr>
        <p:txBody>
          <a:bodyPr spcFirstLastPara="1" wrap="square" lIns="91425" tIns="45700" rIns="91425" bIns="45700" anchor="t" anchorCtr="0">
            <a:normAutofit/>
          </a:bodyPr>
          <a:lstStyle/>
          <a:p>
            <a:pPr marL="457200" lvl="0" indent="-381000" algn="l" rtl="0">
              <a:spcBef>
                <a:spcPts val="1000"/>
              </a:spcBef>
              <a:spcAft>
                <a:spcPts val="0"/>
              </a:spcAft>
              <a:buSzPts val="2400"/>
              <a:buChar char="•"/>
            </a:pPr>
            <a:r>
              <a:rPr lang="en"/>
              <a:t>Agent Skills: </a:t>
            </a:r>
            <a:r>
              <a:rPr lang="en" u="sng">
                <a:solidFill>
                  <a:schemeClr val="hlink"/>
                </a:solidFill>
                <a:hlinkClick r:id="rId3"/>
              </a:rPr>
              <a:t>https://agentskills.io/</a:t>
            </a:r>
            <a:endParaRPr/>
          </a:p>
          <a:p>
            <a:pPr marL="914400" lvl="1" indent="-355600" algn="l" rtl="0">
              <a:spcBef>
                <a:spcPts val="0"/>
              </a:spcBef>
              <a:spcAft>
                <a:spcPts val="0"/>
              </a:spcAft>
              <a:buSzPts val="2000"/>
              <a:buChar char="•"/>
            </a:pPr>
            <a:r>
              <a:rPr lang="en" u="sng">
                <a:solidFill>
                  <a:schemeClr val="hlink"/>
                </a:solidFill>
                <a:hlinkClick r:id="rId4"/>
              </a:rPr>
              <a:t>https://github.com/heilcheng/awesome-agent-skills</a:t>
            </a:r>
            <a:r>
              <a:rPr lang="en"/>
              <a:t> </a:t>
            </a:r>
            <a:endParaRPr/>
          </a:p>
          <a:p>
            <a:pPr marL="914400" lvl="1" indent="-355600" algn="l" rtl="0">
              <a:spcBef>
                <a:spcPts val="0"/>
              </a:spcBef>
              <a:spcAft>
                <a:spcPts val="0"/>
              </a:spcAft>
              <a:buSzPts val="2000"/>
              <a:buChar char="•"/>
            </a:pPr>
            <a:r>
              <a:rPr lang="en" u="sng">
                <a:solidFill>
                  <a:schemeClr val="hlink"/>
                </a:solidFill>
                <a:hlinkClick r:id="rId5"/>
              </a:rPr>
              <a:t>https://github.com/obra/superpowers</a:t>
            </a:r>
            <a:endParaRPr/>
          </a:p>
          <a:p>
            <a:pPr marL="914400" lvl="1" indent="-355600" algn="l" rtl="0">
              <a:spcBef>
                <a:spcPts val="0"/>
              </a:spcBef>
              <a:spcAft>
                <a:spcPts val="0"/>
              </a:spcAft>
              <a:buSzPts val="2000"/>
              <a:buChar char="•"/>
            </a:pPr>
            <a:r>
              <a:rPr lang="en" u="sng">
                <a:solidFill>
                  <a:schemeClr val="hlink"/>
                </a:solidFill>
                <a:hlinkClick r:id="rId6"/>
              </a:rPr>
              <a:t>https://github.com/gsd-build/get-shit-done</a:t>
            </a:r>
            <a:r>
              <a:rPr lang="en"/>
              <a:t> </a:t>
            </a:r>
            <a:endParaRPr/>
          </a:p>
          <a:p>
            <a:pPr marL="457200" lvl="0" indent="-381000" algn="l" rtl="0">
              <a:spcBef>
                <a:spcPts val="0"/>
              </a:spcBef>
              <a:spcAft>
                <a:spcPts val="0"/>
              </a:spcAft>
              <a:buSzPts val="2400"/>
              <a:buChar char="•"/>
            </a:pPr>
            <a:r>
              <a:rPr lang="en"/>
              <a:t>Hooks</a:t>
            </a:r>
            <a:endParaRPr/>
          </a:p>
          <a:p>
            <a:pPr marL="457200" lvl="0" indent="-381000" algn="l" rtl="0">
              <a:spcBef>
                <a:spcPts val="0"/>
              </a:spcBef>
              <a:spcAft>
                <a:spcPts val="0"/>
              </a:spcAft>
              <a:buSzPts val="2400"/>
              <a:buChar char="•"/>
            </a:pPr>
            <a:r>
              <a:rPr lang="en"/>
              <a:t>Model Context Protocol / Context Providers</a:t>
            </a:r>
            <a:endParaRPr/>
          </a:p>
          <a:p>
            <a:pPr marL="457200" lvl="0" indent="-381000" algn="l" rtl="0">
              <a:spcBef>
                <a:spcPts val="0"/>
              </a:spcBef>
              <a:spcAft>
                <a:spcPts val="0"/>
              </a:spcAft>
              <a:buSzPts val="2400"/>
              <a:buChar char="•"/>
            </a:pPr>
            <a:r>
              <a:rPr lang="en"/>
              <a:t>Subagent and Multi-agent Development</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7"/>
          <p:cNvSpPr txBox="1">
            <a:spLocks noGrp="1"/>
          </p:cNvSpPr>
          <p:nvPr>
            <p:ph type="title"/>
          </p:nvPr>
        </p:nvSpPr>
        <p:spPr>
          <a:xfrm>
            <a:off x="187271" y="489111"/>
            <a:ext cx="8088824"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 b="0"/>
              <a:t>The Standard</a:t>
            </a:r>
            <a:endParaRPr/>
          </a:p>
        </p:txBody>
      </p:sp>
      <p:sp>
        <p:nvSpPr>
          <p:cNvPr id="608" name="Google Shape;608;p87"/>
          <p:cNvSpPr txBox="1">
            <a:spLocks noGrp="1"/>
          </p:cNvSpPr>
          <p:nvPr>
            <p:ph type="body" idx="1"/>
          </p:nvPr>
        </p:nvSpPr>
        <p:spPr>
          <a:xfrm>
            <a:off x="187271" y="2796294"/>
            <a:ext cx="8499529" cy="197097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1000"/>
              </a:spcBef>
              <a:spcAft>
                <a:spcPts val="0"/>
              </a:spcAft>
              <a:buSzPts val="2400"/>
              <a:buFont typeface="Arial"/>
              <a:buNone/>
            </a:pPr>
            <a:endParaRPr/>
          </a:p>
        </p:txBody>
      </p:sp>
      <p:sp>
        <p:nvSpPr>
          <p:cNvPr id="609" name="Google Shape;609;p87"/>
          <p:cNvSpPr txBox="1">
            <a:spLocks noGrp="1"/>
          </p:cNvSpPr>
          <p:nvPr>
            <p:ph type="body" idx="2"/>
          </p:nvPr>
        </p:nvSpPr>
        <p:spPr>
          <a:xfrm>
            <a:off x="530225" y="1509713"/>
            <a:ext cx="7745413" cy="1368659"/>
          </a:xfrm>
          <a:prstGeom prst="rect">
            <a:avLst/>
          </a:prstGeom>
          <a:solidFill>
            <a:srgbClr val="F2F2F2"/>
          </a:solidFill>
          <a:ln w="127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61913" indent="14287"/>
            <a:r>
              <a:rPr lang="en-US" dirty="0"/>
              <a:t>If you cannot explain the architecture, behavior, and risks of the code the agent wrote, you do not understand the system well enough to ship it.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9"/>
          <p:cNvSpPr txBox="1">
            <a:spLocks noGrp="1"/>
          </p:cNvSpPr>
          <p:nvPr>
            <p:ph type="title"/>
          </p:nvPr>
        </p:nvSpPr>
        <p:spPr>
          <a:xfrm>
            <a:off x="623887" y="1282304"/>
            <a:ext cx="7886700" cy="2139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a:t>Backup Slides</a:t>
            </a:r>
            <a:endParaRPr/>
          </a:p>
        </p:txBody>
      </p:sp>
      <p:sp>
        <p:nvSpPr>
          <p:cNvPr id="622" name="Google Shape;622;p89"/>
          <p:cNvSpPr txBox="1">
            <a:spLocks noGrp="1"/>
          </p:cNvSpPr>
          <p:nvPr>
            <p:ph type="body" idx="1"/>
          </p:nvPr>
        </p:nvSpPr>
        <p:spPr>
          <a:xfrm>
            <a:off x="623887" y="3442098"/>
            <a:ext cx="7886700" cy="11250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Tree>
  </p:cSld>
  <p:clrMapOvr>
    <a:masterClrMapping/>
  </p:clrMapOvr>
</p:sld>
</file>

<file path=ppt/theme/theme1.xml><?xml version="1.0" encoding="utf-8"?>
<a:theme xmlns:a="http://schemas.openxmlformats.org/drawingml/2006/main" name="LAS + NC State Branding [1]">
  <a:themeElements>
    <a:clrScheme name="NC State Color Palette">
      <a:dk1>
        <a:srgbClr val="000000"/>
      </a:dk1>
      <a:lt1>
        <a:srgbClr val="FFFFFF"/>
      </a:lt1>
      <a:dk2>
        <a:srgbClr val="CC0000"/>
      </a:dk2>
      <a:lt2>
        <a:srgbClr val="990000"/>
      </a:lt2>
      <a:accent1>
        <a:srgbClr val="D14905"/>
      </a:accent1>
      <a:accent2>
        <a:srgbClr val="FAC800"/>
      </a:accent2>
      <a:accent3>
        <a:srgbClr val="6F7D1C"/>
      </a:accent3>
      <a:accent4>
        <a:srgbClr val="008473"/>
      </a:accent4>
      <a:accent5>
        <a:srgbClr val="427E93"/>
      </a:accent5>
      <a:accent6>
        <a:srgbClr val="4156A1"/>
      </a:accent6>
      <a:hlink>
        <a:srgbClr val="CC0000"/>
      </a:hlink>
      <a:folHlink>
        <a:srgbClr val="99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1654</TotalTime>
  <Words>5261</Words>
  <Application>Microsoft Macintosh PowerPoint</Application>
  <PresentationFormat>On-screen Show (16:9)</PresentationFormat>
  <Paragraphs>787</Paragraphs>
  <Slides>92</Slides>
  <Notes>88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92</vt:i4>
      </vt:variant>
    </vt:vector>
  </HeadingPairs>
  <TitlesOfParts>
    <vt:vector size="98" baseType="lpstr">
      <vt:lpstr>Arial</vt:lpstr>
      <vt:lpstr>Calibri</vt:lpstr>
      <vt:lpstr>Consolas</vt:lpstr>
      <vt:lpstr>Noto Sans Symbols</vt:lpstr>
      <vt:lpstr>Roboto Mono</vt:lpstr>
      <vt:lpstr>LAS + NC State Branding [1]</vt:lpstr>
      <vt:lpstr>AI Coding Agents: Disciplined Development</vt:lpstr>
      <vt:lpstr>Learning Objectives</vt:lpstr>
      <vt:lpstr>The Vibe Coding Problem</vt:lpstr>
      <vt:lpstr>The Core Principle</vt:lpstr>
      <vt:lpstr>Vibe Coding</vt:lpstr>
      <vt:lpstr>PowerPoint Presentation</vt:lpstr>
      <vt:lpstr>PowerPoint Presentation</vt:lpstr>
      <vt:lpstr>Vibe Coding</vt:lpstr>
      <vt:lpstr>This is Vibe Coding</vt:lpstr>
      <vt:lpstr>What Actually Changes</vt:lpstr>
      <vt:lpstr>The Standard</vt:lpstr>
      <vt:lpstr>Tool Landscape &amp; Safe Operation</vt:lpstr>
      <vt:lpstr>The Tool Types</vt:lpstr>
      <vt:lpstr>General Model</vt:lpstr>
      <vt:lpstr>Conversational Assistant</vt:lpstr>
      <vt:lpstr>Conversational Assistant Prompts</vt:lpstr>
      <vt:lpstr>Conversational Assistant Prompts</vt:lpstr>
      <vt:lpstr>Conversational Assistant Prompts</vt:lpstr>
      <vt:lpstr>Coding Agent</vt:lpstr>
      <vt:lpstr>The Coding Agent Landscape</vt:lpstr>
      <vt:lpstr>Safety Model &amp; Permissions</vt:lpstr>
      <vt:lpstr>PowerPoint Presentation</vt:lpstr>
      <vt:lpstr>OWASP LLM Top 10</vt:lpstr>
      <vt:lpstr>Rule #1: No Secrets in Context</vt:lpstr>
      <vt:lpstr>Rule #2: Least Privilege</vt:lpstr>
      <vt:lpstr>Rule #3: Approval Gating</vt:lpstr>
      <vt:lpstr>Security Critical Changes</vt:lpstr>
      <vt:lpstr>AGENTS.md</vt:lpstr>
      <vt:lpstr>Why AGENTS.md Matters</vt:lpstr>
      <vt:lpstr>AGENTS.md Should Contain</vt:lpstr>
      <vt:lpstr>PowerPoint Presentation</vt:lpstr>
      <vt:lpstr>AGENTS.md: What not to Include</vt:lpstr>
      <vt:lpstr>The Development Lifecycle</vt:lpstr>
      <vt:lpstr>PowerPoint Presentation</vt:lpstr>
      <vt:lpstr>LLM Acceleration</vt:lpstr>
      <vt:lpstr>What Does Not Change</vt:lpstr>
      <vt:lpstr>The Agentic Lifecycle: Greenfield</vt:lpstr>
      <vt:lpstr>Phase 1: Brainstorm</vt:lpstr>
      <vt:lpstr>Phase 2: Specify</vt:lpstr>
      <vt:lpstr>Specification Review</vt:lpstr>
      <vt:lpstr>Phase 3: Plan</vt:lpstr>
      <vt:lpstr>Planning Notes</vt:lpstr>
      <vt:lpstr>Phase 4: Execute and Monitor</vt:lpstr>
      <vt:lpstr>Monitoring questions to ask continuously</vt:lpstr>
      <vt:lpstr>The Agentic Lifecycle: Maintenance</vt:lpstr>
      <vt:lpstr>Research Prompt</vt:lpstr>
      <vt:lpstr>Research Prompt Template</vt:lpstr>
      <vt:lpstr>Planning Mode Risks</vt:lpstr>
      <vt:lpstr>LLM Model Tier Strategy</vt:lpstr>
      <vt:lpstr>Why this Lifecycle Works</vt:lpstr>
      <vt:lpstr>Data Science with Agents</vt:lpstr>
      <vt:lpstr>Data Science</vt:lpstr>
      <vt:lpstr>Data Science Gone Wrong</vt:lpstr>
      <vt:lpstr>Fast Discovery vs. Formal Process</vt:lpstr>
      <vt:lpstr>Agentic Data Science Lifecycle</vt:lpstr>
      <vt:lpstr>Two Prompt Series</vt:lpstr>
      <vt:lpstr>Prompt Library: Use at Any Point</vt:lpstr>
      <vt:lpstr>Spec-Driven Prompt Series:  Formal by Design</vt:lpstr>
      <vt:lpstr>What Does Not Change</vt:lpstr>
      <vt:lpstr>The Analytic Standard</vt:lpstr>
      <vt:lpstr>Context Management</vt:lpstr>
      <vt:lpstr>Context Includes</vt:lpstr>
      <vt:lpstr>This Actually Means</vt:lpstr>
      <vt:lpstr>Layers of Memory</vt:lpstr>
      <vt:lpstr>When to Clear Context</vt:lpstr>
      <vt:lpstr>The Session Handoff Technique</vt:lpstr>
      <vt:lpstr>Context Anti-Patterns</vt:lpstr>
      <vt:lpstr>Exercise 1: From Idea to Running Code</vt:lpstr>
      <vt:lpstr>Scenario: Temperature Analysis</vt:lpstr>
      <vt:lpstr>Exercise Debrief</vt:lpstr>
      <vt:lpstr>Commit Discipline</vt:lpstr>
      <vt:lpstr>Commits are Different with AI</vt:lpstr>
      <vt:lpstr>The Commit Rhythm</vt:lpstr>
      <vt:lpstr>Commit Message Hygiene</vt:lpstr>
      <vt:lpstr>Branch Discipline Remains</vt:lpstr>
      <vt:lpstr>Git Worktrees</vt:lpstr>
      <vt:lpstr>Exercise 2:  Red Teaming Code</vt:lpstr>
      <vt:lpstr>Planted Issues</vt:lpstr>
      <vt:lpstr>The Task</vt:lpstr>
      <vt:lpstr>Debrief</vt:lpstr>
      <vt:lpstr>Best Practices</vt:lpstr>
      <vt:lpstr>Planning Discipline</vt:lpstr>
      <vt:lpstr>Human-in-the-Loop</vt:lpstr>
      <vt:lpstr>Security &amp; Supply Chain</vt:lpstr>
      <vt:lpstr>Context Hygiene</vt:lpstr>
      <vt:lpstr>Artifacts over Conversation</vt:lpstr>
      <vt:lpstr>Working with Existing Codebases</vt:lpstr>
      <vt:lpstr>Warning Signs of Drift</vt:lpstr>
      <vt:lpstr>The Key Take Aways</vt:lpstr>
      <vt:lpstr>What Haven’t We Covered</vt:lpstr>
      <vt:lpstr>The Standard</vt:lpstr>
      <vt:lpstr>Backup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Dr John Slankas, Ph.D.</cp:lastModifiedBy>
  <cp:revision>29</cp:revision>
  <dcterms:modified xsi:type="dcterms:W3CDTF">2026-04-22T13:58:31Z</dcterms:modified>
</cp:coreProperties>
</file>