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10287000" cx="18288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Playfair Display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iCATabxglOBs8KpEO8caXX8un/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Italic.fntdata"/><Relationship Id="rId20" Type="http://schemas.openxmlformats.org/officeDocument/2006/relationships/slide" Target="slides/slide15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7.xml"/><Relationship Id="rId44" Type="http://schemas.openxmlformats.org/officeDocument/2006/relationships/font" Target="fonts/Lato-boldItalic.fntdata"/><Relationship Id="rId21" Type="http://schemas.openxmlformats.org/officeDocument/2006/relationships/slide" Target="slides/slide16.xml"/><Relationship Id="rId43" Type="http://schemas.openxmlformats.org/officeDocument/2006/relationships/font" Target="fonts/La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PlayfairDisplay-italic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orms.gle/mwPJP4EB9FHkWqv56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Graphical representation of information and data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See and understand trends, outliers, and patterns in data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Descriptive analysis is about </a:t>
            </a:r>
            <a:r>
              <a:rPr i="1" lang="en-US">
                <a:solidFill>
                  <a:schemeClr val="dk1"/>
                </a:solidFill>
              </a:rPr>
              <a:t>faithful reporting</a:t>
            </a:r>
            <a:r>
              <a:rPr lang="en-US">
                <a:solidFill>
                  <a:schemeClr val="dk1"/>
                </a:solidFill>
              </a:rPr>
              <a:t>, not interpretation.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counts as relevant evidence?  </a:t>
            </a:r>
            <a:r>
              <a:rPr lang="en-US" sz="1300">
                <a:solidFill>
                  <a:schemeClr val="dk1"/>
                </a:solidFill>
              </a:rPr>
              <a:t>well-defined variables, completeness, consistency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Accurate counts, summaries, and visualizations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Clear definitions of variables and populations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Complete reporting of what is observed in the data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assumptions are present?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Data accurately reflects recorded events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Coding and measurements are internally consistent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No assumption of representativeness or causality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can be concluded?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What happened </a:t>
            </a:r>
            <a:r>
              <a:rPr i="1" lang="en-US">
                <a:solidFill>
                  <a:schemeClr val="dk1"/>
                </a:solidFill>
              </a:rPr>
              <a:t>in this dataset</a:t>
            </a:r>
            <a:endParaRPr i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What was observed, measured, or recorded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Nothing about prediction, causes, or generalization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Exploratory analysis generates questions — it does not answer them.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counts as relevant evidence?  </a:t>
            </a:r>
            <a:r>
              <a:rPr lang="en-US" sz="1300">
                <a:solidFill>
                  <a:schemeClr val="dk1"/>
                </a:solidFill>
              </a:rPr>
              <a:t>enough observations to reveal patterns</a:t>
            </a:r>
            <a:endParaRPr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Visual patterns (scatterplots, trends, clusters)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Consistency across multiple views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Identification of anomalies or subgroups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assumptions are present?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Patterns are not purely artifacts of data structure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Measurement processes are reasonably stable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Relationships may be noisy or indirect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can be concluded?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Patterns </a:t>
            </a:r>
            <a:r>
              <a:rPr i="1" lang="en-US">
                <a:solidFill>
                  <a:schemeClr val="dk1"/>
                </a:solidFill>
              </a:rPr>
              <a:t>suggest</a:t>
            </a:r>
            <a:r>
              <a:rPr lang="en-US">
                <a:solidFill>
                  <a:schemeClr val="dk1"/>
                </a:solidFill>
              </a:rPr>
              <a:t> hypotheses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Certain relationships are worth deeper study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Nothing is confirmed or validated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Inference is only as strong as the assumptions you can defend.</a:t>
            </a:r>
            <a:br>
              <a:rPr b="1" lang="en-US" sz="1300">
                <a:solidFill>
                  <a:schemeClr val="dk1"/>
                </a:solidFill>
              </a:rPr>
            </a:br>
            <a:br>
              <a:rPr b="1" lang="en-US" sz="1300">
                <a:solidFill>
                  <a:schemeClr val="dk1"/>
                </a:solidFill>
              </a:rPr>
            </a:br>
            <a:r>
              <a:rPr b="1" lang="en-US" sz="1300">
                <a:solidFill>
                  <a:schemeClr val="dk1"/>
                </a:solidFill>
              </a:rPr>
              <a:t>What counts as relevant evidence?  </a:t>
            </a:r>
            <a:r>
              <a:rPr lang="en-US" sz="1300">
                <a:solidFill>
                  <a:schemeClr val="dk1"/>
                </a:solidFill>
              </a:rPr>
              <a:t>clear group definitions.  Adequate sample sizes</a:t>
            </a:r>
            <a:endParaRPr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Group comparisons with uncertainty estimates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Statistical summaries tied to assumptions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Adequate sample size and variability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assumptions are present?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Sample represents a broader population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Observations are independent (often violated!)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Measurement error is random, not systematic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can be concluded?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Whether observed differences are </a:t>
            </a:r>
            <a:r>
              <a:rPr i="1" lang="en-US">
                <a:solidFill>
                  <a:schemeClr val="dk1"/>
                </a:solidFill>
              </a:rPr>
              <a:t>unlikely due to chance</a:t>
            </a:r>
            <a:endParaRPr i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Statements about populations </a:t>
            </a:r>
            <a:r>
              <a:rPr i="1" lang="en-US">
                <a:solidFill>
                  <a:schemeClr val="dk1"/>
                </a:solidFill>
              </a:rPr>
              <a:t>under assumptions</a:t>
            </a:r>
            <a:endParaRPr i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Not clinical causation or policy decisions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Primarily </a:t>
            </a:r>
            <a:r>
              <a:rPr lang="en-US"/>
              <a:t>focused on accuracy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counts as relevant evidence? </a:t>
            </a:r>
            <a:r>
              <a:rPr lang="en-US" sz="1300">
                <a:solidFill>
                  <a:schemeClr val="dk1"/>
                </a:solidFill>
              </a:rPr>
              <a:t>clearly defined outcomes, predictors available before the outcome</a:t>
            </a:r>
            <a:endParaRPr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Historical features linked to future outcomes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Predictive performance metrics (accuracy, AUC)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Validation on unseen data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assumptions are present?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Past patterns will persist into the future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Predictors are available at prediction time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Outcome labels are meaningful and reliable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1300">
                <a:solidFill>
                  <a:schemeClr val="dk1"/>
                </a:solidFill>
              </a:rPr>
              <a:t>What can be concluded?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How well the model predicts </a:t>
            </a:r>
            <a:r>
              <a:rPr i="1" lang="en-US">
                <a:solidFill>
                  <a:schemeClr val="dk1"/>
                </a:solidFill>
              </a:rPr>
              <a:t>under similar conditions</a:t>
            </a:r>
            <a:endParaRPr i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Which features are informative for prediction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Not why outcomes occur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a decision framework that incorporates financial impacts, operational rules, regulatory limits, and fairness constraints. Good predictions are necessary but not sufficient.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</a:rPr>
              <a:t>What counts as relevant evidence? - need additional data that’s not really present in this dataset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Predictive outputs combined with cost, risk, and benefit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Operational constraints and clinical priorities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Comparative evaluation of alternative actions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</a:rPr>
              <a:t>What assumptions are present?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Predictions are reliable enough to act 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Costs and benefits are understood and acceptable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Actions based on predictions will change outcomes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</a:rPr>
              <a:t>What can be concluded?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What actions </a:t>
            </a:r>
            <a:r>
              <a:rPr i="1" lang="en-US">
                <a:solidFill>
                  <a:schemeClr val="dk1"/>
                </a:solidFill>
              </a:rPr>
              <a:t>might</a:t>
            </a:r>
            <a:r>
              <a:rPr lang="en-US">
                <a:solidFill>
                  <a:schemeClr val="dk1"/>
                </a:solidFill>
              </a:rPr>
              <a:t> be preferred under stated assumptions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Trade-offs between competing objectives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Not guaranteed improvement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counts as relevant evidence? Explicit intervention indicators</a:t>
            </a:r>
            <a:endParaRPr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Explicit interventions and timing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Control for confounding factors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Process-level or workflow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assumptions are present?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No unmeasured confounding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Correct temporal ordering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Stable treatment and measurement processes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What can be concluded?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Very little from EDA alone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Whether causal claims are </a:t>
            </a:r>
            <a:r>
              <a:rPr i="1" lang="en-US">
                <a:solidFill>
                  <a:schemeClr val="dk1"/>
                </a:solidFill>
              </a:rPr>
              <a:t>plausible</a:t>
            </a:r>
            <a:endParaRPr i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What additional data or design is required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kinds of data are we actually working with?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respiratory observations numeric measurements, categorical concepts, timestamps, or a mix—and how does each type constrain what analyses are valid?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a single “row” represent in this dataset?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 a patient, an observation, a measurement event, or a visit—and what assumptions follow from that?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are clinical concepts encoded and standardized?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values come from OMOP concept IDs versus raw source values, and how might that affect interpretability?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structure exists across time and hierarchy?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are observations related across patients, visits, and time—and where do repeated measures or nesting occur?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data quality or representation issues should we expect?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missing values, implausible measurements, or uneven observation frequencies part of the data-generating process?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</a:rPr>
              <a:t>Core question: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i="1" lang="en-US">
                <a:solidFill>
                  <a:schemeClr val="dk1"/>
                </a:solidFill>
              </a:rPr>
              <a:t>What values exist, and how are they distributed?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</a:rPr>
              <a:t>Core question: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i="1" lang="en-US">
                <a:solidFill>
                  <a:schemeClr val="dk1"/>
                </a:solidFill>
              </a:rPr>
              <a:t>How do variables move together?</a:t>
            </a:r>
            <a:endParaRPr i="1">
              <a:solidFill>
                <a:schemeClr val="dk1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Relationships ≠ causation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EDA suggests </a:t>
            </a:r>
            <a:r>
              <a:rPr i="1" lang="en-US">
                <a:solidFill>
                  <a:schemeClr val="dk1"/>
                </a:solidFill>
              </a:rPr>
              <a:t>questions</a:t>
            </a:r>
            <a:r>
              <a:rPr lang="en-US">
                <a:solidFill>
                  <a:schemeClr val="dk1"/>
                </a:solidFill>
              </a:rPr>
              <a:t>, not answers</a:t>
            </a:r>
            <a:endParaRPr>
              <a:solidFill>
                <a:schemeClr val="dk1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</a:rPr>
              <a:t>Core question: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i="1" lang="en-US">
                <a:solidFill>
                  <a:schemeClr val="dk1"/>
                </a:solidFill>
              </a:rPr>
              <a:t>How is the data organized across time, place, and context?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</a:rPr>
              <a:t>Core question: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i="1" lang="en-US">
                <a:solidFill>
                  <a:schemeClr val="dk1"/>
                </a:solidFill>
              </a:rPr>
              <a:t>Who or what is meaningfully different?</a:t>
            </a:r>
            <a:endParaRPr i="1">
              <a:solidFill>
                <a:schemeClr val="dk1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Comparisons should always raise the question: </a:t>
            </a:r>
            <a:r>
              <a:rPr i="1" lang="en-US">
                <a:solidFill>
                  <a:schemeClr val="dk1"/>
                </a:solidFill>
              </a:rPr>
              <a:t>“Why?”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Purpose: Move from plots to meaning.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Framing </a:t>
            </a:r>
            <a:br>
              <a:rPr lang="en-US"/>
            </a:br>
            <a:r>
              <a:rPr lang="en-US">
                <a:solidFill>
                  <a:schemeClr val="dk1"/>
                </a:solidFill>
              </a:rPr>
              <a:t>Interpretation is </a:t>
            </a:r>
            <a:r>
              <a:rPr b="1" lang="en-US">
                <a:solidFill>
                  <a:schemeClr val="dk1"/>
                </a:solidFill>
              </a:rPr>
              <a:t>sense-making</a:t>
            </a:r>
            <a:r>
              <a:rPr lang="en-US">
                <a:solidFill>
                  <a:schemeClr val="dk1"/>
                </a:solidFill>
              </a:rPr>
              <a:t>, not proof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Findings should be contextualized clinically and operationally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</a:rPr>
              <a:t>Purpose:</a:t>
            </a:r>
            <a:r>
              <a:rPr lang="en-US">
                <a:solidFill>
                  <a:schemeClr val="dk1"/>
                </a:solidFill>
              </a:rPr>
              <a:t>Connect EDA to action.</a:t>
            </a:r>
            <a:br>
              <a:rPr lang="en-US">
                <a:solidFill>
                  <a:schemeClr val="dk1"/>
                </a:solidFill>
              </a:rPr>
            </a:b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EDA doesn’t end analysis — it </a:t>
            </a:r>
            <a:r>
              <a:rPr b="1" lang="en-US">
                <a:solidFill>
                  <a:schemeClr val="dk1"/>
                </a:solidFill>
              </a:rPr>
              <a:t>decides what analysis is worth doing</a:t>
            </a:r>
            <a:endParaRPr b="1">
              <a:solidFill>
                <a:schemeClr val="dk1"/>
              </a:solidFill>
            </a:endParaRPr>
          </a:p>
          <a:p>
            <a:pPr indent="0" lvl="0" marL="15875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c29daa356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c29daa356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EDA doesn’t give final answers — it tells you which answers are worth pursuing.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https://forms.gle/mwPJP4EB9FHkWqv56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Website, data set, exercise workbooks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This also differs when you have a planned study - in that case, you’ve already done these first two stages.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33a815c6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3c33a815c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Real life isn’t neat,  Things will jump around … ideally, not forward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/>
          <p:nvPr/>
        </p:nvSpPr>
        <p:spPr>
          <a:xfrm>
            <a:off x="2289975" y="1207600"/>
            <a:ext cx="15099600" cy="834900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 txBox="1"/>
          <p:nvPr>
            <p:ph type="ctrTitle"/>
          </p:nvPr>
        </p:nvSpPr>
        <p:spPr>
          <a:xfrm>
            <a:off x="3215925" y="1995750"/>
            <a:ext cx="13399800" cy="3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None/>
              <a:defRPr b="0" sz="65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" type="subTitle"/>
          </p:nvPr>
        </p:nvSpPr>
        <p:spPr>
          <a:xfrm>
            <a:off x="3215925" y="6284150"/>
            <a:ext cx="133998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600"/>
              <a:buNone/>
              <a:defRPr sz="46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"/>
              <a:buNone/>
              <a:defRPr b="1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"/>
              <a:buNone/>
              <a:defRPr b="1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"/>
              <a:buNone/>
              <a:defRPr b="1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"/>
              <a:buNone/>
              <a:defRPr b="1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"/>
              <a:buNone/>
              <a:defRPr b="1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"/>
              <a:buNone/>
              <a:defRPr b="1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"/>
              <a:buNone/>
              <a:defRPr b="1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fair Display"/>
              <a:buNone/>
              <a:defRPr b="1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7"/>
          <p:cNvSpPr/>
          <p:nvPr/>
        </p:nvSpPr>
        <p:spPr>
          <a:xfrm>
            <a:off x="384650" y="1139350"/>
            <a:ext cx="1404300" cy="850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/>
          <p:nvPr>
            <p:ph idx="1" type="body"/>
          </p:nvPr>
        </p:nvSpPr>
        <p:spPr>
          <a:xfrm>
            <a:off x="639000" y="8461150"/>
            <a:ext cx="11997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>
                <a:solidFill>
                  <a:srgbClr val="000000"/>
                </a:solidFill>
              </a:defRPr>
            </a:lvl1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/>
          <p:nvPr/>
        </p:nvSpPr>
        <p:spPr>
          <a:xfrm>
            <a:off x="0" y="10091400"/>
            <a:ext cx="18288000" cy="19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7"/>
          <p:cNvSpPr txBox="1"/>
          <p:nvPr>
            <p:ph hasCustomPrompt="1" type="title"/>
          </p:nvPr>
        </p:nvSpPr>
        <p:spPr>
          <a:xfrm>
            <a:off x="623400" y="2466200"/>
            <a:ext cx="17041200" cy="3220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0"/>
              <a:buFont typeface="Lato"/>
              <a:buNone/>
              <a:defRPr sz="2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37"/>
          <p:cNvSpPr txBox="1"/>
          <p:nvPr>
            <p:ph idx="1" type="body"/>
          </p:nvPr>
        </p:nvSpPr>
        <p:spPr>
          <a:xfrm>
            <a:off x="623400" y="5838900"/>
            <a:ext cx="17041200" cy="2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08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/>
            </a:lvl1pPr>
            <a:lvl2pPr indent="-450850" lvl="1" marL="9144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/>
            </a:lvl2pPr>
            <a:lvl3pPr indent="-450850" lvl="2" marL="13716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/>
            </a:lvl3pPr>
            <a:lvl4pPr indent="-450850" lvl="3" marL="18288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/>
            </a:lvl4pPr>
            <a:lvl5pPr indent="-450850" lvl="4" marL="22860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/>
            </a:lvl5pPr>
            <a:lvl6pPr indent="-450850" lvl="5" marL="27432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/>
            </a:lvl6pPr>
            <a:lvl7pPr indent="-450850" lvl="6" marL="32004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/>
            </a:lvl7pPr>
            <a:lvl8pPr indent="-450850" lvl="7" marL="36576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/>
            </a:lvl8pPr>
            <a:lvl9pPr indent="-450850" lvl="8" marL="4114800" algn="ctr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Char char="■"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/>
          <p:nvPr>
            <p:ph type="title"/>
          </p:nvPr>
        </p:nvSpPr>
        <p:spPr>
          <a:xfrm>
            <a:off x="1028700" y="351581"/>
            <a:ext cx="16116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39"/>
          <p:cNvSpPr txBox="1"/>
          <p:nvPr>
            <p:ph idx="1" type="body"/>
          </p:nvPr>
        </p:nvSpPr>
        <p:spPr>
          <a:xfrm>
            <a:off x="1028700" y="2170254"/>
            <a:ext cx="16116300" cy="686659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100"/>
            </a:lvl1pPr>
            <a:lvl2pPr indent="-400050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100"/>
            </a:lvl2pPr>
            <a:lvl3pPr indent="-400050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100"/>
            </a:lvl3pPr>
            <a:lvl4pPr indent="-400050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100"/>
            </a:lvl4pPr>
            <a:lvl5pPr indent="-400050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100"/>
            </a:lvl5pPr>
            <a:lvl6pPr indent="-400050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 sz="2100"/>
            </a:lvl6pPr>
            <a:lvl7pPr indent="-400050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 sz="2100"/>
            </a:lvl7pPr>
            <a:lvl8pPr indent="-400050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 sz="2100"/>
            </a:lvl8pPr>
            <a:lvl9pPr indent="-400050" lvl="8" marL="4114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700"/>
              <a:buChar char="■"/>
              <a:defRPr sz="2100"/>
            </a:lvl9pPr>
          </a:lstStyle>
          <a:p/>
        </p:txBody>
      </p:sp>
      <p:sp>
        <p:nvSpPr>
          <p:cNvPr id="66" name="Google Shape;66;p39"/>
          <p:cNvSpPr txBox="1"/>
          <p:nvPr>
            <p:ph idx="12" type="sldNum"/>
          </p:nvPr>
        </p:nvSpPr>
        <p:spPr>
          <a:xfrm>
            <a:off x="12915900" y="9534525"/>
            <a:ext cx="42291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8700" y="9601200"/>
            <a:ext cx="3771900" cy="44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9601200"/>
            <a:ext cx="3771900" cy="44012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9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" type="body"/>
          </p:nvPr>
        </p:nvSpPr>
        <p:spPr>
          <a:xfrm>
            <a:off x="1967950" y="2228750"/>
            <a:ext cx="15696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0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indent="-45085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/>
            </a:lvl2pPr>
            <a:lvl3pPr indent="-4508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/>
            </a:lvl3pPr>
            <a:lvl4pPr indent="-4508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/>
            </a:lvl4pPr>
            <a:lvl5pPr indent="-45085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/>
            </a:lvl5pPr>
            <a:lvl6pPr indent="-45085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/>
            </a:lvl6pPr>
            <a:lvl7pPr indent="-45085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/>
            </a:lvl7pPr>
            <a:lvl8pPr indent="-45085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/>
            </a:lvl8pPr>
            <a:lvl9pPr indent="-45085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Char char="■"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8"/>
          <p:cNvSpPr/>
          <p:nvPr/>
        </p:nvSpPr>
        <p:spPr>
          <a:xfrm>
            <a:off x="384650" y="1139350"/>
            <a:ext cx="1404300" cy="850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2357875" y="2847750"/>
            <a:ext cx="14910900" cy="35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b="0"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9"/>
          <p:cNvSpPr/>
          <p:nvPr/>
        </p:nvSpPr>
        <p:spPr>
          <a:xfrm>
            <a:off x="384650" y="1139350"/>
            <a:ext cx="1404300" cy="850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1967950" y="2228750"/>
            <a:ext cx="7213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0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indent="-45085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2pPr>
            <a:lvl3pPr indent="-4508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27" name="Google Shape;27;p30"/>
          <p:cNvSpPr txBox="1"/>
          <p:nvPr>
            <p:ph idx="2" type="body"/>
          </p:nvPr>
        </p:nvSpPr>
        <p:spPr>
          <a:xfrm>
            <a:off x="10299000" y="2228750"/>
            <a:ext cx="7213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0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indent="-45085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2pPr>
            <a:lvl3pPr indent="-4508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0"/>
          <p:cNvSpPr/>
          <p:nvPr/>
        </p:nvSpPr>
        <p:spPr>
          <a:xfrm>
            <a:off x="384650" y="1139350"/>
            <a:ext cx="1404300" cy="850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0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>
          <a:xfrm>
            <a:off x="394800" y="858900"/>
            <a:ext cx="170412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623400" y="22287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0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indent="-45085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2pPr>
            <a:lvl3pPr indent="-4508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34" name="Google Shape;34;p31"/>
          <p:cNvSpPr txBox="1"/>
          <p:nvPr>
            <p:ph idx="2" type="body"/>
          </p:nvPr>
        </p:nvSpPr>
        <p:spPr>
          <a:xfrm>
            <a:off x="9664800" y="22287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0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indent="-45085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2pPr>
            <a:lvl3pPr indent="-4508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394800" y="858900"/>
            <a:ext cx="170412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471000" y="12636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623400" y="2782755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0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indent="-45085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2pPr>
            <a:lvl3pPr indent="-4508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0000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/>
          <p:nvPr>
            <p:ph type="title"/>
          </p:nvPr>
        </p:nvSpPr>
        <p:spPr>
          <a:xfrm>
            <a:off x="980500" y="1052700"/>
            <a:ext cx="112374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b="0"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  <a:defRPr b="0" sz="9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/>
          <p:nvPr/>
        </p:nvSpPr>
        <p:spPr>
          <a:xfrm>
            <a:off x="9144000" y="-50"/>
            <a:ext cx="91440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48;p35"/>
          <p:cNvCxnSpPr/>
          <p:nvPr/>
        </p:nvCxnSpPr>
        <p:spPr>
          <a:xfrm>
            <a:off x="10059350" y="8991000"/>
            <a:ext cx="936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35"/>
          <p:cNvSpPr txBox="1"/>
          <p:nvPr>
            <p:ph type="title"/>
          </p:nvPr>
        </p:nvSpPr>
        <p:spPr>
          <a:xfrm>
            <a:off x="531000" y="2215900"/>
            <a:ext cx="80904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50" name="Google Shape;50;p35"/>
          <p:cNvSpPr txBox="1"/>
          <p:nvPr>
            <p:ph idx="1" type="subTitle"/>
          </p:nvPr>
        </p:nvSpPr>
        <p:spPr>
          <a:xfrm>
            <a:off x="531000" y="5690402"/>
            <a:ext cx="8090400" cy="2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35"/>
          <p:cNvSpPr txBox="1"/>
          <p:nvPr>
            <p:ph idx="2" type="body"/>
          </p:nvPr>
        </p:nvSpPr>
        <p:spPr>
          <a:xfrm>
            <a:off x="9879000" y="144840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450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  <a:defRPr>
                <a:solidFill>
                  <a:schemeClr val="lt1"/>
                </a:solidFill>
              </a:defRPr>
            </a:lvl1pPr>
            <a:lvl2pPr indent="-45085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3500"/>
              <a:buChar char="○"/>
              <a:defRPr>
                <a:solidFill>
                  <a:schemeClr val="lt1"/>
                </a:solidFill>
              </a:defRPr>
            </a:lvl2pPr>
            <a:lvl3pPr indent="-4508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indent="-4508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  <a:defRPr>
                <a:solidFill>
                  <a:schemeClr val="lt1"/>
                </a:solidFill>
              </a:defRPr>
            </a:lvl4pPr>
            <a:lvl5pPr indent="-45085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3500"/>
              <a:buChar char="○"/>
              <a:defRPr>
                <a:solidFill>
                  <a:schemeClr val="lt1"/>
                </a:solidFill>
              </a:defRPr>
            </a:lvl5pPr>
            <a:lvl6pPr indent="-45085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6pPr>
            <a:lvl7pPr indent="-45085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3500"/>
              <a:buChar char="●"/>
              <a:defRPr>
                <a:solidFill>
                  <a:schemeClr val="lt1"/>
                </a:solidFill>
              </a:defRPr>
            </a:lvl7pPr>
            <a:lvl8pPr indent="-45085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3500"/>
              <a:buChar char="○"/>
              <a:defRPr>
                <a:solidFill>
                  <a:schemeClr val="lt1"/>
                </a:solidFill>
              </a:defRPr>
            </a:lvl8pPr>
            <a:lvl9pPr indent="-45085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35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394800" y="858900"/>
            <a:ext cx="170412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b="1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Playfair Display"/>
              <a:buNone/>
              <a:defRPr b="1" i="0" sz="6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Playfair Display"/>
              <a:buNone/>
              <a:defRPr b="1" i="0" sz="6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Playfair Display"/>
              <a:buNone/>
              <a:defRPr b="1" i="0" sz="6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Playfair Display"/>
              <a:buNone/>
              <a:defRPr b="1" i="0" sz="6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Playfair Display"/>
              <a:buNone/>
              <a:defRPr b="1" i="0" sz="6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Playfair Display"/>
              <a:buNone/>
              <a:defRPr b="1" i="0" sz="6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Playfair Display"/>
              <a:buNone/>
              <a:defRPr b="1" i="0" sz="6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Playfair Display"/>
              <a:buNone/>
              <a:defRPr b="1" i="0" sz="6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623400" y="22287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0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085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085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085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085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085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085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085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085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rgbClr val="434343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4800" y="194150"/>
            <a:ext cx="1403199" cy="675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i.org/10.1126/science.aaa6146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3215925" y="1995750"/>
            <a:ext cx="13399800" cy="3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en-US"/>
              <a:t>Exploratory Data Analysis for Clinical Research</a:t>
            </a:r>
            <a:endParaRPr/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3134850" y="6187400"/>
            <a:ext cx="13399800" cy="25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3600"/>
              <a:t>February 4</a:t>
            </a:r>
            <a:r>
              <a:rPr baseline="30000" lang="en-US" sz="3600"/>
              <a:t>th</a:t>
            </a:r>
            <a:r>
              <a:rPr lang="en-US" sz="3600"/>
              <a:t>, 2026</a:t>
            </a:r>
            <a:br>
              <a:rPr lang="en-US" sz="3600"/>
            </a:br>
            <a:r>
              <a:rPr lang="en-US" sz="3600"/>
              <a:t>Emily Griffith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en-US" sz="3600"/>
              <a:t>John Slankas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Descriptive Questions</a:t>
            </a:r>
            <a:endParaRPr/>
          </a:p>
        </p:txBody>
      </p:sp>
      <p:sp>
        <p:nvSpPr>
          <p:cNvPr id="263" name="Google Shape;263;p9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283" name="Google Shape;283;p9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286" name="Google Shape;286;p9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287" name="Google Shape;287;p9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Descriptive:</a:t>
            </a:r>
            <a:r>
              <a:rPr lang="en-US" sz="2800"/>
              <a:t> What happened?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Summarize events, conditions, or behavior as recorded in the data. 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Provide clear, accurate reporting 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No claims of generality or forecasting.</a:t>
            </a:r>
            <a:br>
              <a:rPr lang="en-US" sz="2800"/>
            </a:br>
            <a:endParaRPr sz="2800"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What is the distribution of respiratory conditions (e.g., pneumonia, cough, dyspnea) across all patient visits?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What are the mean, median, and range of vital signs (oxygen saturation, respiratory rate, heart rate) for suspected COVID-19 patients?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How many inpatient vs. outpatient visits occurred, and what is the average length of stay for inpatient visits?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</p:txBody>
      </p:sp>
      <p:sp>
        <p:nvSpPr>
          <p:cNvPr id="288" name="Google Shape;288;p9"/>
          <p:cNvSpPr txBox="1"/>
          <p:nvPr/>
        </p:nvSpPr>
        <p:spPr>
          <a:xfrm>
            <a:off x="17102488" y="9797958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Exploratory Questions</a:t>
            </a:r>
            <a:endParaRPr/>
          </a:p>
        </p:txBody>
      </p:sp>
      <p:sp>
        <p:nvSpPr>
          <p:cNvPr id="294" name="Google Shape;294;p10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314" name="Google Shape;314;p10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318" name="Google Shape;318;p10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Exploratory:</a:t>
            </a:r>
            <a:r>
              <a:rPr lang="en-US" sz="2800"/>
              <a:t> What patterns and relationships exist?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Search for structure, trends, anomalies, or relationships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Gain insights or guide further analysis.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Goal: hypothesis generation rather than confirmation.</a:t>
            </a:r>
            <a:br>
              <a:rPr lang="en-US" sz="2800"/>
            </a:br>
            <a:endParaRPr sz="2800"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Is there a relationship between body temperature and oxygen saturation levels in suspected COVID-19 patients?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 Do patients with multiple respiratory conditions (e.g., pneumonia AND dyspnea) show different vital sign patterns than those with single conditions?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</p:txBody>
      </p:sp>
      <p:sp>
        <p:nvSpPr>
          <p:cNvPr id="319" name="Google Shape;319;p10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Inferential Questions</a:t>
            </a:r>
            <a:endParaRPr/>
          </a:p>
        </p:txBody>
      </p:sp>
      <p:sp>
        <p:nvSpPr>
          <p:cNvPr id="325" name="Google Shape;325;p11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348" name="Google Shape;348;p11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349" name="Google Shape;349;p11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Inferential:</a:t>
            </a:r>
            <a:r>
              <a:rPr lang="en-US" sz="2800"/>
              <a:t> Does this generalize beyond the sample?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Representative of the population, not just the sample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Requires statistical assumptions and careful design</a:t>
            </a:r>
            <a:br>
              <a:rPr lang="en-US" sz="2800"/>
            </a:br>
            <a:endParaRPr sz="2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Can we infer that older patients have significantly higher rates of inpatient admission for respiratory conditions?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Is the mean respiratory rate significantly different between patients with pneumonia vs. those without?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</p:txBody>
      </p:sp>
      <p:sp>
        <p:nvSpPr>
          <p:cNvPr id="350" name="Google Shape;350;p11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Predictive Questions</a:t>
            </a:r>
            <a:endParaRPr/>
          </a:p>
        </p:txBody>
      </p:sp>
      <p:sp>
        <p:nvSpPr>
          <p:cNvPr id="356" name="Google Shape;356;p12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12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358" name="Google Shape;358;p12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360" name="Google Shape;360;p12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364" name="Google Shape;364;p12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366" name="Google Shape;366;p12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367" name="Google Shape;367;p12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369" name="Google Shape;369;p12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371" name="Google Shape;371;p12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373" name="Google Shape;373;p12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376" name="Google Shape;376;p12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378" name="Google Shape;378;p12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379" name="Google Shape;379;p12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380" name="Google Shape;380;p12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Predictive:</a:t>
            </a:r>
            <a:r>
              <a:rPr lang="en-US" sz="2800"/>
              <a:t> What is likely to happen next?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Estimate unknown or future outcomes using existing data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Typically evaluated using an accuracy-based metric</a:t>
            </a:r>
            <a:br>
              <a:rPr lang="en-US" sz="2800"/>
            </a:br>
            <a:endParaRPr sz="2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Based on vital signs at admission, can we predict which patients will require inpatient care?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Based on historical visit patterns, can we predict which patients are likely to have recurring respiratory visits?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</p:txBody>
      </p:sp>
      <p:sp>
        <p:nvSpPr>
          <p:cNvPr id="381" name="Google Shape;381;p12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3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Prescriptive Questions</a:t>
            </a:r>
            <a:endParaRPr/>
          </a:p>
        </p:txBody>
      </p:sp>
      <p:sp>
        <p:nvSpPr>
          <p:cNvPr id="387" name="Google Shape;387;p13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p13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389" name="Google Shape;389;p13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391" name="Google Shape;391;p13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3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395" name="Google Shape;395;p13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397" name="Google Shape;397;p13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398" name="Google Shape;398;p13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3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400" name="Google Shape;400;p13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3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402" name="Google Shape;402;p13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3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409" name="Google Shape;409;p13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410" name="Google Shape;410;p13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411" name="Google Shape;411;p13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Prescriptive:</a:t>
            </a:r>
            <a:r>
              <a:rPr lang="en-US" sz="2800"/>
              <a:t> What action should we take?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Select the best action given</a:t>
            </a:r>
            <a:endParaRPr/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 sz="2800"/>
              <a:t>Costs</a:t>
            </a:r>
            <a:endParaRPr/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 sz="2800"/>
              <a:t>Benefits</a:t>
            </a:r>
            <a:endParaRPr/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 sz="2800"/>
              <a:t>Constraints</a:t>
            </a:r>
            <a:endParaRPr/>
          </a:p>
          <a:p>
            <a:pPr indent="-450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 sz="2800"/>
              <a:t>Risk tolerances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Which combination of vital sign thresholds should trigger escalation to inpatient care for respiratory patients?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Based on patient profiles, which demographic groups should be prioritized for flu vaccination outreach?</a:t>
            </a:r>
            <a:endParaRPr/>
          </a:p>
        </p:txBody>
      </p:sp>
      <p:sp>
        <p:nvSpPr>
          <p:cNvPr id="412" name="Google Shape;412;p13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Causal Questions</a:t>
            </a:r>
            <a:endParaRPr/>
          </a:p>
        </p:txBody>
      </p:sp>
      <p:sp>
        <p:nvSpPr>
          <p:cNvPr id="418" name="Google Shape;418;p14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14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420" name="Google Shape;420;p14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4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4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4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4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426" name="Google Shape;426;p14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4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428" name="Google Shape;428;p14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429" name="Google Shape;429;p14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4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431" name="Google Shape;431;p14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4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433" name="Google Shape;433;p14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4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435" name="Google Shape;435;p14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4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4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438" name="Google Shape;438;p14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440" name="Google Shape;440;p14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441" name="Google Shape;441;p14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442" name="Google Shape;442;p14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Causal:</a:t>
            </a:r>
            <a:r>
              <a:rPr lang="en-US" sz="2800"/>
              <a:t> What would happen if we intervened?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Estimate the effect of a deliberate change/treatment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Data must support causal inference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Would earlier flu vaccination reduce the incidence of severe respiratory conditions requiring hospitalization?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Would applying treatment </a:t>
            </a:r>
            <a:r>
              <a:rPr i="1" lang="en-US" sz="2400"/>
              <a:t>x</a:t>
            </a:r>
            <a:r>
              <a:rPr lang="en-US" sz="2400"/>
              <a:t> for patients with abnormal respiratory rates at first presentation prevent disease progression?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443" name="Google Shape;443;p14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Mechanistic Questions</a:t>
            </a:r>
            <a:endParaRPr/>
          </a:p>
        </p:txBody>
      </p:sp>
      <p:sp>
        <p:nvSpPr>
          <p:cNvPr id="449" name="Google Shape;449;p15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15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451" name="Google Shape;451;p15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5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453" name="Google Shape;453;p15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5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5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5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457" name="Google Shape;457;p15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5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460" name="Google Shape;460;p15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5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462" name="Google Shape;462;p15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5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464" name="Google Shape;464;p15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5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466" name="Google Shape;466;p15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5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5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469" name="Google Shape;469;p15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5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471" name="Google Shape;471;p15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472" name="Google Shape;472;p15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473" name="Google Shape;473;p15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Mechanistic:</a:t>
            </a:r>
            <a:r>
              <a:rPr lang="en-US" sz="2800"/>
              <a:t> What process produces this behavior?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800"/>
              <a:t>Seek to understand how and why a system behaves the way it does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2800"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How do hospital admission criteria and triage protocols explain the observed patterns of inpatient vs. outpatient classification for similar presenting symptoms?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2400"/>
              <a:t>What standard clinical workflows or care pathways explain why certain respiratory conditions consistently receive more complete vital sign documentation than others?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474" name="Google Shape;474;p15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6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Two: Understanding Data</a:t>
            </a:r>
            <a:endParaRPr/>
          </a:p>
        </p:txBody>
      </p:sp>
      <p:sp>
        <p:nvSpPr>
          <p:cNvPr id="480" name="Google Shape;480;p16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p16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482" name="Google Shape;482;p16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6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484" name="Google Shape;484;p16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6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6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6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488" name="Google Shape;488;p16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6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493" name="Google Shape;493;p16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6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495" name="Google Shape;495;p16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497" name="Google Shape;497;p16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6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6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500" name="Google Shape;500;p16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6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502" name="Google Shape;502;p16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503" name="Google Shape;503;p16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504" name="Google Shape;504;p16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Key Questions: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What kinds of data are we actually working with?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What does a single “row” represent in this dataset?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How are clinical concepts encoded and standardized?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What structure exists across time and hierarchy?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What data quality or representation issues should we expect?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505" name="Google Shape;505;p16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7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Three: Exploration</a:t>
            </a:r>
            <a:endParaRPr/>
          </a:p>
        </p:txBody>
      </p:sp>
      <p:sp>
        <p:nvSpPr>
          <p:cNvPr id="511" name="Google Shape;511;p17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17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513" name="Google Shape;513;p17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515" name="Google Shape;515;p17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519" name="Google Shape;519;p17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521" name="Google Shape;521;p17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522" name="Google Shape;522;p17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524" name="Google Shape;524;p17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526" name="Google Shape;526;p17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528" name="Google Shape;528;p17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531" name="Google Shape;531;p17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533" name="Google Shape;533;p17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534" name="Google Shape;534;p17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535" name="Google Shape;535;p17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Exploration asks: </a:t>
            </a:r>
            <a:r>
              <a:rPr i="1" lang="en-US" sz="3000"/>
              <a:t>What does the data want to tell us?</a:t>
            </a:r>
            <a:endParaRPr i="1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Each exploration lens reveals </a:t>
            </a:r>
            <a:r>
              <a:rPr b="1" lang="en-US" sz="3000"/>
              <a:t>different kinds of evidence</a:t>
            </a:r>
            <a:endParaRPr b="1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 will examine the data across </a:t>
            </a:r>
            <a:r>
              <a:rPr b="1" lang="en-US" sz="3000"/>
              <a:t>four complementary dimensions</a:t>
            </a:r>
            <a:endParaRPr b="1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Not all questions require all four dimensions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Exploration may </a:t>
            </a:r>
            <a:r>
              <a:rPr b="1" lang="en-US" sz="3000"/>
              <a:t>confirm assumptions—or challenge them</a:t>
            </a:r>
            <a:endParaRPr sz="5400"/>
          </a:p>
        </p:txBody>
      </p:sp>
      <p:sp>
        <p:nvSpPr>
          <p:cNvPr id="536" name="Google Shape;536;p17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8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Exploration: Distributional / Univariate</a:t>
            </a:r>
            <a:endParaRPr/>
          </a:p>
        </p:txBody>
      </p:sp>
      <p:sp>
        <p:nvSpPr>
          <p:cNvPr id="542" name="Google Shape;542;p18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3" name="Google Shape;543;p18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544" name="Google Shape;544;p18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8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546" name="Google Shape;546;p18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8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8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550" name="Google Shape;550;p18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8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552" name="Google Shape;552;p18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553" name="Google Shape;553;p18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8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555" name="Google Shape;555;p18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8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557" name="Google Shape;557;p18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8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559" name="Google Shape;559;p18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8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8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562" name="Google Shape;562;p18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564" name="Google Shape;564;p18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565" name="Google Shape;565;p18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566" name="Google Shape;566;p18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Examine ranges, central tendency, and variability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Identify skewness, multimodality, and extreme values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Detect implausible or clinically impossible measurements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Understand measurement frequency and missingness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Distributional EDA often reveals data quality issues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567" name="Google Shape;567;p18"/>
          <p:cNvSpPr txBox="1"/>
          <p:nvPr/>
        </p:nvSpPr>
        <p:spPr>
          <a:xfrm>
            <a:off x="17102488" y="9762990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81" name="Google Shape;81;p2"/>
          <p:cNvSpPr txBox="1"/>
          <p:nvPr>
            <p:ph idx="1" type="body"/>
          </p:nvPr>
        </p:nvSpPr>
        <p:spPr>
          <a:xfrm>
            <a:off x="1967950" y="2228750"/>
            <a:ext cx="15696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Welcome and introduction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Foundations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The EDA Lifecycle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Interpretation and next steps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Wrap up and Q&amp;A</a:t>
            </a:r>
            <a:endParaRPr/>
          </a:p>
        </p:txBody>
      </p:sp>
      <p:sp>
        <p:nvSpPr>
          <p:cNvPr id="82" name="Google Shape;82;p2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"/>
          <p:cNvSpPr txBox="1"/>
          <p:nvPr/>
        </p:nvSpPr>
        <p:spPr>
          <a:xfrm>
            <a:off x="845900" y="9713425"/>
            <a:ext cx="63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Exploration: Relational / Bivariate</a:t>
            </a:r>
            <a:endParaRPr/>
          </a:p>
        </p:txBody>
      </p:sp>
      <p:sp>
        <p:nvSpPr>
          <p:cNvPr id="573" name="Google Shape;573;p19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4" name="Google Shape;574;p19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575" name="Google Shape;575;p19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9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577" name="Google Shape;577;p19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9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9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9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581" name="Google Shape;581;p19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9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583" name="Google Shape;583;p19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584" name="Google Shape;584;p19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9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586" name="Google Shape;586;p19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9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588" name="Google Shape;588;p19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9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590" name="Google Shape;590;p19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9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9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593" name="Google Shape;593;p19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9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595" name="Google Shape;595;p19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596" name="Google Shape;596;p19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597" name="Google Shape;597;p19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Explore associations, correlations, and dependencies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Identify nonlinear or threshold-based relationships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Look for relationships that suggest hypotheses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Distinguish signal from spurious correlation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9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0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Exploration: Structural</a:t>
            </a:r>
            <a:endParaRPr/>
          </a:p>
        </p:txBody>
      </p:sp>
      <p:sp>
        <p:nvSpPr>
          <p:cNvPr id="604" name="Google Shape;604;p20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5" name="Google Shape;605;p20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606" name="Google Shape;606;p20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608" name="Google Shape;608;p20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612" name="Google Shape;612;p20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614" name="Google Shape;614;p20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615" name="Google Shape;615;p20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617" name="Google Shape;617;p20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619" name="Google Shape;619;p20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621" name="Google Shape;621;p20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624" name="Google Shape;624;p20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626" name="Google Shape;626;p20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627" name="Google Shape;627;p20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628" name="Google Shape;628;p20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Structural</a:t>
            </a:r>
            <a:r>
              <a:rPr lang="en-US"/>
              <a:t>: Temporal, Hierarchical, Sequential, Geographical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Identify repeated measurements within patients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Examine temporal ordering of observations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Understand nesting (observations → visits → patients)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Detect bursts, gaps, and monitoring patterns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629" name="Google Shape;629;p20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Exploration: Comparative</a:t>
            </a:r>
            <a:endParaRPr/>
          </a:p>
        </p:txBody>
      </p:sp>
      <p:sp>
        <p:nvSpPr>
          <p:cNvPr id="635" name="Google Shape;635;p21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" name="Google Shape;636;p21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637" name="Google Shape;637;p21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1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639" name="Google Shape;639;p21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1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1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1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643" name="Google Shape;643;p21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1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645" name="Google Shape;645;p21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646" name="Google Shape;646;p21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1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648" name="Google Shape;648;p21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1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650" name="Google Shape;650;p21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1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652" name="Google Shape;652;p21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1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1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655" name="Google Shape;655;p21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1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657" name="Google Shape;657;p21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658" name="Google Shape;658;p21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659" name="Google Shape;659;p21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spcBef>
                <a:spcPts val="120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Compare distributions across groups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Identify systematic differences between populations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Contrast stable vs unstable patients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Reveal inequities or operational differences</a:t>
            </a:r>
            <a:endParaRPr/>
          </a:p>
        </p:txBody>
      </p:sp>
      <p:sp>
        <p:nvSpPr>
          <p:cNvPr id="660" name="Google Shape;660;p21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2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Four: Interpret Findings</a:t>
            </a:r>
            <a:endParaRPr/>
          </a:p>
        </p:txBody>
      </p:sp>
      <p:sp>
        <p:nvSpPr>
          <p:cNvPr id="666" name="Google Shape;666;p22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7" name="Google Shape;667;p22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668" name="Google Shape;668;p22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2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670" name="Google Shape;670;p22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2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2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2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674" name="Google Shape;674;p22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2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676" name="Google Shape;676;p22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677" name="Google Shape;677;p22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2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679" name="Google Shape;679;p22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2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681" name="Google Shape;681;p22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2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683" name="Google Shape;683;p22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2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2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686" name="Google Shape;686;p22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2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688" name="Google Shape;688;p22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689" name="Google Shape;689;p22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690" name="Google Shape;690;p22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What patterns are robust vs fragile?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Which findings align with clinical expectations?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What surprised us?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What assumptions might be violated?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Which findings deserve follow-up analysis?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2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3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Five: Next Steps</a:t>
            </a:r>
            <a:endParaRPr/>
          </a:p>
        </p:txBody>
      </p:sp>
      <p:sp>
        <p:nvSpPr>
          <p:cNvPr id="697" name="Google Shape;697;p23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8" name="Google Shape;698;p23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699" name="Google Shape;699;p23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3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701" name="Google Shape;701;p23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3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3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3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705" name="Google Shape;705;p23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3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707" name="Google Shape;707;p23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708" name="Google Shape;708;p23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3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710" name="Google Shape;710;p23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3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712" name="Google Shape;712;p23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3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714" name="Google Shape;714;p23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3"/>
          <p:cNvSpPr/>
          <p:nvPr/>
        </p:nvSpPr>
        <p:spPr>
          <a:xfrm>
            <a:off x="14191372" y="1252244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3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717" name="Google Shape;717;p23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3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719" name="Google Shape;719;p23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720" name="Google Shape;720;p23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721" name="Google Shape;721;p23"/>
          <p:cNvSpPr txBox="1"/>
          <p:nvPr>
            <p:ph idx="1" type="body"/>
          </p:nvPr>
        </p:nvSpPr>
        <p:spPr>
          <a:xfrm>
            <a:off x="1981614" y="4155582"/>
            <a:ext cx="15461956" cy="555991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Refine or reframe analytical questions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Identify data gaps and collection needs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Decide whether inferential or predictive modeling is appropriate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Communicate findings to stakeholders</a:t>
            </a:r>
            <a:endParaRPr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Determine whether process or data redesign is needed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23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c29daa3567_0_18"/>
          <p:cNvSpPr txBox="1"/>
          <p:nvPr>
            <p:ph type="title"/>
          </p:nvPr>
        </p:nvSpPr>
        <p:spPr>
          <a:xfrm>
            <a:off x="1967950" y="573784"/>
            <a:ext cx="15468000" cy="1252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1-Minute EDA Checklist</a:t>
            </a:r>
            <a:endParaRPr/>
          </a:p>
        </p:txBody>
      </p:sp>
      <p:sp>
        <p:nvSpPr>
          <p:cNvPr id="728" name="Google Shape;728;g3c29daa3567_0_18"/>
          <p:cNvSpPr txBox="1"/>
          <p:nvPr>
            <p:ph idx="1" type="body"/>
          </p:nvPr>
        </p:nvSpPr>
        <p:spPr>
          <a:xfrm>
            <a:off x="1967950" y="1825975"/>
            <a:ext cx="15696600" cy="76149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/>
              <a:t>Before you plot</a:t>
            </a:r>
            <a:endParaRPr b="1"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What does one row represent (patient, visit, observation)?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Are there repeated measurements or nested structure?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How were these data generated in clinical practice?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/>
              <a:t>While exploring</a:t>
            </a:r>
            <a:endParaRPr b="1"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Have I examined distributions before relationships?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Am I respecting time, hierarchy, and sequencing?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Am I comparing groups that are meaningfully comparable?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/>
              <a:t>Before concluding</a:t>
            </a:r>
            <a:endParaRPr b="1"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Are patterns robust or driven by a few cases?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Could workflows or monitoring explain what I see?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What assumptions am I implicitly making?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/>
              <a:t>Before moving on</a:t>
            </a:r>
            <a:endParaRPr b="1"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What questions can the data answer well?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What questions require more data or stronger design?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/>
              <a:t>☐ What is the </a:t>
            </a:r>
            <a:r>
              <a:rPr i="1" lang="en-US" sz="2200"/>
              <a:t>next</a:t>
            </a:r>
            <a:r>
              <a:rPr lang="en-US" sz="2200"/>
              <a:t> responsible analytical step?</a:t>
            </a:r>
            <a:endParaRPr sz="4600"/>
          </a:p>
        </p:txBody>
      </p:sp>
      <p:sp>
        <p:nvSpPr>
          <p:cNvPr id="729" name="Google Shape;729;g3c29daa3567_0_18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0" name="Google Shape;730;g3c29daa3567_0_18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4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References and Suggested Resources</a:t>
            </a:r>
            <a:endParaRPr/>
          </a:p>
        </p:txBody>
      </p:sp>
      <p:sp>
        <p:nvSpPr>
          <p:cNvPr id="736" name="Google Shape;736;p24"/>
          <p:cNvSpPr txBox="1"/>
          <p:nvPr>
            <p:ph idx="1" type="body"/>
          </p:nvPr>
        </p:nvSpPr>
        <p:spPr>
          <a:xfrm>
            <a:off x="1967950" y="2228750"/>
            <a:ext cx="15696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i="1" lang="en-US" sz="2600"/>
              <a:t>Communicating with Data: The Art of Writing for Data Science</a:t>
            </a:r>
            <a:r>
              <a:rPr lang="en-US" sz="2600"/>
              <a:t> by D Nolan and S Stoudt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i="1" lang="en-US" sz="2600"/>
              <a:t>Effective Data Storytelling: How to Drive Change with Data, Narrative, and Visuals </a:t>
            </a:r>
            <a:r>
              <a:rPr lang="en-US" sz="2600"/>
              <a:t>by Brent Dykes</a:t>
            </a:r>
            <a:endParaRPr i="1"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●"/>
            </a:pPr>
            <a:r>
              <a:rPr i="1"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is the question?</a:t>
            </a:r>
            <a:r>
              <a:rPr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by </a:t>
            </a:r>
            <a:r>
              <a:rPr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 Leek and R Peng in </a:t>
            </a:r>
            <a:r>
              <a:rPr i="1"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Science </a:t>
            </a:r>
            <a:r>
              <a:rPr b="1"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347</a:t>
            </a:r>
            <a:r>
              <a:rPr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1314-1315 (2015). </a:t>
            </a:r>
            <a:br>
              <a:rPr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-US" sz="2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DOI: </a:t>
            </a:r>
            <a:r>
              <a:rPr lang="en-US" sz="2600">
                <a:solidFill>
                  <a:srgbClr val="CA2015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10.1126/science.aaa6146</a:t>
            </a:r>
            <a:endParaRPr i="1" sz="2600"/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i="1" lang="en-US" sz="2600"/>
              <a:t>Exploratory Data Analysis</a:t>
            </a:r>
            <a:r>
              <a:rPr lang="en-US" sz="2600"/>
              <a:t> by J Tukey (a classic!)</a:t>
            </a:r>
            <a:endParaRPr sz="2600"/>
          </a:p>
        </p:txBody>
      </p:sp>
      <p:sp>
        <p:nvSpPr>
          <p:cNvPr id="737" name="Google Shape;737;p24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8" name="Google Shape;738;p24"/>
          <p:cNvSpPr txBox="1"/>
          <p:nvPr/>
        </p:nvSpPr>
        <p:spPr>
          <a:xfrm>
            <a:off x="845900" y="9713425"/>
            <a:ext cx="63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J,E</a:t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4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5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We welcome your feedback!</a:t>
            </a:r>
            <a:endParaRPr/>
          </a:p>
        </p:txBody>
      </p:sp>
      <p:sp>
        <p:nvSpPr>
          <p:cNvPr id="745" name="Google Shape;745;p25"/>
          <p:cNvSpPr txBox="1"/>
          <p:nvPr>
            <p:ph idx="1" type="body"/>
          </p:nvPr>
        </p:nvSpPr>
        <p:spPr>
          <a:xfrm>
            <a:off x="1967950" y="2228750"/>
            <a:ext cx="9771600" cy="6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We’d appreciate your feedback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Thanks to NC TraCS for supporting this work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Thank you for attending!</a:t>
            </a:r>
            <a:endParaRPr/>
          </a:p>
        </p:txBody>
      </p:sp>
      <p:sp>
        <p:nvSpPr>
          <p:cNvPr id="746" name="Google Shape;746;p25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7" name="Google Shape;747;p25"/>
          <p:cNvSpPr txBox="1"/>
          <p:nvPr/>
        </p:nvSpPr>
        <p:spPr>
          <a:xfrm>
            <a:off x="845900" y="9713425"/>
            <a:ext cx="63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8" name="Google Shape;748;p25" title="mv2w3426-q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7272" y="3119158"/>
            <a:ext cx="4998000" cy="49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25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90" name="Google Shape;90;p3"/>
          <p:cNvSpPr txBox="1"/>
          <p:nvPr>
            <p:ph idx="1" type="body"/>
          </p:nvPr>
        </p:nvSpPr>
        <p:spPr>
          <a:xfrm>
            <a:off x="1967950" y="2228750"/>
            <a:ext cx="15696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Who we are: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Emily Griffith</a:t>
            </a:r>
            <a:br>
              <a:rPr lang="en-US"/>
            </a:br>
            <a:r>
              <a:rPr lang="en-US"/>
              <a:t>Professor of the Practice, Department of Statistics</a:t>
            </a:r>
            <a:br>
              <a:rPr lang="en-US"/>
            </a:br>
            <a:r>
              <a:rPr lang="en-US"/>
              <a:t>Director of Consulting, Data Science and AI Academy, NC State</a:t>
            </a:r>
            <a:br>
              <a:rPr lang="en-US"/>
            </a:b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John Slankas</a:t>
            </a:r>
            <a:br>
              <a:rPr lang="en-US"/>
            </a:br>
            <a:r>
              <a:rPr lang="en-US"/>
              <a:t>Senior Research Scholar, Laboratory for Analytic Sciences, NC State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None/>
            </a:pPr>
            <a:r>
              <a:rPr lang="en-US"/>
              <a:t>We manage a subaward from NC TraCS to help provide support for clinical research using data science techniques. </a:t>
            </a:r>
            <a:endParaRPr/>
          </a:p>
        </p:txBody>
      </p:sp>
      <p:sp>
        <p:nvSpPr>
          <p:cNvPr id="91" name="Google Shape;91;p3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845900" y="9713425"/>
            <a:ext cx="63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E,J</a:t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A quick note</a:t>
            </a:r>
            <a:endParaRPr/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1967950" y="2228750"/>
            <a:ext cx="15696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We will discuss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EDA requirements for different types of analytical questions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The four dimensions of exploration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Data quality issues and limitations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Determining appropriate next steps after an EDA</a:t>
            </a:r>
            <a:endParaRPr/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We will provide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A synthetic dataset of respiratory patient records from OMOP CDM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A notebook with workshop exercises</a:t>
            </a:r>
            <a:endParaRPr/>
          </a:p>
          <a:p>
            <a:pPr indent="-450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■"/>
            </a:pPr>
            <a:r>
              <a:rPr lang="en-US"/>
              <a:t>We will post solutions to these exercises on our website!</a:t>
            </a:r>
            <a:endParaRPr/>
          </a:p>
        </p:txBody>
      </p:sp>
      <p:sp>
        <p:nvSpPr>
          <p:cNvPr id="100" name="Google Shape;100;p4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845900" y="9713425"/>
            <a:ext cx="63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Extras for you!</a:t>
            </a:r>
            <a:endParaRPr/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1967950" y="2228750"/>
            <a:ext cx="15696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/>
              <a:t>We have a website with: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a sample data set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sample</a:t>
            </a:r>
            <a:r>
              <a:rPr lang="en-US"/>
              <a:t> exercises</a:t>
            </a:r>
            <a:endParaRPr/>
          </a:p>
          <a:p>
            <a:pPr indent="-450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○"/>
            </a:pPr>
            <a:r>
              <a:rPr lang="en-US"/>
              <a:t>solutions</a:t>
            </a:r>
            <a:r>
              <a:rPr lang="en-US"/>
              <a:t> videos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845900" y="9713425"/>
            <a:ext cx="63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0" i="0" sz="2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E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Exploratory Data Analysis Lifecycle</a:t>
            </a:r>
            <a:endParaRPr/>
          </a:p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2865024" y="5051403"/>
            <a:ext cx="13270765" cy="1206433"/>
            <a:chOff x="6486" y="2106116"/>
            <a:chExt cx="13270765" cy="1206433"/>
          </a:xfrm>
        </p:grpSpPr>
        <p:sp>
          <p:nvSpPr>
            <p:cNvPr id="119" name="Google Shape;119;p6"/>
            <p:cNvSpPr/>
            <p:nvPr/>
          </p:nvSpPr>
          <p:spPr>
            <a:xfrm>
              <a:off x="6486" y="2106116"/>
              <a:ext cx="2010722" cy="120643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41821" y="2141451"/>
              <a:ext cx="1940052" cy="1135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Clarify Question</a:t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2218280" y="2460003"/>
              <a:ext cx="426273" cy="49865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9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2218280" y="2559735"/>
              <a:ext cx="298391" cy="299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821497" y="2106116"/>
              <a:ext cx="2010722" cy="120643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2856832" y="2141451"/>
              <a:ext cx="1940052" cy="1135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Understand and Validate Data</a:t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033291" y="2460003"/>
              <a:ext cx="426273" cy="49865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9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5033291" y="2559735"/>
              <a:ext cx="298391" cy="299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636507" y="2106116"/>
              <a:ext cx="2010722" cy="120643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5671842" y="2141451"/>
              <a:ext cx="1940052" cy="1135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Exploration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7848302" y="2460003"/>
              <a:ext cx="426273" cy="49865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9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7848302" y="2559735"/>
              <a:ext cx="298391" cy="299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451518" y="2106116"/>
              <a:ext cx="2010722" cy="120643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8486853" y="2141451"/>
              <a:ext cx="1940052" cy="1135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Interpret Findings and Refine Hypothesis</a:t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10663313" y="2460003"/>
              <a:ext cx="426273" cy="49865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9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6"/>
            <p:cNvSpPr txBox="1"/>
            <p:nvPr/>
          </p:nvSpPr>
          <p:spPr>
            <a:xfrm>
              <a:off x="10663313" y="2559735"/>
              <a:ext cx="298391" cy="299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11266529" y="2106116"/>
              <a:ext cx="2010722" cy="1206433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6"/>
            <p:cNvSpPr txBox="1"/>
            <p:nvPr/>
          </p:nvSpPr>
          <p:spPr>
            <a:xfrm>
              <a:off x="11301864" y="2141451"/>
              <a:ext cx="1940052" cy="1135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Determine Next Steps</a:t>
              </a:r>
              <a:endParaRPr/>
            </a:p>
          </p:txBody>
        </p:sp>
      </p:grpSp>
      <p:grpSp>
        <p:nvGrpSpPr>
          <p:cNvPr id="137" name="Google Shape;137;p6"/>
          <p:cNvGrpSpPr/>
          <p:nvPr/>
        </p:nvGrpSpPr>
        <p:grpSpPr>
          <a:xfrm>
            <a:off x="7482841" y="4308566"/>
            <a:ext cx="3996803" cy="2709236"/>
            <a:chOff x="7482841" y="4308566"/>
            <a:chExt cx="3996803" cy="2709236"/>
          </a:xfrm>
        </p:grpSpPr>
        <p:sp>
          <p:nvSpPr>
            <p:cNvPr id="138" name="Google Shape;138;p6"/>
            <p:cNvSpPr/>
            <p:nvPr/>
          </p:nvSpPr>
          <p:spPr>
            <a:xfrm>
              <a:off x="9835048" y="4368824"/>
              <a:ext cx="1533992" cy="959719"/>
            </a:xfrm>
            <a:custGeom>
              <a:rect b="b" l="l" r="r" t="t"/>
              <a:pathLst>
                <a:path extrusionOk="0" h="959719" w="959719">
                  <a:moveTo>
                    <a:pt x="0" y="0"/>
                  </a:moveTo>
                  <a:lnTo>
                    <a:pt x="959719" y="0"/>
                  </a:lnTo>
                  <a:lnTo>
                    <a:pt x="959719" y="959719"/>
                  </a:lnTo>
                  <a:lnTo>
                    <a:pt x="0" y="9597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Distributional</a:t>
              </a: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770408" y="4308566"/>
              <a:ext cx="2709236" cy="2709236"/>
            </a:xfrm>
            <a:custGeom>
              <a:rect b="b" l="l" r="r" t="t"/>
              <a:pathLst>
                <a:path extrusionOk="0" h="120000" w="120000">
                  <a:moveTo>
                    <a:pt x="112125" y="44174"/>
                  </a:moveTo>
                  <a:cubicBezTo>
                    <a:pt x="114585" y="52280"/>
                    <a:pt x="115122" y="60847"/>
                    <a:pt x="113692" y="69197"/>
                  </a:cubicBezTo>
                  <a:lnTo>
                    <a:pt x="118946" y="70792"/>
                  </a:lnTo>
                  <a:lnTo>
                    <a:pt x="108158" y="74622"/>
                  </a:lnTo>
                  <a:lnTo>
                    <a:pt x="100438" y="65173"/>
                  </a:lnTo>
                  <a:lnTo>
                    <a:pt x="105686" y="66766"/>
                  </a:lnTo>
                  <a:lnTo>
                    <a:pt x="105686" y="66766"/>
                  </a:lnTo>
                  <a:cubicBezTo>
                    <a:pt x="106687" y="60010"/>
                    <a:pt x="106176" y="53117"/>
                    <a:pt x="104192" y="4658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9835048" y="5997825"/>
              <a:ext cx="1080235" cy="959719"/>
            </a:xfrm>
            <a:custGeom>
              <a:rect b="b" l="l" r="r" t="t"/>
              <a:pathLst>
                <a:path extrusionOk="0" h="959719" w="959719">
                  <a:moveTo>
                    <a:pt x="0" y="0"/>
                  </a:moveTo>
                  <a:lnTo>
                    <a:pt x="959719" y="0"/>
                  </a:lnTo>
                  <a:lnTo>
                    <a:pt x="959719" y="959719"/>
                  </a:lnTo>
                  <a:lnTo>
                    <a:pt x="0" y="9597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Relational</a:t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145789" y="4308566"/>
              <a:ext cx="2709236" cy="2709236"/>
            </a:xfrm>
            <a:custGeom>
              <a:rect b="b" l="l" r="r" t="t"/>
              <a:pathLst>
                <a:path extrusionOk="0" h="120000" w="120000">
                  <a:moveTo>
                    <a:pt x="75826" y="112125"/>
                  </a:moveTo>
                  <a:cubicBezTo>
                    <a:pt x="67720" y="114585"/>
                    <a:pt x="59153" y="115122"/>
                    <a:pt x="50803" y="113692"/>
                  </a:cubicBezTo>
                  <a:lnTo>
                    <a:pt x="49208" y="118946"/>
                  </a:lnTo>
                  <a:lnTo>
                    <a:pt x="45378" y="108158"/>
                  </a:lnTo>
                  <a:lnTo>
                    <a:pt x="54827" y="100438"/>
                  </a:lnTo>
                  <a:lnTo>
                    <a:pt x="53234" y="105686"/>
                  </a:lnTo>
                  <a:cubicBezTo>
                    <a:pt x="59990" y="106687"/>
                    <a:pt x="66883" y="106176"/>
                    <a:pt x="73417" y="10419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085531" y="5997825"/>
              <a:ext cx="1080235" cy="959719"/>
            </a:xfrm>
            <a:custGeom>
              <a:rect b="b" l="l" r="r" t="t"/>
              <a:pathLst>
                <a:path extrusionOk="0" h="959719" w="959719">
                  <a:moveTo>
                    <a:pt x="0" y="0"/>
                  </a:moveTo>
                  <a:lnTo>
                    <a:pt x="959719" y="0"/>
                  </a:lnTo>
                  <a:lnTo>
                    <a:pt x="959719" y="959719"/>
                  </a:lnTo>
                  <a:lnTo>
                    <a:pt x="0" y="9597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Structural</a:t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7548662" y="4308566"/>
              <a:ext cx="2709236" cy="2709236"/>
            </a:xfrm>
            <a:custGeom>
              <a:rect b="b" l="l" r="r" t="t"/>
              <a:pathLst>
                <a:path extrusionOk="0" h="120000" w="120000">
                  <a:moveTo>
                    <a:pt x="7875" y="75826"/>
                  </a:moveTo>
                  <a:lnTo>
                    <a:pt x="7875" y="75826"/>
                  </a:lnTo>
                  <a:cubicBezTo>
                    <a:pt x="5415" y="67720"/>
                    <a:pt x="4878" y="59153"/>
                    <a:pt x="6308" y="50803"/>
                  </a:cubicBezTo>
                  <a:lnTo>
                    <a:pt x="1054" y="49208"/>
                  </a:lnTo>
                  <a:lnTo>
                    <a:pt x="11842" y="45378"/>
                  </a:lnTo>
                  <a:lnTo>
                    <a:pt x="19562" y="54827"/>
                  </a:lnTo>
                  <a:lnTo>
                    <a:pt x="14314" y="53234"/>
                  </a:lnTo>
                  <a:cubicBezTo>
                    <a:pt x="13313" y="59990"/>
                    <a:pt x="13824" y="66883"/>
                    <a:pt x="15808" y="7341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7482841" y="4368824"/>
              <a:ext cx="1682926" cy="959719"/>
            </a:xfrm>
            <a:custGeom>
              <a:rect b="b" l="l" r="r" t="t"/>
              <a:pathLst>
                <a:path extrusionOk="0" h="959719" w="959719">
                  <a:moveTo>
                    <a:pt x="0" y="0"/>
                  </a:moveTo>
                  <a:lnTo>
                    <a:pt x="959719" y="0"/>
                  </a:lnTo>
                  <a:lnTo>
                    <a:pt x="959719" y="959719"/>
                  </a:lnTo>
                  <a:lnTo>
                    <a:pt x="0" y="9597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Comparative</a:t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145789" y="4308566"/>
              <a:ext cx="2709236" cy="2709236"/>
            </a:xfrm>
            <a:custGeom>
              <a:rect b="b" l="l" r="r" t="t"/>
              <a:pathLst>
                <a:path extrusionOk="0" h="120000" w="120000">
                  <a:moveTo>
                    <a:pt x="44174" y="7875"/>
                  </a:moveTo>
                  <a:lnTo>
                    <a:pt x="44174" y="7875"/>
                  </a:lnTo>
                  <a:cubicBezTo>
                    <a:pt x="52280" y="5415"/>
                    <a:pt x="60847" y="4878"/>
                    <a:pt x="69197" y="6308"/>
                  </a:cubicBezTo>
                  <a:lnTo>
                    <a:pt x="70792" y="1054"/>
                  </a:lnTo>
                  <a:lnTo>
                    <a:pt x="74622" y="11842"/>
                  </a:lnTo>
                  <a:lnTo>
                    <a:pt x="65173" y="19562"/>
                  </a:lnTo>
                  <a:lnTo>
                    <a:pt x="66766" y="14314"/>
                  </a:lnTo>
                  <a:lnTo>
                    <a:pt x="66766" y="14314"/>
                  </a:lnTo>
                  <a:cubicBezTo>
                    <a:pt x="60010" y="13313"/>
                    <a:pt x="53117" y="13824"/>
                    <a:pt x="46583" y="1580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6"/>
          <p:cNvSpPr/>
          <p:nvPr/>
        </p:nvSpPr>
        <p:spPr>
          <a:xfrm>
            <a:off x="14084311" y="4104453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4111023" y="468583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14111023" y="518828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4111022" y="569072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14111023" y="619317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14111022" y="423936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33a815c66_0_0"/>
          <p:cNvSpPr txBox="1"/>
          <p:nvPr>
            <p:ph type="title"/>
          </p:nvPr>
        </p:nvSpPr>
        <p:spPr>
          <a:xfrm>
            <a:off x="1967950" y="858900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The “Reality” of an EDA “Lifecycle”</a:t>
            </a:r>
            <a:endParaRPr/>
          </a:p>
        </p:txBody>
      </p:sp>
      <p:sp>
        <p:nvSpPr>
          <p:cNvPr id="158" name="Google Shape;158;g3c33a815c66_0_0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9" name="Google Shape;159;g3c33a815c66_0_0"/>
          <p:cNvGrpSpPr/>
          <p:nvPr/>
        </p:nvGrpSpPr>
        <p:grpSpPr>
          <a:xfrm>
            <a:off x="2865024" y="5051403"/>
            <a:ext cx="13270643" cy="1206300"/>
            <a:chOff x="6486" y="2106116"/>
            <a:chExt cx="13270643" cy="1206300"/>
          </a:xfrm>
        </p:grpSpPr>
        <p:sp>
          <p:nvSpPr>
            <p:cNvPr id="160" name="Google Shape;160;g3c33a815c66_0_0"/>
            <p:cNvSpPr/>
            <p:nvPr/>
          </p:nvSpPr>
          <p:spPr>
            <a:xfrm>
              <a:off x="6486" y="2106116"/>
              <a:ext cx="2010600" cy="12063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g3c33a815c66_0_0"/>
            <p:cNvSpPr txBox="1"/>
            <p:nvPr/>
          </p:nvSpPr>
          <p:spPr>
            <a:xfrm>
              <a:off x="41821" y="2141451"/>
              <a:ext cx="1940100" cy="11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Clarify Question</a:t>
              </a:r>
              <a:endParaRPr/>
            </a:p>
          </p:txBody>
        </p:sp>
        <p:sp>
          <p:nvSpPr>
            <p:cNvPr id="162" name="Google Shape;162;g3c33a815c66_0_0"/>
            <p:cNvSpPr/>
            <p:nvPr/>
          </p:nvSpPr>
          <p:spPr>
            <a:xfrm>
              <a:off x="2218280" y="2460003"/>
              <a:ext cx="426300" cy="4986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9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g3c33a815c66_0_0"/>
            <p:cNvSpPr txBox="1"/>
            <p:nvPr/>
          </p:nvSpPr>
          <p:spPr>
            <a:xfrm>
              <a:off x="2218280" y="2559735"/>
              <a:ext cx="2985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3c33a815c66_0_0"/>
            <p:cNvSpPr/>
            <p:nvPr/>
          </p:nvSpPr>
          <p:spPr>
            <a:xfrm>
              <a:off x="2821497" y="2106116"/>
              <a:ext cx="2010600" cy="12063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g3c33a815c66_0_0"/>
            <p:cNvSpPr txBox="1"/>
            <p:nvPr/>
          </p:nvSpPr>
          <p:spPr>
            <a:xfrm>
              <a:off x="2856832" y="2141451"/>
              <a:ext cx="1940100" cy="11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Understand and Validate Data</a:t>
              </a:r>
              <a:endParaRPr/>
            </a:p>
          </p:txBody>
        </p:sp>
        <p:sp>
          <p:nvSpPr>
            <p:cNvPr id="166" name="Google Shape;166;g3c33a815c66_0_0"/>
            <p:cNvSpPr/>
            <p:nvPr/>
          </p:nvSpPr>
          <p:spPr>
            <a:xfrm>
              <a:off x="5033291" y="2460003"/>
              <a:ext cx="426300" cy="4986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9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g3c33a815c66_0_0"/>
            <p:cNvSpPr txBox="1"/>
            <p:nvPr/>
          </p:nvSpPr>
          <p:spPr>
            <a:xfrm>
              <a:off x="5033291" y="2559735"/>
              <a:ext cx="2985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3c33a815c66_0_0"/>
            <p:cNvSpPr/>
            <p:nvPr/>
          </p:nvSpPr>
          <p:spPr>
            <a:xfrm>
              <a:off x="5636507" y="2106116"/>
              <a:ext cx="2010600" cy="12063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g3c33a815c66_0_0"/>
            <p:cNvSpPr txBox="1"/>
            <p:nvPr/>
          </p:nvSpPr>
          <p:spPr>
            <a:xfrm>
              <a:off x="5671842" y="2141451"/>
              <a:ext cx="1940100" cy="11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Exploration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3c33a815c66_0_0"/>
            <p:cNvSpPr/>
            <p:nvPr/>
          </p:nvSpPr>
          <p:spPr>
            <a:xfrm>
              <a:off x="7848302" y="2460003"/>
              <a:ext cx="426300" cy="4986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9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g3c33a815c66_0_0"/>
            <p:cNvSpPr txBox="1"/>
            <p:nvPr/>
          </p:nvSpPr>
          <p:spPr>
            <a:xfrm>
              <a:off x="7848302" y="2559735"/>
              <a:ext cx="2985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3c33a815c66_0_0"/>
            <p:cNvSpPr/>
            <p:nvPr/>
          </p:nvSpPr>
          <p:spPr>
            <a:xfrm>
              <a:off x="8451518" y="2106116"/>
              <a:ext cx="2010600" cy="12063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g3c33a815c66_0_0"/>
            <p:cNvSpPr txBox="1"/>
            <p:nvPr/>
          </p:nvSpPr>
          <p:spPr>
            <a:xfrm>
              <a:off x="8486853" y="2141451"/>
              <a:ext cx="1940100" cy="11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Interpret Findings and Refine Hypothesis</a:t>
              </a:r>
              <a:endParaRPr/>
            </a:p>
          </p:txBody>
        </p:sp>
        <p:sp>
          <p:nvSpPr>
            <p:cNvPr id="174" name="Google Shape;174;g3c33a815c66_0_0"/>
            <p:cNvSpPr/>
            <p:nvPr/>
          </p:nvSpPr>
          <p:spPr>
            <a:xfrm>
              <a:off x="10663313" y="2460003"/>
              <a:ext cx="426300" cy="4986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9A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g3c33a815c66_0_0"/>
            <p:cNvSpPr txBox="1"/>
            <p:nvPr/>
          </p:nvSpPr>
          <p:spPr>
            <a:xfrm>
              <a:off x="10663313" y="2559735"/>
              <a:ext cx="298500" cy="2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3c33a815c66_0_0"/>
            <p:cNvSpPr/>
            <p:nvPr/>
          </p:nvSpPr>
          <p:spPr>
            <a:xfrm>
              <a:off x="11266529" y="2106116"/>
              <a:ext cx="2010600" cy="12063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g3c33a815c66_0_0"/>
            <p:cNvSpPr txBox="1"/>
            <p:nvPr/>
          </p:nvSpPr>
          <p:spPr>
            <a:xfrm>
              <a:off x="11301864" y="2141451"/>
              <a:ext cx="1940100" cy="11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Determine Next Steps</a:t>
              </a:r>
              <a:endParaRPr/>
            </a:p>
          </p:txBody>
        </p:sp>
      </p:grpSp>
      <p:grpSp>
        <p:nvGrpSpPr>
          <p:cNvPr id="178" name="Google Shape;178;g3c33a815c66_0_0"/>
          <p:cNvGrpSpPr/>
          <p:nvPr/>
        </p:nvGrpSpPr>
        <p:grpSpPr>
          <a:xfrm>
            <a:off x="7482841" y="4308566"/>
            <a:ext cx="3996867" cy="2709300"/>
            <a:chOff x="7482841" y="4308566"/>
            <a:chExt cx="3996867" cy="2709300"/>
          </a:xfrm>
        </p:grpSpPr>
        <p:sp>
          <p:nvSpPr>
            <p:cNvPr id="179" name="Google Shape;179;g3c33a815c66_0_0"/>
            <p:cNvSpPr/>
            <p:nvPr/>
          </p:nvSpPr>
          <p:spPr>
            <a:xfrm>
              <a:off x="9835048" y="4368824"/>
              <a:ext cx="1533151" cy="959719"/>
            </a:xfrm>
            <a:custGeom>
              <a:rect b="b" l="l" r="r" t="t"/>
              <a:pathLst>
                <a:path extrusionOk="0" h="959719" w="959719">
                  <a:moveTo>
                    <a:pt x="0" y="0"/>
                  </a:moveTo>
                  <a:lnTo>
                    <a:pt x="959719" y="0"/>
                  </a:lnTo>
                  <a:lnTo>
                    <a:pt x="959719" y="959719"/>
                  </a:lnTo>
                  <a:lnTo>
                    <a:pt x="0" y="9597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Distributional</a:t>
              </a:r>
              <a:endParaRPr/>
            </a:p>
          </p:txBody>
        </p:sp>
        <p:sp>
          <p:nvSpPr>
            <p:cNvPr id="180" name="Google Shape;180;g3c33a815c66_0_0"/>
            <p:cNvSpPr/>
            <p:nvPr/>
          </p:nvSpPr>
          <p:spPr>
            <a:xfrm>
              <a:off x="8770408" y="4308566"/>
              <a:ext cx="2709300" cy="2709300"/>
            </a:xfrm>
            <a:custGeom>
              <a:rect b="b" l="l" r="r" t="t"/>
              <a:pathLst>
                <a:path extrusionOk="0" h="120000" w="120000">
                  <a:moveTo>
                    <a:pt x="112125" y="44174"/>
                  </a:moveTo>
                  <a:cubicBezTo>
                    <a:pt x="114585" y="52280"/>
                    <a:pt x="115122" y="60847"/>
                    <a:pt x="113692" y="69197"/>
                  </a:cubicBezTo>
                  <a:lnTo>
                    <a:pt x="118946" y="70792"/>
                  </a:lnTo>
                  <a:lnTo>
                    <a:pt x="108158" y="74622"/>
                  </a:lnTo>
                  <a:lnTo>
                    <a:pt x="100438" y="65173"/>
                  </a:lnTo>
                  <a:lnTo>
                    <a:pt x="105686" y="66766"/>
                  </a:lnTo>
                  <a:lnTo>
                    <a:pt x="105686" y="66766"/>
                  </a:lnTo>
                  <a:cubicBezTo>
                    <a:pt x="106687" y="60010"/>
                    <a:pt x="106176" y="53117"/>
                    <a:pt x="104192" y="4658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3c33a815c66_0_0"/>
            <p:cNvSpPr/>
            <p:nvPr/>
          </p:nvSpPr>
          <p:spPr>
            <a:xfrm>
              <a:off x="9835048" y="5997825"/>
              <a:ext cx="1079684" cy="959719"/>
            </a:xfrm>
            <a:custGeom>
              <a:rect b="b" l="l" r="r" t="t"/>
              <a:pathLst>
                <a:path extrusionOk="0" h="959719" w="959719">
                  <a:moveTo>
                    <a:pt x="0" y="0"/>
                  </a:moveTo>
                  <a:lnTo>
                    <a:pt x="959719" y="0"/>
                  </a:lnTo>
                  <a:lnTo>
                    <a:pt x="959719" y="959719"/>
                  </a:lnTo>
                  <a:lnTo>
                    <a:pt x="0" y="9597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Relational</a:t>
              </a:r>
              <a:endParaRPr/>
            </a:p>
          </p:txBody>
        </p:sp>
        <p:sp>
          <p:nvSpPr>
            <p:cNvPr id="182" name="Google Shape;182;g3c33a815c66_0_0"/>
            <p:cNvSpPr/>
            <p:nvPr/>
          </p:nvSpPr>
          <p:spPr>
            <a:xfrm>
              <a:off x="8145789" y="4308566"/>
              <a:ext cx="2709300" cy="2709300"/>
            </a:xfrm>
            <a:custGeom>
              <a:rect b="b" l="l" r="r" t="t"/>
              <a:pathLst>
                <a:path extrusionOk="0" h="120000" w="120000">
                  <a:moveTo>
                    <a:pt x="75826" y="112125"/>
                  </a:moveTo>
                  <a:cubicBezTo>
                    <a:pt x="67720" y="114585"/>
                    <a:pt x="59153" y="115122"/>
                    <a:pt x="50803" y="113692"/>
                  </a:cubicBezTo>
                  <a:lnTo>
                    <a:pt x="49208" y="118946"/>
                  </a:lnTo>
                  <a:lnTo>
                    <a:pt x="45378" y="108158"/>
                  </a:lnTo>
                  <a:lnTo>
                    <a:pt x="54827" y="100438"/>
                  </a:lnTo>
                  <a:lnTo>
                    <a:pt x="53234" y="105686"/>
                  </a:lnTo>
                  <a:cubicBezTo>
                    <a:pt x="59990" y="106687"/>
                    <a:pt x="66883" y="106176"/>
                    <a:pt x="73417" y="10419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3c33a815c66_0_0"/>
            <p:cNvSpPr/>
            <p:nvPr/>
          </p:nvSpPr>
          <p:spPr>
            <a:xfrm>
              <a:off x="8085531" y="5997825"/>
              <a:ext cx="1079684" cy="959719"/>
            </a:xfrm>
            <a:custGeom>
              <a:rect b="b" l="l" r="r" t="t"/>
              <a:pathLst>
                <a:path extrusionOk="0" h="959719" w="959719">
                  <a:moveTo>
                    <a:pt x="0" y="0"/>
                  </a:moveTo>
                  <a:lnTo>
                    <a:pt x="959719" y="0"/>
                  </a:lnTo>
                  <a:lnTo>
                    <a:pt x="959719" y="959719"/>
                  </a:lnTo>
                  <a:lnTo>
                    <a:pt x="0" y="9597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Structural</a:t>
              </a:r>
              <a:endParaRPr/>
            </a:p>
          </p:txBody>
        </p:sp>
        <p:sp>
          <p:nvSpPr>
            <p:cNvPr id="184" name="Google Shape;184;g3c33a815c66_0_0"/>
            <p:cNvSpPr/>
            <p:nvPr/>
          </p:nvSpPr>
          <p:spPr>
            <a:xfrm>
              <a:off x="7548662" y="4308566"/>
              <a:ext cx="2709300" cy="2709300"/>
            </a:xfrm>
            <a:custGeom>
              <a:rect b="b" l="l" r="r" t="t"/>
              <a:pathLst>
                <a:path extrusionOk="0" h="120000" w="120000">
                  <a:moveTo>
                    <a:pt x="7875" y="75826"/>
                  </a:moveTo>
                  <a:lnTo>
                    <a:pt x="7875" y="75826"/>
                  </a:lnTo>
                  <a:cubicBezTo>
                    <a:pt x="5415" y="67720"/>
                    <a:pt x="4878" y="59153"/>
                    <a:pt x="6308" y="50803"/>
                  </a:cubicBezTo>
                  <a:lnTo>
                    <a:pt x="1054" y="49208"/>
                  </a:lnTo>
                  <a:lnTo>
                    <a:pt x="11842" y="45378"/>
                  </a:lnTo>
                  <a:lnTo>
                    <a:pt x="19562" y="54827"/>
                  </a:lnTo>
                  <a:lnTo>
                    <a:pt x="14314" y="53234"/>
                  </a:lnTo>
                  <a:cubicBezTo>
                    <a:pt x="13313" y="59990"/>
                    <a:pt x="13824" y="66883"/>
                    <a:pt x="15808" y="7341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3c33a815c66_0_0"/>
            <p:cNvSpPr/>
            <p:nvPr/>
          </p:nvSpPr>
          <p:spPr>
            <a:xfrm>
              <a:off x="7482841" y="4368824"/>
              <a:ext cx="1681908" cy="959719"/>
            </a:xfrm>
            <a:custGeom>
              <a:rect b="b" l="l" r="r" t="t"/>
              <a:pathLst>
                <a:path extrusionOk="0" h="959719" w="959719">
                  <a:moveTo>
                    <a:pt x="0" y="0"/>
                  </a:moveTo>
                  <a:lnTo>
                    <a:pt x="959719" y="0"/>
                  </a:lnTo>
                  <a:lnTo>
                    <a:pt x="959719" y="959719"/>
                  </a:lnTo>
                  <a:lnTo>
                    <a:pt x="0" y="9597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Comparative</a:t>
              </a:r>
              <a:endParaRPr/>
            </a:p>
          </p:txBody>
        </p:sp>
        <p:sp>
          <p:nvSpPr>
            <p:cNvPr id="186" name="Google Shape;186;g3c33a815c66_0_0"/>
            <p:cNvSpPr/>
            <p:nvPr/>
          </p:nvSpPr>
          <p:spPr>
            <a:xfrm>
              <a:off x="8145789" y="4308566"/>
              <a:ext cx="2709300" cy="2709300"/>
            </a:xfrm>
            <a:custGeom>
              <a:rect b="b" l="l" r="r" t="t"/>
              <a:pathLst>
                <a:path extrusionOk="0" h="120000" w="120000">
                  <a:moveTo>
                    <a:pt x="44174" y="7875"/>
                  </a:moveTo>
                  <a:lnTo>
                    <a:pt x="44174" y="7875"/>
                  </a:lnTo>
                  <a:cubicBezTo>
                    <a:pt x="52280" y="5415"/>
                    <a:pt x="60847" y="4878"/>
                    <a:pt x="69197" y="6308"/>
                  </a:cubicBezTo>
                  <a:lnTo>
                    <a:pt x="70792" y="1054"/>
                  </a:lnTo>
                  <a:lnTo>
                    <a:pt x="74622" y="11842"/>
                  </a:lnTo>
                  <a:lnTo>
                    <a:pt x="65173" y="19562"/>
                  </a:lnTo>
                  <a:lnTo>
                    <a:pt x="66766" y="14314"/>
                  </a:lnTo>
                  <a:lnTo>
                    <a:pt x="66766" y="14314"/>
                  </a:lnTo>
                  <a:cubicBezTo>
                    <a:pt x="60010" y="13313"/>
                    <a:pt x="53117" y="13824"/>
                    <a:pt x="46583" y="1580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3c33a815c66_0_0"/>
          <p:cNvSpPr/>
          <p:nvPr/>
        </p:nvSpPr>
        <p:spPr>
          <a:xfrm>
            <a:off x="14084311" y="4104453"/>
            <a:ext cx="3279000" cy="230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c33a815c66_0_0"/>
          <p:cNvSpPr/>
          <p:nvPr/>
        </p:nvSpPr>
        <p:spPr>
          <a:xfrm>
            <a:off x="14111023" y="4685837"/>
            <a:ext cx="2296830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189" name="Google Shape;189;g3c33a815c66_0_0"/>
          <p:cNvSpPr/>
          <p:nvPr/>
        </p:nvSpPr>
        <p:spPr>
          <a:xfrm>
            <a:off x="14111023" y="5188282"/>
            <a:ext cx="2296830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c33a815c66_0_0"/>
          <p:cNvSpPr/>
          <p:nvPr/>
        </p:nvSpPr>
        <p:spPr>
          <a:xfrm>
            <a:off x="14111022" y="5690727"/>
            <a:ext cx="2337416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191" name="Google Shape;191;g3c33a815c66_0_0"/>
          <p:cNvSpPr/>
          <p:nvPr/>
        </p:nvSpPr>
        <p:spPr>
          <a:xfrm>
            <a:off x="14111023" y="6193173"/>
            <a:ext cx="2318550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192" name="Google Shape;192;g3c33a815c66_0_0"/>
          <p:cNvSpPr txBox="1"/>
          <p:nvPr/>
        </p:nvSpPr>
        <p:spPr>
          <a:xfrm>
            <a:off x="14111022" y="4239367"/>
            <a:ext cx="137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pic>
        <p:nvPicPr>
          <p:cNvPr id="193" name="Google Shape;193;g3c33a815c6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c33a815c66_0_0"/>
          <p:cNvSpPr txBox="1"/>
          <p:nvPr/>
        </p:nvSpPr>
        <p:spPr>
          <a:xfrm>
            <a:off x="17102488" y="9762990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Clarify Question</a:t>
            </a:r>
            <a:endParaRPr/>
          </a:p>
        </p:txBody>
      </p:sp>
      <p:sp>
        <p:nvSpPr>
          <p:cNvPr id="200" name="Google Shape;200;p7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14164661" y="987873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224" name="Google Shape;224;p7"/>
          <p:cNvSpPr txBox="1"/>
          <p:nvPr>
            <p:ph idx="1" type="body"/>
          </p:nvPr>
        </p:nvSpPr>
        <p:spPr>
          <a:xfrm>
            <a:off x="1998827" y="4155582"/>
            <a:ext cx="10414153" cy="384270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Descriptive:</a:t>
            </a:r>
            <a:r>
              <a:rPr lang="en-US" sz="2800"/>
              <a:t> What happened?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Exploratory:</a:t>
            </a:r>
            <a:r>
              <a:rPr lang="en-US" sz="2800"/>
              <a:t> What patterns exist?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Inferential:</a:t>
            </a:r>
            <a:r>
              <a:rPr lang="en-US" sz="2800"/>
              <a:t> Does this generalize beyond the sample?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Predictive:</a:t>
            </a:r>
            <a:r>
              <a:rPr lang="en-US" sz="2800"/>
              <a:t> What is likely to happen next?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Prescriptive:</a:t>
            </a:r>
            <a:r>
              <a:rPr lang="en-US" sz="2800"/>
              <a:t> What action should we take?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Causal:</a:t>
            </a:r>
            <a:r>
              <a:rPr lang="en-US" sz="2800"/>
              <a:t> What would happen if we intervened?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Mechanistic:</a:t>
            </a:r>
            <a:r>
              <a:rPr lang="en-US" sz="2800"/>
              <a:t> What underlying process produces the behavior?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type="title"/>
          </p:nvPr>
        </p:nvSpPr>
        <p:spPr>
          <a:xfrm>
            <a:off x="1975570" y="109027"/>
            <a:ext cx="154680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Stage One: Clarify Question</a:t>
            </a:r>
            <a:endParaRPr/>
          </a:p>
        </p:txBody>
      </p:sp>
      <p:sp>
        <p:nvSpPr>
          <p:cNvPr id="231" name="Google Shape;231;p8"/>
          <p:cNvSpPr txBox="1"/>
          <p:nvPr>
            <p:ph idx="12" type="sldNum"/>
          </p:nvPr>
        </p:nvSpPr>
        <p:spPr>
          <a:xfrm>
            <a:off x="16980500" y="9362019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2945374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Clarify Question</a:t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5157168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576038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and Validate Data</a:t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7972179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8575395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6775" lIns="126775" spcFirstLastPara="1" rIns="126775" wrap="square" tIns="1267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10787190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11390406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Interpret Findings and Refine Hypothesis</a:t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13602201" y="2288710"/>
            <a:ext cx="426273" cy="498659"/>
          </a:xfrm>
          <a:custGeom>
            <a:rect b="b" l="l" r="r" t="t"/>
            <a:pathLst>
              <a:path extrusionOk="0" h="498659" w="426273">
                <a:moveTo>
                  <a:pt x="0" y="99732"/>
                </a:moveTo>
                <a:lnTo>
                  <a:pt x="213137" y="99732"/>
                </a:lnTo>
                <a:lnTo>
                  <a:pt x="213137" y="0"/>
                </a:lnTo>
                <a:lnTo>
                  <a:pt x="426273" y="249330"/>
                </a:lnTo>
                <a:lnTo>
                  <a:pt x="213137" y="498659"/>
                </a:lnTo>
                <a:lnTo>
                  <a:pt x="213137" y="398927"/>
                </a:lnTo>
                <a:lnTo>
                  <a:pt x="0" y="398927"/>
                </a:lnTo>
                <a:lnTo>
                  <a:pt x="0" y="99732"/>
                </a:lnTo>
                <a:close/>
              </a:path>
            </a:pathLst>
          </a:custGeom>
          <a:solidFill>
            <a:srgbClr val="C9A8A8"/>
          </a:solidFill>
          <a:ln>
            <a:noFill/>
          </a:ln>
        </p:spPr>
        <p:txBody>
          <a:bodyPr anchorCtr="0" anchor="ctr" bIns="99725" lIns="0" spcFirstLastPara="1" rIns="127875" wrap="square" tIns="99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14205417" y="1934823"/>
            <a:ext cx="2010722" cy="1206433"/>
          </a:xfrm>
          <a:custGeom>
            <a:rect b="b" l="l" r="r" t="t"/>
            <a:pathLst>
              <a:path extrusionOk="0" h="1206433" w="2010722">
                <a:moveTo>
                  <a:pt x="0" y="120643"/>
                </a:moveTo>
                <a:cubicBezTo>
                  <a:pt x="0" y="54014"/>
                  <a:pt x="54014" y="0"/>
                  <a:pt x="120643" y="0"/>
                </a:cubicBezTo>
                <a:lnTo>
                  <a:pt x="1890079" y="0"/>
                </a:lnTo>
                <a:cubicBezTo>
                  <a:pt x="1956708" y="0"/>
                  <a:pt x="2010722" y="54014"/>
                  <a:pt x="2010722" y="120643"/>
                </a:cubicBezTo>
                <a:lnTo>
                  <a:pt x="2010722" y="1085790"/>
                </a:lnTo>
                <a:cubicBezTo>
                  <a:pt x="2010722" y="1152419"/>
                  <a:pt x="1956708" y="1206433"/>
                  <a:pt x="1890079" y="1206433"/>
                </a:cubicBezTo>
                <a:lnTo>
                  <a:pt x="120643" y="1206433"/>
                </a:lnTo>
                <a:cubicBezTo>
                  <a:pt x="54014" y="1206433"/>
                  <a:pt x="0" y="1152419"/>
                  <a:pt x="0" y="1085790"/>
                </a:cubicBezTo>
                <a:lnTo>
                  <a:pt x="0" y="12064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900" lIns="103900" spcFirstLastPara="1" rIns="103900" wrap="square" tIns="103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Next Steps</a:t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9915398" y="1252244"/>
            <a:ext cx="1533992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Distributional</a:t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8850758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112125" y="44174"/>
                </a:moveTo>
                <a:cubicBezTo>
                  <a:pt x="114585" y="52280"/>
                  <a:pt x="115122" y="60847"/>
                  <a:pt x="113692" y="69197"/>
                </a:cubicBezTo>
                <a:lnTo>
                  <a:pt x="118946" y="70792"/>
                </a:lnTo>
                <a:lnTo>
                  <a:pt x="108158" y="74622"/>
                </a:lnTo>
                <a:lnTo>
                  <a:pt x="100438" y="65173"/>
                </a:lnTo>
                <a:lnTo>
                  <a:pt x="105686" y="66766"/>
                </a:lnTo>
                <a:lnTo>
                  <a:pt x="105686" y="66766"/>
                </a:lnTo>
                <a:cubicBezTo>
                  <a:pt x="106687" y="60010"/>
                  <a:pt x="106176" y="53117"/>
                  <a:pt x="104192" y="46583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9915398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Relational</a:t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5826" y="112125"/>
                </a:moveTo>
                <a:cubicBezTo>
                  <a:pt x="67720" y="114585"/>
                  <a:pt x="59153" y="115122"/>
                  <a:pt x="50803" y="113692"/>
                </a:cubicBezTo>
                <a:lnTo>
                  <a:pt x="49208" y="118946"/>
                </a:lnTo>
                <a:lnTo>
                  <a:pt x="45378" y="108158"/>
                </a:lnTo>
                <a:lnTo>
                  <a:pt x="54827" y="100438"/>
                </a:lnTo>
                <a:lnTo>
                  <a:pt x="53234" y="105686"/>
                </a:lnTo>
                <a:cubicBezTo>
                  <a:pt x="59990" y="106687"/>
                  <a:pt x="66883" y="106176"/>
                  <a:pt x="73417" y="104192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8165881" y="2881245"/>
            <a:ext cx="1080235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5225" lIns="15225" spcFirstLastPara="1" rIns="15225" wrap="square" tIns="152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629012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7875" y="75826"/>
                </a:moveTo>
                <a:lnTo>
                  <a:pt x="7875" y="75826"/>
                </a:lnTo>
                <a:cubicBezTo>
                  <a:pt x="5415" y="67720"/>
                  <a:pt x="4878" y="59153"/>
                  <a:pt x="6308" y="50803"/>
                </a:cubicBezTo>
                <a:lnTo>
                  <a:pt x="1054" y="49208"/>
                </a:lnTo>
                <a:lnTo>
                  <a:pt x="11842" y="45378"/>
                </a:lnTo>
                <a:lnTo>
                  <a:pt x="19562" y="54827"/>
                </a:lnTo>
                <a:lnTo>
                  <a:pt x="14314" y="53234"/>
                </a:lnTo>
                <a:cubicBezTo>
                  <a:pt x="13313" y="59990"/>
                  <a:pt x="13824" y="66883"/>
                  <a:pt x="15808" y="73417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7563191" y="1252244"/>
            <a:ext cx="1682926" cy="959719"/>
          </a:xfrm>
          <a:custGeom>
            <a:rect b="b" l="l" r="r" t="t"/>
            <a:pathLst>
              <a:path extrusionOk="0" h="959719" w="959719">
                <a:moveTo>
                  <a:pt x="0" y="0"/>
                </a:moveTo>
                <a:lnTo>
                  <a:pt x="959719" y="0"/>
                </a:lnTo>
                <a:lnTo>
                  <a:pt x="959719" y="959719"/>
                </a:lnTo>
                <a:lnTo>
                  <a:pt x="0" y="9597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Comparative</a:t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8226139" y="1191986"/>
            <a:ext cx="2709236" cy="2709236"/>
          </a:xfrm>
          <a:custGeom>
            <a:rect b="b" l="l" r="r" t="t"/>
            <a:pathLst>
              <a:path extrusionOk="0" h="120000" w="120000">
                <a:moveTo>
                  <a:pt x="44174" y="7875"/>
                </a:moveTo>
                <a:lnTo>
                  <a:pt x="44174" y="7875"/>
                </a:lnTo>
                <a:cubicBezTo>
                  <a:pt x="52280" y="5415"/>
                  <a:pt x="60847" y="4878"/>
                  <a:pt x="69197" y="6308"/>
                </a:cubicBezTo>
                <a:lnTo>
                  <a:pt x="70792" y="1054"/>
                </a:lnTo>
                <a:lnTo>
                  <a:pt x="74622" y="11842"/>
                </a:lnTo>
                <a:lnTo>
                  <a:pt x="65173" y="19562"/>
                </a:lnTo>
                <a:lnTo>
                  <a:pt x="66766" y="14314"/>
                </a:lnTo>
                <a:lnTo>
                  <a:pt x="66766" y="14314"/>
                </a:lnTo>
                <a:cubicBezTo>
                  <a:pt x="60010" y="13313"/>
                  <a:pt x="53117" y="13824"/>
                  <a:pt x="46583" y="15808"/>
                </a:cubicBez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14164661" y="987873"/>
            <a:ext cx="3278909" cy="2309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4191373" y="1569257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14191373" y="2071702"/>
            <a:ext cx="2298638" cy="440741"/>
          </a:xfrm>
          <a:custGeom>
            <a:rect b="b" l="l" r="r" t="t"/>
            <a:pathLst>
              <a:path extrusionOk="0" h="440741" w="1667390">
                <a:moveTo>
                  <a:pt x="0" y="0"/>
                </a:moveTo>
                <a:lnTo>
                  <a:pt x="1447020" y="0"/>
                </a:lnTo>
                <a:lnTo>
                  <a:pt x="1667390" y="220371"/>
                </a:lnTo>
                <a:lnTo>
                  <a:pt x="1447020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14191372" y="2574147"/>
            <a:ext cx="2339257" cy="440741"/>
          </a:xfrm>
          <a:custGeom>
            <a:rect b="b" l="l" r="r" t="t"/>
            <a:pathLst>
              <a:path extrusionOk="0" h="440741" w="1696854">
                <a:moveTo>
                  <a:pt x="0" y="0"/>
                </a:moveTo>
                <a:lnTo>
                  <a:pt x="1476484" y="0"/>
                </a:lnTo>
                <a:lnTo>
                  <a:pt x="1696854" y="220371"/>
                </a:lnTo>
                <a:lnTo>
                  <a:pt x="1476484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/ Process Redesign</a:t>
            </a:r>
            <a:endParaRPr/>
          </a:p>
        </p:txBody>
      </p:sp>
      <p:sp>
        <p:nvSpPr>
          <p:cNvPr id="253" name="Google Shape;253;p8"/>
          <p:cNvSpPr/>
          <p:nvPr/>
        </p:nvSpPr>
        <p:spPr>
          <a:xfrm>
            <a:off x="14191373" y="3076593"/>
            <a:ext cx="2320376" cy="440741"/>
          </a:xfrm>
          <a:custGeom>
            <a:rect b="b" l="l" r="r" t="t"/>
            <a:pathLst>
              <a:path extrusionOk="0" h="440741" w="1683158">
                <a:moveTo>
                  <a:pt x="0" y="0"/>
                </a:moveTo>
                <a:lnTo>
                  <a:pt x="1462788" y="0"/>
                </a:lnTo>
                <a:lnTo>
                  <a:pt x="1683158" y="220371"/>
                </a:lnTo>
                <a:lnTo>
                  <a:pt x="1462788" y="440741"/>
                </a:lnTo>
                <a:lnTo>
                  <a:pt x="0" y="440741"/>
                </a:lnTo>
                <a:lnTo>
                  <a:pt x="220371" y="220371"/>
                </a:lnTo>
                <a:lnTo>
                  <a:pt x="0" y="0"/>
                </a:lnTo>
                <a:close/>
              </a:path>
            </a:pathLst>
          </a:custGeom>
          <a:solidFill>
            <a:srgbClr val="FFB7B7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425" lIns="243225" spcFirstLastPara="1" rIns="2203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Refinement</a:t>
            </a:r>
            <a:endParaRPr/>
          </a:p>
        </p:txBody>
      </p:sp>
      <p:sp>
        <p:nvSpPr>
          <p:cNvPr id="254" name="Google Shape;254;p8"/>
          <p:cNvSpPr txBox="1"/>
          <p:nvPr/>
        </p:nvSpPr>
        <p:spPr>
          <a:xfrm>
            <a:off x="14191372" y="1122787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Steps:</a:t>
            </a:r>
            <a:endParaRPr/>
          </a:p>
        </p:txBody>
      </p:sp>
      <p:sp>
        <p:nvSpPr>
          <p:cNvPr id="255" name="Google Shape;255;p8"/>
          <p:cNvSpPr txBox="1"/>
          <p:nvPr>
            <p:ph idx="1" type="body"/>
          </p:nvPr>
        </p:nvSpPr>
        <p:spPr>
          <a:xfrm>
            <a:off x="1981614" y="4155582"/>
            <a:ext cx="10414153" cy="384270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Descriptive:</a:t>
            </a:r>
            <a:r>
              <a:rPr lang="en-US" sz="2800"/>
              <a:t> What happened?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Exploratory:</a:t>
            </a:r>
            <a:r>
              <a:rPr lang="en-US" sz="2800"/>
              <a:t> What patterns exist?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Inferential:</a:t>
            </a:r>
            <a:r>
              <a:rPr lang="en-US" sz="2800"/>
              <a:t> Does this generalize beyond the sample?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Predictive:</a:t>
            </a:r>
            <a:r>
              <a:rPr lang="en-US" sz="2800"/>
              <a:t> What is likely to happen next?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Prescriptive:</a:t>
            </a:r>
            <a:r>
              <a:rPr lang="en-US" sz="2800"/>
              <a:t> What action should we take?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Causal:</a:t>
            </a:r>
            <a:r>
              <a:rPr lang="en-US" sz="2800"/>
              <a:t> What would happen if we intervened?</a:t>
            </a:r>
            <a:endParaRPr/>
          </a:p>
          <a:p>
            <a:pPr indent="0" lvl="0" marL="6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-US" sz="2800"/>
              <a:t>Mechanistic:</a:t>
            </a:r>
            <a:r>
              <a:rPr lang="en-US" sz="2800"/>
              <a:t> What underlying process produces the behavior?</a:t>
            </a:r>
            <a:endParaRPr/>
          </a:p>
        </p:txBody>
      </p:sp>
      <p:sp>
        <p:nvSpPr>
          <p:cNvPr id="256" name="Google Shape;256;p8"/>
          <p:cNvSpPr txBox="1"/>
          <p:nvPr/>
        </p:nvSpPr>
        <p:spPr>
          <a:xfrm>
            <a:off x="11469633" y="4223284"/>
            <a:ext cx="6818367" cy="3842708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6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None/>
            </a:pPr>
            <a:r>
              <a:rPr b="0" i="0" lang="en-US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What counts as relevant evidence?</a:t>
            </a:r>
            <a:endParaRPr/>
          </a:p>
          <a:p>
            <a:pPr indent="0" lvl="0" marL="6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None/>
            </a:pPr>
            <a:r>
              <a:rPr b="0" i="0" lang="en-US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What assumptions are present?</a:t>
            </a:r>
            <a:endParaRPr/>
          </a:p>
          <a:p>
            <a:pPr indent="0" lvl="0" marL="6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Arial"/>
              <a:buNone/>
            </a:pPr>
            <a:r>
              <a:rPr b="0" i="0" lang="en-US" sz="2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What can be concluded?</a:t>
            </a:r>
            <a:endParaRPr/>
          </a:p>
        </p:txBody>
      </p:sp>
      <p:sp>
        <p:nvSpPr>
          <p:cNvPr id="257" name="Google Shape;257;p8"/>
          <p:cNvSpPr txBox="1"/>
          <p:nvPr/>
        </p:nvSpPr>
        <p:spPr>
          <a:xfrm>
            <a:off x="17102488" y="9728023"/>
            <a:ext cx="108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34343"/>
                </a:solidFill>
              </a:rPr>
              <a:t>J</a:t>
            </a:r>
            <a:endParaRPr sz="2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d Rectangle">
  <a:themeElements>
    <a:clrScheme name="Coral">
      <a:dk1>
        <a:srgbClr val="CC0000"/>
      </a:dk1>
      <a:lt1>
        <a:srgbClr val="FFFFFF"/>
      </a:lt1>
      <a:dk2>
        <a:srgbClr val="6D6D6D"/>
      </a:dk2>
      <a:lt2>
        <a:srgbClr val="C3C3C3"/>
      </a:lt2>
      <a:accent1>
        <a:srgbClr val="990000"/>
      </a:accent1>
      <a:accent2>
        <a:srgbClr val="008473"/>
      </a:accent2>
      <a:accent3>
        <a:srgbClr val="427E93"/>
      </a:accent3>
      <a:accent4>
        <a:srgbClr val="D14905"/>
      </a:accent4>
      <a:accent5>
        <a:srgbClr val="FAC800"/>
      </a:accent5>
      <a:accent6>
        <a:srgbClr val="6F7D1C"/>
      </a:accent6>
      <a:hlink>
        <a:srgbClr val="CC0000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