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7" r:id="rId2"/>
    <p:sldId id="264" r:id="rId3"/>
    <p:sldId id="278" r:id="rId4"/>
    <p:sldId id="276" r:id="rId5"/>
    <p:sldId id="277" r:id="rId6"/>
    <p:sldId id="275" r:id="rId7"/>
    <p:sldId id="265" r:id="rId8"/>
    <p:sldId id="273" r:id="rId9"/>
    <p:sldId id="271" r:id="rId10"/>
    <p:sldId id="272" r:id="rId11"/>
    <p:sldId id="269" r:id="rId12"/>
    <p:sldId id="274" r:id="rId13"/>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p:restoredTop sz="84790"/>
  </p:normalViewPr>
  <p:slideViewPr>
    <p:cSldViewPr snapToGrid="0" snapToObjects="1">
      <p:cViewPr varScale="1">
        <p:scale>
          <a:sx n="174" d="100"/>
          <a:sy n="174" d="100"/>
        </p:scale>
        <p:origin x="176" y="25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A517-804A-F04F-B5C3-337E8307A29E}" type="datetimeFigureOut">
              <a:rPr lang="en-US" smtClean="0"/>
              <a:t>3/3/25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2275C3-B6EE-DF43-86B5-8EE2A6EA8297}" type="slidenum">
              <a:rPr lang="en-US" smtClean="0"/>
              <a:t>‹#›</a:t>
            </a:fld>
            <a:endParaRPr lang="en-US"/>
          </a:p>
        </p:txBody>
      </p:sp>
    </p:spTree>
    <p:extLst>
      <p:ext uri="{BB962C8B-B14F-4D97-AF65-F5344CB8AC3E}">
        <p14:creationId xmlns:p14="http://schemas.microsoft.com/office/powerpoint/2010/main" val="3590296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2275C3-B6EE-DF43-86B5-8EE2A6EA8297}" type="slidenum">
              <a:rPr lang="en-US" smtClean="0"/>
              <a:t>1</a:t>
            </a:fld>
            <a:endParaRPr lang="en-US"/>
          </a:p>
        </p:txBody>
      </p:sp>
    </p:spTree>
    <p:extLst>
      <p:ext uri="{BB962C8B-B14F-4D97-AF65-F5344CB8AC3E}">
        <p14:creationId xmlns:p14="http://schemas.microsoft.com/office/powerpoint/2010/main" val="783307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A28D5B-134B-210F-A955-3BFD394003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B409AB-1BA6-4F2B-E33B-21501E461698}"/>
              </a:ext>
            </a:extLst>
          </p:cNvPr>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a:extLst>
                  <a:ext uri="{FF2B5EF4-FFF2-40B4-BE49-F238E27FC236}">
                    <a16:creationId xmlns:a16="http://schemas.microsoft.com/office/drawing/2014/main" id="{A7770A24-B1AD-5F22-4026-3AFDF7E3B2BA}"/>
                  </a:ext>
                </a:extLst>
              </p:cNvPr>
              <p:cNvSpPr>
                <a:spLocks noGrp="1"/>
              </p:cNvSpPr>
              <p:nvPr>
                <p:ph type="body" idx="1"/>
              </p:nvPr>
            </p:nvSpPr>
            <p:spPr/>
            <p:txBody>
              <a:bodyPr/>
              <a:lstStyle/>
              <a:p>
                <a:endParaRPr lang="en-US" sz="1200" dirty="0">
                  <a:latin typeface="Arial" panose="020B0604020202020204" pitchFamily="34" charset="0"/>
                  <a:cs typeface="Arial" panose="020B0604020202020204" pitchFamily="34" charset="0"/>
                </a:endParaRPr>
              </a:p>
            </p:txBody>
          </p:sp>
        </mc:Choice>
        <mc:Fallback xmlns="">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The last concept is the p-value.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The </a:t>
                </a:r>
                <a:r>
                  <a:rPr lang="en-US" sz="1200" i="1" dirty="0">
                    <a:solidFill>
                      <a:srgbClr val="0E0E0E"/>
                    </a:solidFill>
                    <a:effectLst/>
                    <a:latin typeface="Arial" panose="020B0604020202020204" pitchFamily="34" charset="0"/>
                    <a:cs typeface="Arial" panose="020B0604020202020204" pitchFamily="34" charset="0"/>
                  </a:rPr>
                  <a:t>p-value</a:t>
                </a:r>
                <a:r>
                  <a:rPr lang="en-US" sz="1200" dirty="0">
                    <a:solidFill>
                      <a:srgbClr val="0E0E0E"/>
                    </a:solidFill>
                    <a:effectLst/>
                    <a:latin typeface="Arial" panose="020B0604020202020204" pitchFamily="34" charset="0"/>
                    <a:cs typeface="Arial" panose="020B0604020202020204" pitchFamily="34" charset="0"/>
                  </a:rPr>
                  <a:t> tells us the probability of observing a test statistic as extreme as, or more extreme than, the one observed, assuming the null hypothesis is true. If the p-value is less than or equal to </a:t>
                </a:r>
                <a:r>
                  <a:rPr lang="en-US" sz="1200" b="0" i="0">
                    <a:solidFill>
                      <a:srgbClr val="0E0E0E"/>
                    </a:solidFill>
                    <a:effectLst/>
                    <a:latin typeface="Cambria Math" panose="02040503050406030204" pitchFamily="18" charset="0"/>
                    <a:cs typeface="Arial" panose="020B0604020202020204" pitchFamily="34" charset="0"/>
                  </a:rPr>
                  <a:t>𝛼</a:t>
                </a:r>
                <a:r>
                  <a:rPr lang="en-US" sz="1200" dirty="0">
                    <a:solidFill>
                      <a:srgbClr val="0E0E0E"/>
                    </a:solidFill>
                    <a:effectLst/>
                    <a:latin typeface="Arial" panose="020B0604020202020204" pitchFamily="34" charset="0"/>
                    <a:cs typeface="Arial" panose="020B0604020202020204" pitchFamily="34" charset="0"/>
                  </a:rPr>
                  <a:t>, it falls within the rejection region, and we reject the null hypothesis.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 As the figure shows, the p-value and the rejection </a:t>
                </a:r>
                <a:r>
                  <a:rPr lang="en-US" sz="1200" b="0" dirty="0">
                    <a:solidFill>
                      <a:srgbClr val="0E0E0E"/>
                    </a:solidFill>
                    <a:effectLst/>
                    <a:latin typeface="Arial" panose="020B0604020202020204" pitchFamily="34" charset="0"/>
                    <a:cs typeface="Arial" panose="020B0604020202020204" pitchFamily="34" charset="0"/>
                  </a:rPr>
                  <a:t>region are two different approaches to making the same decision: whether </a:t>
                </a:r>
                <a:r>
                  <a:rPr lang="en-US" sz="1200" dirty="0">
                    <a:solidFill>
                      <a:srgbClr val="0E0E0E"/>
                    </a:solidFill>
                    <a:effectLst/>
                    <a:latin typeface="Arial" panose="020B0604020202020204" pitchFamily="34" charset="0"/>
                    <a:cs typeface="Arial" panose="020B0604020202020204" pitchFamily="34" charset="0"/>
                  </a:rPr>
                  <a:t>to reject the null hypothesis or not: If the p-value is smaller than \alpha, the test statistic falls within the rejection region, leading us to reject  H_0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E0E0E"/>
                  </a:solidFill>
                  <a:effectLst/>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mc:Fallback>
      </mc:AlternateContent>
      <p:sp>
        <p:nvSpPr>
          <p:cNvPr id="4" name="Slide Number Placeholder 3">
            <a:extLst>
              <a:ext uri="{FF2B5EF4-FFF2-40B4-BE49-F238E27FC236}">
                <a16:creationId xmlns:a16="http://schemas.microsoft.com/office/drawing/2014/main" id="{62538959-7618-5288-FFBE-EEE3B5D45A5C}"/>
              </a:ext>
            </a:extLst>
          </p:cNvPr>
          <p:cNvSpPr>
            <a:spLocks noGrp="1"/>
          </p:cNvSpPr>
          <p:nvPr>
            <p:ph type="sldNum" sz="quarter" idx="5"/>
          </p:nvPr>
        </p:nvSpPr>
        <p:spPr/>
        <p:txBody>
          <a:bodyPr/>
          <a:lstStyle/>
          <a:p>
            <a:fld id="{A42275C3-B6EE-DF43-86B5-8EE2A6EA8297}" type="slidenum">
              <a:rPr lang="en-US" smtClean="0"/>
              <a:t>10</a:t>
            </a:fld>
            <a:endParaRPr lang="en-US"/>
          </a:p>
        </p:txBody>
      </p:sp>
    </p:spTree>
    <p:extLst>
      <p:ext uri="{BB962C8B-B14F-4D97-AF65-F5344CB8AC3E}">
        <p14:creationId xmlns:p14="http://schemas.microsoft.com/office/powerpoint/2010/main" val="1510557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3AF909-B961-F3E4-4F4A-F2E2E8B6373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92DFD7C-91D7-9363-BB4A-C765EF71EE82}"/>
              </a:ext>
            </a:extLst>
          </p:cNvPr>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a:extLst>
                  <a:ext uri="{FF2B5EF4-FFF2-40B4-BE49-F238E27FC236}">
                    <a16:creationId xmlns:a16="http://schemas.microsoft.com/office/drawing/2014/main" id="{662E828D-330F-195D-6F83-65AC52470F19}"/>
                  </a:ext>
                </a:extLst>
              </p:cNvPr>
              <p:cNvSpPr>
                <a:spLocks noGrp="1"/>
              </p:cNvSpPr>
              <p:nvPr>
                <p:ph type="body" idx="1"/>
              </p:nvPr>
            </p:nvSpPr>
            <p:spPr/>
            <p:txBody>
              <a:bodyPr/>
              <a:lstStyle/>
              <a:p>
                <a:endParaRPr lang="en-US" sz="1200" b="0" dirty="0">
                  <a:latin typeface="Arial" panose="020B0604020202020204" pitchFamily="34" charset="0"/>
                  <a:cs typeface="Arial" panose="020B0604020202020204" pitchFamily="34" charset="0"/>
                </a:endParaRPr>
              </a:p>
            </p:txBody>
          </p:sp>
        </mc:Choice>
        <mc:Fallback xmlns="">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The last concept is the p-value.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The </a:t>
                </a:r>
                <a:r>
                  <a:rPr lang="en-US" sz="1200" i="1" dirty="0">
                    <a:solidFill>
                      <a:srgbClr val="0E0E0E"/>
                    </a:solidFill>
                    <a:effectLst/>
                    <a:latin typeface="Arial" panose="020B0604020202020204" pitchFamily="34" charset="0"/>
                    <a:cs typeface="Arial" panose="020B0604020202020204" pitchFamily="34" charset="0"/>
                  </a:rPr>
                  <a:t>p-value</a:t>
                </a:r>
                <a:r>
                  <a:rPr lang="en-US" sz="1200" dirty="0">
                    <a:solidFill>
                      <a:srgbClr val="0E0E0E"/>
                    </a:solidFill>
                    <a:effectLst/>
                    <a:latin typeface="Arial" panose="020B0604020202020204" pitchFamily="34" charset="0"/>
                    <a:cs typeface="Arial" panose="020B0604020202020204" pitchFamily="34" charset="0"/>
                  </a:rPr>
                  <a:t> tells us the probability of observing a test statistic as extreme as, or more extreme than, the one observed, assuming the null hypothesis is true. If the p-value is less than or equal to </a:t>
                </a:r>
                <a:r>
                  <a:rPr lang="en-US" sz="1200" b="0" i="0">
                    <a:solidFill>
                      <a:srgbClr val="0E0E0E"/>
                    </a:solidFill>
                    <a:effectLst/>
                    <a:latin typeface="Cambria Math" panose="02040503050406030204" pitchFamily="18" charset="0"/>
                    <a:cs typeface="Arial" panose="020B0604020202020204" pitchFamily="34" charset="0"/>
                  </a:rPr>
                  <a:t>𝛼</a:t>
                </a:r>
                <a:r>
                  <a:rPr lang="en-US" sz="1200" dirty="0">
                    <a:solidFill>
                      <a:srgbClr val="0E0E0E"/>
                    </a:solidFill>
                    <a:effectLst/>
                    <a:latin typeface="Arial" panose="020B0604020202020204" pitchFamily="34" charset="0"/>
                    <a:cs typeface="Arial" panose="020B0604020202020204" pitchFamily="34" charset="0"/>
                  </a:rPr>
                  <a:t>, it falls within the rejection region, and we reject the null hypothesis.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 As the figure shows, the p-value and the rejection </a:t>
                </a:r>
                <a:r>
                  <a:rPr lang="en-US" sz="1200" b="0" dirty="0">
                    <a:solidFill>
                      <a:srgbClr val="0E0E0E"/>
                    </a:solidFill>
                    <a:effectLst/>
                    <a:latin typeface="Arial" panose="020B0604020202020204" pitchFamily="34" charset="0"/>
                    <a:cs typeface="Arial" panose="020B0604020202020204" pitchFamily="34" charset="0"/>
                  </a:rPr>
                  <a:t>region are two different approaches to making the same decision: whether </a:t>
                </a:r>
                <a:r>
                  <a:rPr lang="en-US" sz="1200" dirty="0">
                    <a:solidFill>
                      <a:srgbClr val="0E0E0E"/>
                    </a:solidFill>
                    <a:effectLst/>
                    <a:latin typeface="Arial" panose="020B0604020202020204" pitchFamily="34" charset="0"/>
                    <a:cs typeface="Arial" panose="020B0604020202020204" pitchFamily="34" charset="0"/>
                  </a:rPr>
                  <a:t>to reject the null hypothesis or not: If the p-value is smaller than \alpha, the test statistic falls within the rejection region, leading us to reject  H_0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E0E0E"/>
                  </a:solidFill>
                  <a:effectLst/>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mc:Fallback>
      </mc:AlternateContent>
      <p:sp>
        <p:nvSpPr>
          <p:cNvPr id="4" name="Slide Number Placeholder 3">
            <a:extLst>
              <a:ext uri="{FF2B5EF4-FFF2-40B4-BE49-F238E27FC236}">
                <a16:creationId xmlns:a16="http://schemas.microsoft.com/office/drawing/2014/main" id="{2F194EF9-7324-8EC1-1D8F-CB99F6358D78}"/>
              </a:ext>
            </a:extLst>
          </p:cNvPr>
          <p:cNvSpPr>
            <a:spLocks noGrp="1"/>
          </p:cNvSpPr>
          <p:nvPr>
            <p:ph type="sldNum" sz="quarter" idx="5"/>
          </p:nvPr>
        </p:nvSpPr>
        <p:spPr/>
        <p:txBody>
          <a:bodyPr/>
          <a:lstStyle/>
          <a:p>
            <a:fld id="{A42275C3-B6EE-DF43-86B5-8EE2A6EA8297}" type="slidenum">
              <a:rPr lang="en-US" smtClean="0"/>
              <a:t>11</a:t>
            </a:fld>
            <a:endParaRPr lang="en-US"/>
          </a:p>
        </p:txBody>
      </p:sp>
    </p:spTree>
    <p:extLst>
      <p:ext uri="{BB962C8B-B14F-4D97-AF65-F5344CB8AC3E}">
        <p14:creationId xmlns:p14="http://schemas.microsoft.com/office/powerpoint/2010/main" val="1204717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44CDBC-AD68-8279-EF7D-58F5B42CB7E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26DB6F-2998-113F-CCD7-8CA53CED7B6B}"/>
              </a:ext>
            </a:extLst>
          </p:cNvPr>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a:extLst>
                  <a:ext uri="{FF2B5EF4-FFF2-40B4-BE49-F238E27FC236}">
                    <a16:creationId xmlns:a16="http://schemas.microsoft.com/office/drawing/2014/main" id="{9EFFE979-D286-0403-273C-C52F27EAD937}"/>
                  </a:ext>
                </a:extLst>
              </p:cNvPr>
              <p:cNvSpPr>
                <a:spLocks noGrp="1"/>
              </p:cNvSpPr>
              <p:nvPr>
                <p:ph type="body" idx="1"/>
              </p:nvPr>
            </p:nvSpPr>
            <p:spPr/>
            <p:txBody>
              <a:bodyPr/>
              <a:lstStyle/>
              <a:p>
                <a:endParaRPr lang="en-US" sz="1200" b="0" dirty="0">
                  <a:latin typeface="Arial" panose="020B0604020202020204" pitchFamily="34" charset="0"/>
                  <a:cs typeface="Arial" panose="020B0604020202020204" pitchFamily="34" charset="0"/>
                </a:endParaRPr>
              </a:p>
            </p:txBody>
          </p:sp>
        </mc:Choice>
        <mc:Fallback xmlns="">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The last concept is the p-value.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The </a:t>
                </a:r>
                <a:r>
                  <a:rPr lang="en-US" sz="1200" i="1" dirty="0">
                    <a:solidFill>
                      <a:srgbClr val="0E0E0E"/>
                    </a:solidFill>
                    <a:effectLst/>
                    <a:latin typeface="Arial" panose="020B0604020202020204" pitchFamily="34" charset="0"/>
                    <a:cs typeface="Arial" panose="020B0604020202020204" pitchFamily="34" charset="0"/>
                  </a:rPr>
                  <a:t>p-value</a:t>
                </a:r>
                <a:r>
                  <a:rPr lang="en-US" sz="1200" dirty="0">
                    <a:solidFill>
                      <a:srgbClr val="0E0E0E"/>
                    </a:solidFill>
                    <a:effectLst/>
                    <a:latin typeface="Arial" panose="020B0604020202020204" pitchFamily="34" charset="0"/>
                    <a:cs typeface="Arial" panose="020B0604020202020204" pitchFamily="34" charset="0"/>
                  </a:rPr>
                  <a:t> tells us the probability of observing a test statistic as extreme as, or more extreme than, the one observed, assuming the null hypothesis is true. If the p-value is less than or equal to </a:t>
                </a:r>
                <a:r>
                  <a:rPr lang="en-US" sz="1200" b="0" i="0">
                    <a:solidFill>
                      <a:srgbClr val="0E0E0E"/>
                    </a:solidFill>
                    <a:effectLst/>
                    <a:latin typeface="Cambria Math" panose="02040503050406030204" pitchFamily="18" charset="0"/>
                    <a:cs typeface="Arial" panose="020B0604020202020204" pitchFamily="34" charset="0"/>
                  </a:rPr>
                  <a:t>𝛼</a:t>
                </a:r>
                <a:r>
                  <a:rPr lang="en-US" sz="1200" dirty="0">
                    <a:solidFill>
                      <a:srgbClr val="0E0E0E"/>
                    </a:solidFill>
                    <a:effectLst/>
                    <a:latin typeface="Arial" panose="020B0604020202020204" pitchFamily="34" charset="0"/>
                    <a:cs typeface="Arial" panose="020B0604020202020204" pitchFamily="34" charset="0"/>
                  </a:rPr>
                  <a:t>, it falls within the rejection region, and we reject the null hypothesis.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 As the figure shows, the p-value and the rejection </a:t>
                </a:r>
                <a:r>
                  <a:rPr lang="en-US" sz="1200" b="0" dirty="0">
                    <a:solidFill>
                      <a:srgbClr val="0E0E0E"/>
                    </a:solidFill>
                    <a:effectLst/>
                    <a:latin typeface="Arial" panose="020B0604020202020204" pitchFamily="34" charset="0"/>
                    <a:cs typeface="Arial" panose="020B0604020202020204" pitchFamily="34" charset="0"/>
                  </a:rPr>
                  <a:t>region are two different approaches to making the same decision: whether </a:t>
                </a:r>
                <a:r>
                  <a:rPr lang="en-US" sz="1200" dirty="0">
                    <a:solidFill>
                      <a:srgbClr val="0E0E0E"/>
                    </a:solidFill>
                    <a:effectLst/>
                    <a:latin typeface="Arial" panose="020B0604020202020204" pitchFamily="34" charset="0"/>
                    <a:cs typeface="Arial" panose="020B0604020202020204" pitchFamily="34" charset="0"/>
                  </a:rPr>
                  <a:t>to reject the null hypothesis or not: If the p-value is smaller than \alpha, the test statistic falls within the rejection region, leading us to reject  H_0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E0E0E"/>
                  </a:solidFill>
                  <a:effectLst/>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mc:Fallback>
      </mc:AlternateContent>
      <p:sp>
        <p:nvSpPr>
          <p:cNvPr id="4" name="Slide Number Placeholder 3">
            <a:extLst>
              <a:ext uri="{FF2B5EF4-FFF2-40B4-BE49-F238E27FC236}">
                <a16:creationId xmlns:a16="http://schemas.microsoft.com/office/drawing/2014/main" id="{3003444D-7ED8-2E9E-A5F1-506FEF249D64}"/>
              </a:ext>
            </a:extLst>
          </p:cNvPr>
          <p:cNvSpPr>
            <a:spLocks noGrp="1"/>
          </p:cNvSpPr>
          <p:nvPr>
            <p:ph type="sldNum" sz="quarter" idx="5"/>
          </p:nvPr>
        </p:nvSpPr>
        <p:spPr/>
        <p:txBody>
          <a:bodyPr/>
          <a:lstStyle/>
          <a:p>
            <a:fld id="{A42275C3-B6EE-DF43-86B5-8EE2A6EA8297}" type="slidenum">
              <a:rPr lang="en-US" smtClean="0"/>
              <a:t>12</a:t>
            </a:fld>
            <a:endParaRPr lang="en-US"/>
          </a:p>
        </p:txBody>
      </p:sp>
    </p:spTree>
    <p:extLst>
      <p:ext uri="{BB962C8B-B14F-4D97-AF65-F5344CB8AC3E}">
        <p14:creationId xmlns:p14="http://schemas.microsoft.com/office/powerpoint/2010/main" val="2429419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6F0EB8-F2FB-0B66-2239-0475F1BCC2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5E36099-CD25-47A6-2600-CB163947667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43D8A7-452C-125C-6F1D-25D193CB8B71}"/>
              </a:ext>
            </a:extLst>
          </p:cNvPr>
          <p:cNvSpPr>
            <a:spLocks noGrp="1"/>
          </p:cNvSpPr>
          <p:nvPr>
            <p:ph type="body" idx="1"/>
          </p:nvPr>
        </p:nvSpPr>
        <p:spPr/>
        <p:txBody>
          <a:bodyPr/>
          <a:lstStyle/>
          <a:p>
            <a:endParaRPr lang="en-US" sz="1200" dirty="0">
              <a:solidFill>
                <a:srgbClr val="3F3F3F"/>
              </a:solidFill>
              <a:effectLst/>
              <a:latin typeface="Fd1739481"/>
            </a:endParaRPr>
          </a:p>
        </p:txBody>
      </p:sp>
      <p:sp>
        <p:nvSpPr>
          <p:cNvPr id="4" name="Slide Number Placeholder 3">
            <a:extLst>
              <a:ext uri="{FF2B5EF4-FFF2-40B4-BE49-F238E27FC236}">
                <a16:creationId xmlns:a16="http://schemas.microsoft.com/office/drawing/2014/main" id="{2F4E15A5-48B2-8575-2A9B-CE9BE8B69E3B}"/>
              </a:ext>
            </a:extLst>
          </p:cNvPr>
          <p:cNvSpPr>
            <a:spLocks noGrp="1"/>
          </p:cNvSpPr>
          <p:nvPr>
            <p:ph type="sldNum" sz="quarter" idx="5"/>
          </p:nvPr>
        </p:nvSpPr>
        <p:spPr/>
        <p:txBody>
          <a:bodyPr/>
          <a:lstStyle/>
          <a:p>
            <a:fld id="{A42275C3-B6EE-DF43-86B5-8EE2A6EA8297}" type="slidenum">
              <a:rPr lang="en-US" smtClean="0"/>
              <a:t>2</a:t>
            </a:fld>
            <a:endParaRPr lang="en-US"/>
          </a:p>
        </p:txBody>
      </p:sp>
    </p:spTree>
    <p:extLst>
      <p:ext uri="{BB962C8B-B14F-4D97-AF65-F5344CB8AC3E}">
        <p14:creationId xmlns:p14="http://schemas.microsoft.com/office/powerpoint/2010/main" val="3486130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08CCB0-2120-E2E7-581C-AC65FFE855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A2BEF4C-BBC9-C26D-7EE3-1BB92DBDB29A}"/>
              </a:ext>
            </a:extLst>
          </p:cNvPr>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a:extLst>
                  <a:ext uri="{FF2B5EF4-FFF2-40B4-BE49-F238E27FC236}">
                    <a16:creationId xmlns:a16="http://schemas.microsoft.com/office/drawing/2014/main" id="{C902C918-43A4-4B84-EA8E-4B2DBE6054D2}"/>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p:txBody>
          </p:sp>
        </mc:Choice>
        <mc:Fallback xmlns="">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The last concept is the p-value.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The </a:t>
                </a:r>
                <a:r>
                  <a:rPr lang="en-US" sz="1200" i="1" dirty="0">
                    <a:solidFill>
                      <a:srgbClr val="0E0E0E"/>
                    </a:solidFill>
                    <a:effectLst/>
                    <a:latin typeface="Arial" panose="020B0604020202020204" pitchFamily="34" charset="0"/>
                    <a:cs typeface="Arial" panose="020B0604020202020204" pitchFamily="34" charset="0"/>
                  </a:rPr>
                  <a:t>p-value</a:t>
                </a:r>
                <a:r>
                  <a:rPr lang="en-US" sz="1200" dirty="0">
                    <a:solidFill>
                      <a:srgbClr val="0E0E0E"/>
                    </a:solidFill>
                    <a:effectLst/>
                    <a:latin typeface="Arial" panose="020B0604020202020204" pitchFamily="34" charset="0"/>
                    <a:cs typeface="Arial" panose="020B0604020202020204" pitchFamily="34" charset="0"/>
                  </a:rPr>
                  <a:t> tells us the probability of observing a test statistic as extreme as, or more extreme than, the one observed, assuming the null hypothesis is true. If the p-value is less than or equal to </a:t>
                </a:r>
                <a:r>
                  <a:rPr lang="en-US" sz="1200" b="0" i="0">
                    <a:solidFill>
                      <a:srgbClr val="0E0E0E"/>
                    </a:solidFill>
                    <a:effectLst/>
                    <a:latin typeface="Cambria Math" panose="02040503050406030204" pitchFamily="18" charset="0"/>
                    <a:cs typeface="Arial" panose="020B0604020202020204" pitchFamily="34" charset="0"/>
                  </a:rPr>
                  <a:t>𝛼</a:t>
                </a:r>
                <a:r>
                  <a:rPr lang="en-US" sz="1200" dirty="0">
                    <a:solidFill>
                      <a:srgbClr val="0E0E0E"/>
                    </a:solidFill>
                    <a:effectLst/>
                    <a:latin typeface="Arial" panose="020B0604020202020204" pitchFamily="34" charset="0"/>
                    <a:cs typeface="Arial" panose="020B0604020202020204" pitchFamily="34" charset="0"/>
                  </a:rPr>
                  <a:t>, it falls within the rejection region, and we reject the null hypothesis.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 As the figure shows, the p-value and the rejection </a:t>
                </a:r>
                <a:r>
                  <a:rPr lang="en-US" sz="1200" b="0" dirty="0">
                    <a:solidFill>
                      <a:srgbClr val="0E0E0E"/>
                    </a:solidFill>
                    <a:effectLst/>
                    <a:latin typeface="Arial" panose="020B0604020202020204" pitchFamily="34" charset="0"/>
                    <a:cs typeface="Arial" panose="020B0604020202020204" pitchFamily="34" charset="0"/>
                  </a:rPr>
                  <a:t>region are two different approaches to making the same decision: whether </a:t>
                </a:r>
                <a:r>
                  <a:rPr lang="en-US" sz="1200" dirty="0">
                    <a:solidFill>
                      <a:srgbClr val="0E0E0E"/>
                    </a:solidFill>
                    <a:effectLst/>
                    <a:latin typeface="Arial" panose="020B0604020202020204" pitchFamily="34" charset="0"/>
                    <a:cs typeface="Arial" panose="020B0604020202020204" pitchFamily="34" charset="0"/>
                  </a:rPr>
                  <a:t>to reject the null hypothesis or not: If the p-value is smaller than \alpha, the test statistic falls within the rejection region, leading us to reject  H_0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E0E0E"/>
                  </a:solidFill>
                  <a:effectLst/>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mc:Fallback>
      </mc:AlternateContent>
      <p:sp>
        <p:nvSpPr>
          <p:cNvPr id="4" name="Slide Number Placeholder 3">
            <a:extLst>
              <a:ext uri="{FF2B5EF4-FFF2-40B4-BE49-F238E27FC236}">
                <a16:creationId xmlns:a16="http://schemas.microsoft.com/office/drawing/2014/main" id="{BE18B8CC-9E32-C2AE-4B0E-E5BC63B32D73}"/>
              </a:ext>
            </a:extLst>
          </p:cNvPr>
          <p:cNvSpPr>
            <a:spLocks noGrp="1"/>
          </p:cNvSpPr>
          <p:nvPr>
            <p:ph type="sldNum" sz="quarter" idx="5"/>
          </p:nvPr>
        </p:nvSpPr>
        <p:spPr/>
        <p:txBody>
          <a:bodyPr/>
          <a:lstStyle/>
          <a:p>
            <a:fld id="{A42275C3-B6EE-DF43-86B5-8EE2A6EA8297}" type="slidenum">
              <a:rPr lang="en-US" smtClean="0"/>
              <a:t>3</a:t>
            </a:fld>
            <a:endParaRPr lang="en-US"/>
          </a:p>
        </p:txBody>
      </p:sp>
    </p:spTree>
    <p:extLst>
      <p:ext uri="{BB962C8B-B14F-4D97-AF65-F5344CB8AC3E}">
        <p14:creationId xmlns:p14="http://schemas.microsoft.com/office/powerpoint/2010/main" val="604583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6AB666-A193-4EF7-0B61-79C0BEF0BDA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3703DD7-6F48-052C-0758-F5DA1053FAFE}"/>
              </a:ext>
            </a:extLst>
          </p:cNvPr>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a:extLst>
                  <a:ext uri="{FF2B5EF4-FFF2-40B4-BE49-F238E27FC236}">
                    <a16:creationId xmlns:a16="http://schemas.microsoft.com/office/drawing/2014/main" id="{EF058CAD-9804-FFBB-574E-DF7DBE7486E8}"/>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p:txBody>
          </p:sp>
        </mc:Choice>
        <mc:Fallback xmlns="">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The last concept is the p-value.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The </a:t>
                </a:r>
                <a:r>
                  <a:rPr lang="en-US" sz="1200" i="1" dirty="0">
                    <a:solidFill>
                      <a:srgbClr val="0E0E0E"/>
                    </a:solidFill>
                    <a:effectLst/>
                    <a:latin typeface="Arial" panose="020B0604020202020204" pitchFamily="34" charset="0"/>
                    <a:cs typeface="Arial" panose="020B0604020202020204" pitchFamily="34" charset="0"/>
                  </a:rPr>
                  <a:t>p-value</a:t>
                </a:r>
                <a:r>
                  <a:rPr lang="en-US" sz="1200" dirty="0">
                    <a:solidFill>
                      <a:srgbClr val="0E0E0E"/>
                    </a:solidFill>
                    <a:effectLst/>
                    <a:latin typeface="Arial" panose="020B0604020202020204" pitchFamily="34" charset="0"/>
                    <a:cs typeface="Arial" panose="020B0604020202020204" pitchFamily="34" charset="0"/>
                  </a:rPr>
                  <a:t> tells us the probability of observing a test statistic as extreme as, or more extreme than, the one observed, assuming the null hypothesis is true. If the p-value is less than or equal to </a:t>
                </a:r>
                <a:r>
                  <a:rPr lang="en-US" sz="1200" b="0" i="0">
                    <a:solidFill>
                      <a:srgbClr val="0E0E0E"/>
                    </a:solidFill>
                    <a:effectLst/>
                    <a:latin typeface="Cambria Math" panose="02040503050406030204" pitchFamily="18" charset="0"/>
                    <a:cs typeface="Arial" panose="020B0604020202020204" pitchFamily="34" charset="0"/>
                  </a:rPr>
                  <a:t>𝛼</a:t>
                </a:r>
                <a:r>
                  <a:rPr lang="en-US" sz="1200" dirty="0">
                    <a:solidFill>
                      <a:srgbClr val="0E0E0E"/>
                    </a:solidFill>
                    <a:effectLst/>
                    <a:latin typeface="Arial" panose="020B0604020202020204" pitchFamily="34" charset="0"/>
                    <a:cs typeface="Arial" panose="020B0604020202020204" pitchFamily="34" charset="0"/>
                  </a:rPr>
                  <a:t>, it falls within the rejection region, and we reject the null hypothesis.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 As the figure shows, the p-value and the rejection </a:t>
                </a:r>
                <a:r>
                  <a:rPr lang="en-US" sz="1200" b="0" dirty="0">
                    <a:solidFill>
                      <a:srgbClr val="0E0E0E"/>
                    </a:solidFill>
                    <a:effectLst/>
                    <a:latin typeface="Arial" panose="020B0604020202020204" pitchFamily="34" charset="0"/>
                    <a:cs typeface="Arial" panose="020B0604020202020204" pitchFamily="34" charset="0"/>
                  </a:rPr>
                  <a:t>region are two different approaches to making the same decision: whether </a:t>
                </a:r>
                <a:r>
                  <a:rPr lang="en-US" sz="1200" dirty="0">
                    <a:solidFill>
                      <a:srgbClr val="0E0E0E"/>
                    </a:solidFill>
                    <a:effectLst/>
                    <a:latin typeface="Arial" panose="020B0604020202020204" pitchFamily="34" charset="0"/>
                    <a:cs typeface="Arial" panose="020B0604020202020204" pitchFamily="34" charset="0"/>
                  </a:rPr>
                  <a:t>to reject the null hypothesis or not: If the p-value is smaller than \alpha, the test statistic falls within the rejection region, leading us to reject  H_0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E0E0E"/>
                  </a:solidFill>
                  <a:effectLst/>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mc:Fallback>
      </mc:AlternateContent>
      <p:sp>
        <p:nvSpPr>
          <p:cNvPr id="4" name="Slide Number Placeholder 3">
            <a:extLst>
              <a:ext uri="{FF2B5EF4-FFF2-40B4-BE49-F238E27FC236}">
                <a16:creationId xmlns:a16="http://schemas.microsoft.com/office/drawing/2014/main" id="{43A0BA14-CFA8-72E8-2A78-0A029EFAAC76}"/>
              </a:ext>
            </a:extLst>
          </p:cNvPr>
          <p:cNvSpPr>
            <a:spLocks noGrp="1"/>
          </p:cNvSpPr>
          <p:nvPr>
            <p:ph type="sldNum" sz="quarter" idx="5"/>
          </p:nvPr>
        </p:nvSpPr>
        <p:spPr/>
        <p:txBody>
          <a:bodyPr/>
          <a:lstStyle/>
          <a:p>
            <a:fld id="{A42275C3-B6EE-DF43-86B5-8EE2A6EA8297}" type="slidenum">
              <a:rPr lang="en-US" smtClean="0"/>
              <a:t>4</a:t>
            </a:fld>
            <a:endParaRPr lang="en-US"/>
          </a:p>
        </p:txBody>
      </p:sp>
    </p:spTree>
    <p:extLst>
      <p:ext uri="{BB962C8B-B14F-4D97-AF65-F5344CB8AC3E}">
        <p14:creationId xmlns:p14="http://schemas.microsoft.com/office/powerpoint/2010/main" val="2751369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899AB8-7E41-B29B-537E-74DF988E33D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170ABB6-9E79-07F4-A15D-C6FBF7F154D7}"/>
              </a:ext>
            </a:extLst>
          </p:cNvPr>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a:extLst>
                  <a:ext uri="{FF2B5EF4-FFF2-40B4-BE49-F238E27FC236}">
                    <a16:creationId xmlns:a16="http://schemas.microsoft.com/office/drawing/2014/main" id="{7737857F-CA46-18E8-5B35-2CC0B214BE8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p:txBody>
          </p:sp>
        </mc:Choice>
        <mc:Fallback xmlns="">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The last concept is the p-value.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The </a:t>
                </a:r>
                <a:r>
                  <a:rPr lang="en-US" sz="1200" i="1" dirty="0">
                    <a:solidFill>
                      <a:srgbClr val="0E0E0E"/>
                    </a:solidFill>
                    <a:effectLst/>
                    <a:latin typeface="Arial" panose="020B0604020202020204" pitchFamily="34" charset="0"/>
                    <a:cs typeface="Arial" panose="020B0604020202020204" pitchFamily="34" charset="0"/>
                  </a:rPr>
                  <a:t>p-value</a:t>
                </a:r>
                <a:r>
                  <a:rPr lang="en-US" sz="1200" dirty="0">
                    <a:solidFill>
                      <a:srgbClr val="0E0E0E"/>
                    </a:solidFill>
                    <a:effectLst/>
                    <a:latin typeface="Arial" panose="020B0604020202020204" pitchFamily="34" charset="0"/>
                    <a:cs typeface="Arial" panose="020B0604020202020204" pitchFamily="34" charset="0"/>
                  </a:rPr>
                  <a:t> tells us the probability of observing a test statistic as extreme as, or more extreme than, the one observed, assuming the null hypothesis is true. If the p-value is less than or equal to </a:t>
                </a:r>
                <a:r>
                  <a:rPr lang="en-US" sz="1200" b="0" i="0">
                    <a:solidFill>
                      <a:srgbClr val="0E0E0E"/>
                    </a:solidFill>
                    <a:effectLst/>
                    <a:latin typeface="Cambria Math" panose="02040503050406030204" pitchFamily="18" charset="0"/>
                    <a:cs typeface="Arial" panose="020B0604020202020204" pitchFamily="34" charset="0"/>
                  </a:rPr>
                  <a:t>𝛼</a:t>
                </a:r>
                <a:r>
                  <a:rPr lang="en-US" sz="1200" dirty="0">
                    <a:solidFill>
                      <a:srgbClr val="0E0E0E"/>
                    </a:solidFill>
                    <a:effectLst/>
                    <a:latin typeface="Arial" panose="020B0604020202020204" pitchFamily="34" charset="0"/>
                    <a:cs typeface="Arial" panose="020B0604020202020204" pitchFamily="34" charset="0"/>
                  </a:rPr>
                  <a:t>, it falls within the rejection region, and we reject the null hypothesis.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 As the figure shows, the p-value and the rejection </a:t>
                </a:r>
                <a:r>
                  <a:rPr lang="en-US" sz="1200" b="0" dirty="0">
                    <a:solidFill>
                      <a:srgbClr val="0E0E0E"/>
                    </a:solidFill>
                    <a:effectLst/>
                    <a:latin typeface="Arial" panose="020B0604020202020204" pitchFamily="34" charset="0"/>
                    <a:cs typeface="Arial" panose="020B0604020202020204" pitchFamily="34" charset="0"/>
                  </a:rPr>
                  <a:t>region are two different approaches to making the same decision: whether </a:t>
                </a:r>
                <a:r>
                  <a:rPr lang="en-US" sz="1200" dirty="0">
                    <a:solidFill>
                      <a:srgbClr val="0E0E0E"/>
                    </a:solidFill>
                    <a:effectLst/>
                    <a:latin typeface="Arial" panose="020B0604020202020204" pitchFamily="34" charset="0"/>
                    <a:cs typeface="Arial" panose="020B0604020202020204" pitchFamily="34" charset="0"/>
                  </a:rPr>
                  <a:t>to reject the null hypothesis or not: If the p-value is smaller than \alpha, the test statistic falls within the rejection region, leading us to reject  H_0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E0E0E"/>
                  </a:solidFill>
                  <a:effectLst/>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mc:Fallback>
      </mc:AlternateContent>
      <p:sp>
        <p:nvSpPr>
          <p:cNvPr id="4" name="Slide Number Placeholder 3">
            <a:extLst>
              <a:ext uri="{FF2B5EF4-FFF2-40B4-BE49-F238E27FC236}">
                <a16:creationId xmlns:a16="http://schemas.microsoft.com/office/drawing/2014/main" id="{129A075F-2DCD-22E8-3CC3-5FF97C9A1742}"/>
              </a:ext>
            </a:extLst>
          </p:cNvPr>
          <p:cNvSpPr>
            <a:spLocks noGrp="1"/>
          </p:cNvSpPr>
          <p:nvPr>
            <p:ph type="sldNum" sz="quarter" idx="5"/>
          </p:nvPr>
        </p:nvSpPr>
        <p:spPr/>
        <p:txBody>
          <a:bodyPr/>
          <a:lstStyle/>
          <a:p>
            <a:fld id="{A42275C3-B6EE-DF43-86B5-8EE2A6EA8297}" type="slidenum">
              <a:rPr lang="en-US" smtClean="0"/>
              <a:t>5</a:t>
            </a:fld>
            <a:endParaRPr lang="en-US"/>
          </a:p>
        </p:txBody>
      </p:sp>
    </p:spTree>
    <p:extLst>
      <p:ext uri="{BB962C8B-B14F-4D97-AF65-F5344CB8AC3E}">
        <p14:creationId xmlns:p14="http://schemas.microsoft.com/office/powerpoint/2010/main" val="4003440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AF5FC8-9481-7C85-5FB3-80213C3961F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B9358D4-CA8B-CB88-FC3E-73EDC5B9B587}"/>
              </a:ext>
            </a:extLst>
          </p:cNvPr>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a:extLst>
                  <a:ext uri="{FF2B5EF4-FFF2-40B4-BE49-F238E27FC236}">
                    <a16:creationId xmlns:a16="http://schemas.microsoft.com/office/drawing/2014/main" id="{6B438BDC-334B-33F4-5035-D8FA9D212765}"/>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p:txBody>
          </p:sp>
        </mc:Choice>
        <mc:Fallback xmlns="">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The last concept is the p-value.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The </a:t>
                </a:r>
                <a:r>
                  <a:rPr lang="en-US" sz="1200" i="1" dirty="0">
                    <a:solidFill>
                      <a:srgbClr val="0E0E0E"/>
                    </a:solidFill>
                    <a:effectLst/>
                    <a:latin typeface="Arial" panose="020B0604020202020204" pitchFamily="34" charset="0"/>
                    <a:cs typeface="Arial" panose="020B0604020202020204" pitchFamily="34" charset="0"/>
                  </a:rPr>
                  <a:t>p-value</a:t>
                </a:r>
                <a:r>
                  <a:rPr lang="en-US" sz="1200" dirty="0">
                    <a:solidFill>
                      <a:srgbClr val="0E0E0E"/>
                    </a:solidFill>
                    <a:effectLst/>
                    <a:latin typeface="Arial" panose="020B0604020202020204" pitchFamily="34" charset="0"/>
                    <a:cs typeface="Arial" panose="020B0604020202020204" pitchFamily="34" charset="0"/>
                  </a:rPr>
                  <a:t> tells us the probability of observing a test statistic as extreme as, or more extreme than, the one observed, assuming the null hypothesis is true. If the p-value is less than or equal to </a:t>
                </a:r>
                <a:r>
                  <a:rPr lang="en-US" sz="1200" b="0" i="0">
                    <a:solidFill>
                      <a:srgbClr val="0E0E0E"/>
                    </a:solidFill>
                    <a:effectLst/>
                    <a:latin typeface="Cambria Math" panose="02040503050406030204" pitchFamily="18" charset="0"/>
                    <a:cs typeface="Arial" panose="020B0604020202020204" pitchFamily="34" charset="0"/>
                  </a:rPr>
                  <a:t>𝛼</a:t>
                </a:r>
                <a:r>
                  <a:rPr lang="en-US" sz="1200" dirty="0">
                    <a:solidFill>
                      <a:srgbClr val="0E0E0E"/>
                    </a:solidFill>
                    <a:effectLst/>
                    <a:latin typeface="Arial" panose="020B0604020202020204" pitchFamily="34" charset="0"/>
                    <a:cs typeface="Arial" panose="020B0604020202020204" pitchFamily="34" charset="0"/>
                  </a:rPr>
                  <a:t>, it falls within the rejection region, and we reject the null hypothesis.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 As the figure shows, the p-value and the rejection </a:t>
                </a:r>
                <a:r>
                  <a:rPr lang="en-US" sz="1200" b="0" dirty="0">
                    <a:solidFill>
                      <a:srgbClr val="0E0E0E"/>
                    </a:solidFill>
                    <a:effectLst/>
                    <a:latin typeface="Arial" panose="020B0604020202020204" pitchFamily="34" charset="0"/>
                    <a:cs typeface="Arial" panose="020B0604020202020204" pitchFamily="34" charset="0"/>
                  </a:rPr>
                  <a:t>region are two different approaches to making the same decision: whether </a:t>
                </a:r>
                <a:r>
                  <a:rPr lang="en-US" sz="1200" dirty="0">
                    <a:solidFill>
                      <a:srgbClr val="0E0E0E"/>
                    </a:solidFill>
                    <a:effectLst/>
                    <a:latin typeface="Arial" panose="020B0604020202020204" pitchFamily="34" charset="0"/>
                    <a:cs typeface="Arial" panose="020B0604020202020204" pitchFamily="34" charset="0"/>
                  </a:rPr>
                  <a:t>to reject the null hypothesis or not: If the p-value is smaller than \alpha, the test statistic falls within the rejection region, leading us to reject  H_0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E0E0E"/>
                  </a:solidFill>
                  <a:effectLst/>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mc:Fallback>
      </mc:AlternateContent>
      <p:sp>
        <p:nvSpPr>
          <p:cNvPr id="4" name="Slide Number Placeholder 3">
            <a:extLst>
              <a:ext uri="{FF2B5EF4-FFF2-40B4-BE49-F238E27FC236}">
                <a16:creationId xmlns:a16="http://schemas.microsoft.com/office/drawing/2014/main" id="{1DC2E64D-F320-D1A1-E621-B19B7C0FB48E}"/>
              </a:ext>
            </a:extLst>
          </p:cNvPr>
          <p:cNvSpPr>
            <a:spLocks noGrp="1"/>
          </p:cNvSpPr>
          <p:nvPr>
            <p:ph type="sldNum" sz="quarter" idx="5"/>
          </p:nvPr>
        </p:nvSpPr>
        <p:spPr/>
        <p:txBody>
          <a:bodyPr/>
          <a:lstStyle/>
          <a:p>
            <a:fld id="{A42275C3-B6EE-DF43-86B5-8EE2A6EA8297}" type="slidenum">
              <a:rPr lang="en-US" smtClean="0"/>
              <a:t>6</a:t>
            </a:fld>
            <a:endParaRPr lang="en-US"/>
          </a:p>
        </p:txBody>
      </p:sp>
    </p:spTree>
    <p:extLst>
      <p:ext uri="{BB962C8B-B14F-4D97-AF65-F5344CB8AC3E}">
        <p14:creationId xmlns:p14="http://schemas.microsoft.com/office/powerpoint/2010/main" val="2717696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9F849-45C5-E50B-D690-DACE1DDB28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90CA4DD-2F63-EB6E-A8C3-AAA09DB4C9EE}"/>
              </a:ext>
            </a:extLst>
          </p:cNvPr>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a:extLst>
                  <a:ext uri="{FF2B5EF4-FFF2-40B4-BE49-F238E27FC236}">
                    <a16:creationId xmlns:a16="http://schemas.microsoft.com/office/drawing/2014/main" id="{26BE7973-66E3-4E40-A48D-93A2EB806074}"/>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p:txBody>
          </p:sp>
        </mc:Choice>
        <mc:Fallback xmlns="">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The last concept is the p-value.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The </a:t>
                </a:r>
                <a:r>
                  <a:rPr lang="en-US" sz="1200" i="1" dirty="0">
                    <a:solidFill>
                      <a:srgbClr val="0E0E0E"/>
                    </a:solidFill>
                    <a:effectLst/>
                    <a:latin typeface="Arial" panose="020B0604020202020204" pitchFamily="34" charset="0"/>
                    <a:cs typeface="Arial" panose="020B0604020202020204" pitchFamily="34" charset="0"/>
                  </a:rPr>
                  <a:t>p-value</a:t>
                </a:r>
                <a:r>
                  <a:rPr lang="en-US" sz="1200" dirty="0">
                    <a:solidFill>
                      <a:srgbClr val="0E0E0E"/>
                    </a:solidFill>
                    <a:effectLst/>
                    <a:latin typeface="Arial" panose="020B0604020202020204" pitchFamily="34" charset="0"/>
                    <a:cs typeface="Arial" panose="020B0604020202020204" pitchFamily="34" charset="0"/>
                  </a:rPr>
                  <a:t> tells us the probability of observing a test statistic as extreme as, or more extreme than, the one observed, assuming the null hypothesis is true. If the p-value is less than or equal to </a:t>
                </a:r>
                <a:r>
                  <a:rPr lang="en-US" sz="1200" b="0" i="0">
                    <a:solidFill>
                      <a:srgbClr val="0E0E0E"/>
                    </a:solidFill>
                    <a:effectLst/>
                    <a:latin typeface="Cambria Math" panose="02040503050406030204" pitchFamily="18" charset="0"/>
                    <a:cs typeface="Arial" panose="020B0604020202020204" pitchFamily="34" charset="0"/>
                  </a:rPr>
                  <a:t>𝛼</a:t>
                </a:r>
                <a:r>
                  <a:rPr lang="en-US" sz="1200" dirty="0">
                    <a:solidFill>
                      <a:srgbClr val="0E0E0E"/>
                    </a:solidFill>
                    <a:effectLst/>
                    <a:latin typeface="Arial" panose="020B0604020202020204" pitchFamily="34" charset="0"/>
                    <a:cs typeface="Arial" panose="020B0604020202020204" pitchFamily="34" charset="0"/>
                  </a:rPr>
                  <a:t>, it falls within the rejection region, and we reject the null hypothesis.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 As the figure shows, the p-value and the rejection </a:t>
                </a:r>
                <a:r>
                  <a:rPr lang="en-US" sz="1200" b="0" dirty="0">
                    <a:solidFill>
                      <a:srgbClr val="0E0E0E"/>
                    </a:solidFill>
                    <a:effectLst/>
                    <a:latin typeface="Arial" panose="020B0604020202020204" pitchFamily="34" charset="0"/>
                    <a:cs typeface="Arial" panose="020B0604020202020204" pitchFamily="34" charset="0"/>
                  </a:rPr>
                  <a:t>region are two different approaches to making the same decision: whether </a:t>
                </a:r>
                <a:r>
                  <a:rPr lang="en-US" sz="1200" dirty="0">
                    <a:solidFill>
                      <a:srgbClr val="0E0E0E"/>
                    </a:solidFill>
                    <a:effectLst/>
                    <a:latin typeface="Arial" panose="020B0604020202020204" pitchFamily="34" charset="0"/>
                    <a:cs typeface="Arial" panose="020B0604020202020204" pitchFamily="34" charset="0"/>
                  </a:rPr>
                  <a:t>to reject the null hypothesis or not: If the p-value is smaller than \alpha, the test statistic falls within the rejection region, leading us to reject  H_0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E0E0E"/>
                  </a:solidFill>
                  <a:effectLst/>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mc:Fallback>
      </mc:AlternateContent>
      <p:sp>
        <p:nvSpPr>
          <p:cNvPr id="4" name="Slide Number Placeholder 3">
            <a:extLst>
              <a:ext uri="{FF2B5EF4-FFF2-40B4-BE49-F238E27FC236}">
                <a16:creationId xmlns:a16="http://schemas.microsoft.com/office/drawing/2014/main" id="{7EC09026-FEB2-226D-522A-0E794E88FA21}"/>
              </a:ext>
            </a:extLst>
          </p:cNvPr>
          <p:cNvSpPr>
            <a:spLocks noGrp="1"/>
          </p:cNvSpPr>
          <p:nvPr>
            <p:ph type="sldNum" sz="quarter" idx="5"/>
          </p:nvPr>
        </p:nvSpPr>
        <p:spPr/>
        <p:txBody>
          <a:bodyPr/>
          <a:lstStyle/>
          <a:p>
            <a:fld id="{A42275C3-B6EE-DF43-86B5-8EE2A6EA8297}" type="slidenum">
              <a:rPr lang="en-US" smtClean="0"/>
              <a:t>7</a:t>
            </a:fld>
            <a:endParaRPr lang="en-US"/>
          </a:p>
        </p:txBody>
      </p:sp>
    </p:spTree>
    <p:extLst>
      <p:ext uri="{BB962C8B-B14F-4D97-AF65-F5344CB8AC3E}">
        <p14:creationId xmlns:p14="http://schemas.microsoft.com/office/powerpoint/2010/main" val="3713041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B0AA9C-D691-4401-638B-0CAB60438E1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4B095D0-AF1D-B802-67ED-43BC84BCD528}"/>
              </a:ext>
            </a:extLst>
          </p:cNvPr>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a:extLst>
                  <a:ext uri="{FF2B5EF4-FFF2-40B4-BE49-F238E27FC236}">
                    <a16:creationId xmlns:a16="http://schemas.microsoft.com/office/drawing/2014/main" id="{A9C41A5A-07E9-6688-E8D2-9CCAB153AF44}"/>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p:txBody>
          </p:sp>
        </mc:Choice>
        <mc:Fallback xmlns="">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The last concept is the p-value.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The </a:t>
                </a:r>
                <a:r>
                  <a:rPr lang="en-US" sz="1200" i="1" dirty="0">
                    <a:solidFill>
                      <a:srgbClr val="0E0E0E"/>
                    </a:solidFill>
                    <a:effectLst/>
                    <a:latin typeface="Arial" panose="020B0604020202020204" pitchFamily="34" charset="0"/>
                    <a:cs typeface="Arial" panose="020B0604020202020204" pitchFamily="34" charset="0"/>
                  </a:rPr>
                  <a:t>p-value</a:t>
                </a:r>
                <a:r>
                  <a:rPr lang="en-US" sz="1200" dirty="0">
                    <a:solidFill>
                      <a:srgbClr val="0E0E0E"/>
                    </a:solidFill>
                    <a:effectLst/>
                    <a:latin typeface="Arial" panose="020B0604020202020204" pitchFamily="34" charset="0"/>
                    <a:cs typeface="Arial" panose="020B0604020202020204" pitchFamily="34" charset="0"/>
                  </a:rPr>
                  <a:t> tells us the probability of observing a test statistic as extreme as, or more extreme than, the one observed, assuming the null hypothesis is true. If the p-value is less than or equal to </a:t>
                </a:r>
                <a:r>
                  <a:rPr lang="en-US" sz="1200" b="0" i="0">
                    <a:solidFill>
                      <a:srgbClr val="0E0E0E"/>
                    </a:solidFill>
                    <a:effectLst/>
                    <a:latin typeface="Cambria Math" panose="02040503050406030204" pitchFamily="18" charset="0"/>
                    <a:cs typeface="Arial" panose="020B0604020202020204" pitchFamily="34" charset="0"/>
                  </a:rPr>
                  <a:t>𝛼</a:t>
                </a:r>
                <a:r>
                  <a:rPr lang="en-US" sz="1200" dirty="0">
                    <a:solidFill>
                      <a:srgbClr val="0E0E0E"/>
                    </a:solidFill>
                    <a:effectLst/>
                    <a:latin typeface="Arial" panose="020B0604020202020204" pitchFamily="34" charset="0"/>
                    <a:cs typeface="Arial" panose="020B0604020202020204" pitchFamily="34" charset="0"/>
                  </a:rPr>
                  <a:t>, it falls within the rejection region, and we reject the null hypothesis.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 As the figure shows, the p-value and the rejection </a:t>
                </a:r>
                <a:r>
                  <a:rPr lang="en-US" sz="1200" b="0" dirty="0">
                    <a:solidFill>
                      <a:srgbClr val="0E0E0E"/>
                    </a:solidFill>
                    <a:effectLst/>
                    <a:latin typeface="Arial" panose="020B0604020202020204" pitchFamily="34" charset="0"/>
                    <a:cs typeface="Arial" panose="020B0604020202020204" pitchFamily="34" charset="0"/>
                  </a:rPr>
                  <a:t>region are two different approaches to making the same decision: whether </a:t>
                </a:r>
                <a:r>
                  <a:rPr lang="en-US" sz="1200" dirty="0">
                    <a:solidFill>
                      <a:srgbClr val="0E0E0E"/>
                    </a:solidFill>
                    <a:effectLst/>
                    <a:latin typeface="Arial" panose="020B0604020202020204" pitchFamily="34" charset="0"/>
                    <a:cs typeface="Arial" panose="020B0604020202020204" pitchFamily="34" charset="0"/>
                  </a:rPr>
                  <a:t>to reject the null hypothesis or not: If the p-value is smaller than \alpha, the test statistic falls within the rejection region, leading us to reject  H_0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E0E0E"/>
                  </a:solidFill>
                  <a:effectLst/>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mc:Fallback>
      </mc:AlternateContent>
      <p:sp>
        <p:nvSpPr>
          <p:cNvPr id="4" name="Slide Number Placeholder 3">
            <a:extLst>
              <a:ext uri="{FF2B5EF4-FFF2-40B4-BE49-F238E27FC236}">
                <a16:creationId xmlns:a16="http://schemas.microsoft.com/office/drawing/2014/main" id="{8458C120-99F9-77F6-97C9-C89E322E9ECD}"/>
              </a:ext>
            </a:extLst>
          </p:cNvPr>
          <p:cNvSpPr>
            <a:spLocks noGrp="1"/>
          </p:cNvSpPr>
          <p:nvPr>
            <p:ph type="sldNum" sz="quarter" idx="5"/>
          </p:nvPr>
        </p:nvSpPr>
        <p:spPr/>
        <p:txBody>
          <a:bodyPr/>
          <a:lstStyle/>
          <a:p>
            <a:fld id="{A42275C3-B6EE-DF43-86B5-8EE2A6EA8297}" type="slidenum">
              <a:rPr lang="en-US" smtClean="0"/>
              <a:t>8</a:t>
            </a:fld>
            <a:endParaRPr lang="en-US"/>
          </a:p>
        </p:txBody>
      </p:sp>
    </p:spTree>
    <p:extLst>
      <p:ext uri="{BB962C8B-B14F-4D97-AF65-F5344CB8AC3E}">
        <p14:creationId xmlns:p14="http://schemas.microsoft.com/office/powerpoint/2010/main" val="1579198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AAB6F7-990F-CFD9-9B90-54662B0AFDE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2E2A15-68C6-A31A-A458-42F943B22F05}"/>
              </a:ext>
            </a:extLst>
          </p:cNvPr>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a:extLst>
                  <a:ext uri="{FF2B5EF4-FFF2-40B4-BE49-F238E27FC236}">
                    <a16:creationId xmlns:a16="http://schemas.microsoft.com/office/drawing/2014/main" id="{A796AE90-2B68-9103-06E9-1491221B06FA}"/>
                  </a:ext>
                </a:extLst>
              </p:cNvPr>
              <p:cNvSpPr>
                <a:spLocks noGrp="1"/>
              </p:cNvSpPr>
              <p:nvPr>
                <p:ph type="body" idx="1"/>
              </p:nvPr>
            </p:nvSpPr>
            <p:spPr/>
            <p:txBody>
              <a:bodyPr/>
              <a:lstStyle/>
              <a:p>
                <a:endParaRPr lang="en-US" sz="1200" dirty="0">
                  <a:latin typeface="Arial" panose="020B0604020202020204" pitchFamily="34" charset="0"/>
                  <a:cs typeface="Arial" panose="020B0604020202020204" pitchFamily="34" charset="0"/>
                </a:endParaRPr>
              </a:p>
            </p:txBody>
          </p:sp>
        </mc:Choice>
        <mc:Fallback xmlns="">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The last concept is the p-value.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The </a:t>
                </a:r>
                <a:r>
                  <a:rPr lang="en-US" sz="1200" i="1" dirty="0">
                    <a:solidFill>
                      <a:srgbClr val="0E0E0E"/>
                    </a:solidFill>
                    <a:effectLst/>
                    <a:latin typeface="Arial" panose="020B0604020202020204" pitchFamily="34" charset="0"/>
                    <a:cs typeface="Arial" panose="020B0604020202020204" pitchFamily="34" charset="0"/>
                  </a:rPr>
                  <a:t>p-value</a:t>
                </a:r>
                <a:r>
                  <a:rPr lang="en-US" sz="1200" dirty="0">
                    <a:solidFill>
                      <a:srgbClr val="0E0E0E"/>
                    </a:solidFill>
                    <a:effectLst/>
                    <a:latin typeface="Arial" panose="020B0604020202020204" pitchFamily="34" charset="0"/>
                    <a:cs typeface="Arial" panose="020B0604020202020204" pitchFamily="34" charset="0"/>
                  </a:rPr>
                  <a:t> tells us the probability of observing a test statistic as extreme as, or more extreme than, the one observed, assuming the null hypothesis is true. If the p-value is less than or equal to </a:t>
                </a:r>
                <a:r>
                  <a:rPr lang="en-US" sz="1200" b="0" i="0">
                    <a:solidFill>
                      <a:srgbClr val="0E0E0E"/>
                    </a:solidFill>
                    <a:effectLst/>
                    <a:latin typeface="Cambria Math" panose="02040503050406030204" pitchFamily="18" charset="0"/>
                    <a:cs typeface="Arial" panose="020B0604020202020204" pitchFamily="34" charset="0"/>
                  </a:rPr>
                  <a:t>𝛼</a:t>
                </a:r>
                <a:r>
                  <a:rPr lang="en-US" sz="1200" dirty="0">
                    <a:solidFill>
                      <a:srgbClr val="0E0E0E"/>
                    </a:solidFill>
                    <a:effectLst/>
                    <a:latin typeface="Arial" panose="020B0604020202020204" pitchFamily="34" charset="0"/>
                    <a:cs typeface="Arial" panose="020B0604020202020204" pitchFamily="34" charset="0"/>
                  </a:rPr>
                  <a:t>, it falls within the rejection region, and we reject the null hypothesis.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E0E0E"/>
                    </a:solidFill>
                    <a:effectLst/>
                    <a:latin typeface="Arial" panose="020B0604020202020204" pitchFamily="34" charset="0"/>
                    <a:cs typeface="Arial" panose="020B0604020202020204" pitchFamily="34" charset="0"/>
                  </a:rPr>
                  <a:t> As the figure shows, the p-value and the rejection </a:t>
                </a:r>
                <a:r>
                  <a:rPr lang="en-US" sz="1200" b="0" dirty="0">
                    <a:solidFill>
                      <a:srgbClr val="0E0E0E"/>
                    </a:solidFill>
                    <a:effectLst/>
                    <a:latin typeface="Arial" panose="020B0604020202020204" pitchFamily="34" charset="0"/>
                    <a:cs typeface="Arial" panose="020B0604020202020204" pitchFamily="34" charset="0"/>
                  </a:rPr>
                  <a:t>region are two different approaches to making the same decision: whether </a:t>
                </a:r>
                <a:r>
                  <a:rPr lang="en-US" sz="1200" dirty="0">
                    <a:solidFill>
                      <a:srgbClr val="0E0E0E"/>
                    </a:solidFill>
                    <a:effectLst/>
                    <a:latin typeface="Arial" panose="020B0604020202020204" pitchFamily="34" charset="0"/>
                    <a:cs typeface="Arial" panose="020B0604020202020204" pitchFamily="34" charset="0"/>
                  </a:rPr>
                  <a:t>to reject the null hypothesis or not: If the p-value is smaller than \alpha, the test statistic falls within the rejection region, leading us to reject  H_0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E0E0E"/>
                  </a:solidFill>
                  <a:effectLst/>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mc:Fallback>
      </mc:AlternateContent>
      <p:sp>
        <p:nvSpPr>
          <p:cNvPr id="4" name="Slide Number Placeholder 3">
            <a:extLst>
              <a:ext uri="{FF2B5EF4-FFF2-40B4-BE49-F238E27FC236}">
                <a16:creationId xmlns:a16="http://schemas.microsoft.com/office/drawing/2014/main" id="{726971F8-7F38-9BC1-3A7D-2F09496F0D11}"/>
              </a:ext>
            </a:extLst>
          </p:cNvPr>
          <p:cNvSpPr>
            <a:spLocks noGrp="1"/>
          </p:cNvSpPr>
          <p:nvPr>
            <p:ph type="sldNum" sz="quarter" idx="5"/>
          </p:nvPr>
        </p:nvSpPr>
        <p:spPr/>
        <p:txBody>
          <a:bodyPr/>
          <a:lstStyle/>
          <a:p>
            <a:fld id="{A42275C3-B6EE-DF43-86B5-8EE2A6EA8297}" type="slidenum">
              <a:rPr lang="en-US" smtClean="0"/>
              <a:t>9</a:t>
            </a:fld>
            <a:endParaRPr lang="en-US"/>
          </a:p>
        </p:txBody>
      </p:sp>
    </p:spTree>
    <p:extLst>
      <p:ext uri="{BB962C8B-B14F-4D97-AF65-F5344CB8AC3E}">
        <p14:creationId xmlns:p14="http://schemas.microsoft.com/office/powerpoint/2010/main" val="1380096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D480A359-2FB3-4847-9D97-3491754AA7F9}" type="datetimeFigureOut">
              <a:rPr lang="en-US"/>
              <a:pPr>
                <a:defRPr/>
              </a:pPr>
              <a:t>3/3/25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E82176-A547-F94B-AC51-D6E9C882CB88}" type="slidenum">
              <a:rPr lang="en-US"/>
              <a:pPr>
                <a:defRPr/>
              </a:pPr>
              <a:t>‹#›</a:t>
            </a:fld>
            <a:endParaRPr lang="en-US"/>
          </a:p>
        </p:txBody>
      </p:sp>
    </p:spTree>
    <p:extLst>
      <p:ext uri="{BB962C8B-B14F-4D97-AF65-F5344CB8AC3E}">
        <p14:creationId xmlns:p14="http://schemas.microsoft.com/office/powerpoint/2010/main" val="78844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BC5DAC-1A13-D34F-9418-D6257772B49C}" type="datetimeFigureOut">
              <a:rPr lang="en-US"/>
              <a:pPr>
                <a:defRPr/>
              </a:pPr>
              <a:t>3/3/25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9610A8-B29A-B34A-A0B5-3DF26A2EB850}" type="slidenum">
              <a:rPr lang="en-US"/>
              <a:pPr>
                <a:defRPr/>
              </a:pPr>
              <a:t>‹#›</a:t>
            </a:fld>
            <a:endParaRPr lang="en-US"/>
          </a:p>
        </p:txBody>
      </p:sp>
    </p:spTree>
    <p:extLst>
      <p:ext uri="{BB962C8B-B14F-4D97-AF65-F5344CB8AC3E}">
        <p14:creationId xmlns:p14="http://schemas.microsoft.com/office/powerpoint/2010/main" val="215469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4EC0D93-568E-6D41-8E6D-0963A71A503C}" type="datetimeFigureOut">
              <a:rPr lang="en-US"/>
              <a:pPr>
                <a:defRPr/>
              </a:pPr>
              <a:t>3/3/25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2D0221-73D0-6245-9CCD-73A1D8FCB5E4}" type="slidenum">
              <a:rPr lang="en-US"/>
              <a:pPr>
                <a:defRPr/>
              </a:pPr>
              <a:t>‹#›</a:t>
            </a:fld>
            <a:endParaRPr lang="en-US"/>
          </a:p>
        </p:txBody>
      </p:sp>
    </p:spTree>
    <p:extLst>
      <p:ext uri="{BB962C8B-B14F-4D97-AF65-F5344CB8AC3E}">
        <p14:creationId xmlns:p14="http://schemas.microsoft.com/office/powerpoint/2010/main" val="82651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128603A-2399-D64A-8203-C8F297F981E8}" type="datetimeFigureOut">
              <a:rPr lang="en-US"/>
              <a:pPr>
                <a:defRPr/>
              </a:pPr>
              <a:t>3/3/25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F2C605-4958-CF43-AA48-80339EFDB0AF}" type="slidenum">
              <a:rPr lang="en-US"/>
              <a:pPr>
                <a:defRPr/>
              </a:pPr>
              <a:t>‹#›</a:t>
            </a:fld>
            <a:endParaRPr lang="en-US"/>
          </a:p>
        </p:txBody>
      </p:sp>
    </p:spTree>
    <p:extLst>
      <p:ext uri="{BB962C8B-B14F-4D97-AF65-F5344CB8AC3E}">
        <p14:creationId xmlns:p14="http://schemas.microsoft.com/office/powerpoint/2010/main" val="4257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035563"/>
            <a:ext cx="7772400" cy="1021556"/>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CF71F39-3D09-F149-B1A1-DC2A7DB4A435}" type="datetimeFigureOut">
              <a:rPr lang="en-US"/>
              <a:pPr>
                <a:defRPr/>
              </a:pPr>
              <a:t>3/3/25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A6BD0F-ABBC-C14D-BC96-77BE126A748B}" type="slidenum">
              <a:rPr lang="en-US"/>
              <a:pPr>
                <a:defRPr/>
              </a:pPr>
              <a:t>‹#›</a:t>
            </a:fld>
            <a:endParaRPr lang="en-US"/>
          </a:p>
        </p:txBody>
      </p:sp>
    </p:spTree>
    <p:extLst>
      <p:ext uri="{BB962C8B-B14F-4D97-AF65-F5344CB8AC3E}">
        <p14:creationId xmlns:p14="http://schemas.microsoft.com/office/powerpoint/2010/main" val="3944886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76377"/>
            <a:ext cx="4038600" cy="31182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76377"/>
            <a:ext cx="4038600" cy="31182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7E7E973-E761-9943-801C-DE1E51E28431}" type="datetimeFigureOut">
              <a:rPr lang="en-US"/>
              <a:pPr>
                <a:defRPr/>
              </a:pPr>
              <a:t>3/3/25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35E9FC-F6D5-0349-BBED-EA7D7A9BC49B}" type="slidenum">
              <a:rPr lang="en-US"/>
              <a:pPr>
                <a:defRPr/>
              </a:pPr>
              <a:t>‹#›</a:t>
            </a:fld>
            <a:endParaRPr lang="en-US"/>
          </a:p>
        </p:txBody>
      </p:sp>
    </p:spTree>
    <p:extLst>
      <p:ext uri="{BB962C8B-B14F-4D97-AF65-F5344CB8AC3E}">
        <p14:creationId xmlns:p14="http://schemas.microsoft.com/office/powerpoint/2010/main" val="178526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3" y="650504"/>
            <a:ext cx="8229600" cy="801290"/>
          </a:xfrm>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18ACE534-2B3A-FA4B-B87A-8AC244117610}" type="datetimeFigureOut">
              <a:rPr lang="en-US"/>
              <a:pPr>
                <a:defRPr/>
              </a:pPr>
              <a:t>3/3/25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B5B94E0-5E06-6D42-A41D-50D581B40900}" type="slidenum">
              <a:rPr lang="en-US"/>
              <a:pPr>
                <a:defRPr/>
              </a:pPr>
              <a:t>‹#›</a:t>
            </a:fld>
            <a:endParaRPr lang="en-US"/>
          </a:p>
        </p:txBody>
      </p:sp>
    </p:spTree>
    <p:extLst>
      <p:ext uri="{BB962C8B-B14F-4D97-AF65-F5344CB8AC3E}">
        <p14:creationId xmlns:p14="http://schemas.microsoft.com/office/powerpoint/2010/main" val="76039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2CDFFB5-C0BC-DE4D-9A38-E0EE75FC9E15}" type="datetimeFigureOut">
              <a:rPr lang="en-US"/>
              <a:pPr>
                <a:defRPr/>
              </a:pPr>
              <a:t>3/3/25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2AB7D4D-4E81-5B40-91F6-CF14C25F8623}" type="slidenum">
              <a:rPr lang="en-US"/>
              <a:pPr>
                <a:defRPr/>
              </a:pPr>
              <a:t>‹#›</a:t>
            </a:fld>
            <a:endParaRPr lang="en-US"/>
          </a:p>
        </p:txBody>
      </p:sp>
    </p:spTree>
    <p:extLst>
      <p:ext uri="{BB962C8B-B14F-4D97-AF65-F5344CB8AC3E}">
        <p14:creationId xmlns:p14="http://schemas.microsoft.com/office/powerpoint/2010/main" val="87628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42570F-F7E3-1F40-B6F3-59FE945D5A70}" type="datetimeFigureOut">
              <a:rPr lang="en-US"/>
              <a:pPr>
                <a:defRPr/>
              </a:pPr>
              <a:t>3/3/25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35B2FA7-4FDB-5643-811E-7991DEE50B01}" type="slidenum">
              <a:rPr lang="en-US"/>
              <a:pPr>
                <a:defRPr/>
              </a:pPr>
              <a:t>‹#›</a:t>
            </a:fld>
            <a:endParaRPr lang="en-US"/>
          </a:p>
        </p:txBody>
      </p:sp>
    </p:spTree>
    <p:extLst>
      <p:ext uri="{BB962C8B-B14F-4D97-AF65-F5344CB8AC3E}">
        <p14:creationId xmlns:p14="http://schemas.microsoft.com/office/powerpoint/2010/main" val="277930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371E9B0-C3DF-544F-BB14-A487ECCC7F43}" type="datetimeFigureOut">
              <a:rPr lang="en-US"/>
              <a:pPr>
                <a:defRPr/>
              </a:pPr>
              <a:t>3/3/25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DD8B14-AE1E-054C-8668-93D0F0400A18}" type="slidenum">
              <a:rPr lang="en-US"/>
              <a:pPr>
                <a:defRPr/>
              </a:pPr>
              <a:t>‹#›</a:t>
            </a:fld>
            <a:endParaRPr lang="en-US"/>
          </a:p>
        </p:txBody>
      </p:sp>
    </p:spTree>
    <p:extLst>
      <p:ext uri="{BB962C8B-B14F-4D97-AF65-F5344CB8AC3E}">
        <p14:creationId xmlns:p14="http://schemas.microsoft.com/office/powerpoint/2010/main" val="405940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5C4B1CF-5E0C-5D41-A3E2-D78942339385}" type="datetimeFigureOut">
              <a:rPr lang="en-US"/>
              <a:pPr>
                <a:defRPr/>
              </a:pPr>
              <a:t>3/3/25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EF0004-A563-C64B-9FAD-6198662E1BD1}" type="slidenum">
              <a:rPr lang="en-US"/>
              <a:pPr>
                <a:defRPr/>
              </a:pPr>
              <a:t>‹#›</a:t>
            </a:fld>
            <a:endParaRPr lang="en-US"/>
          </a:p>
        </p:txBody>
      </p:sp>
    </p:spTree>
    <p:extLst>
      <p:ext uri="{BB962C8B-B14F-4D97-AF65-F5344CB8AC3E}">
        <p14:creationId xmlns:p14="http://schemas.microsoft.com/office/powerpoint/2010/main" val="121490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675085"/>
            <a:ext cx="8229600" cy="801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Headline Line One</a:t>
            </a:r>
            <a:br>
              <a:rPr lang="en-US" dirty="0"/>
            </a:br>
            <a:r>
              <a:rPr lang="en-US" dirty="0"/>
              <a:t>Headline Line Two</a:t>
            </a:r>
          </a:p>
        </p:txBody>
      </p:sp>
      <p:sp>
        <p:nvSpPr>
          <p:cNvPr id="1027" name="Text Placeholder 2"/>
          <p:cNvSpPr>
            <a:spLocks noGrp="1"/>
          </p:cNvSpPr>
          <p:nvPr>
            <p:ph type="body" idx="1"/>
          </p:nvPr>
        </p:nvSpPr>
        <p:spPr bwMode="auto">
          <a:xfrm>
            <a:off x="457200" y="2266950"/>
            <a:ext cx="8229600" cy="23276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anose="020B0604020202020204" pitchFamily="34" charset="0"/>
                <a:ea typeface="+mn-ea"/>
                <a:cs typeface="Arial" panose="020B0604020202020204" pitchFamily="34" charset="0"/>
              </a:defRPr>
            </a:lvl1pPr>
          </a:lstStyle>
          <a:p>
            <a:pPr>
              <a:defRPr/>
            </a:pPr>
            <a:fld id="{C944504B-B211-B34D-97AF-78446C71FCDD}" type="datetimeFigureOut">
              <a:rPr lang="en-US" smtClean="0"/>
              <a:pPr>
                <a:defRPr/>
              </a:pPr>
              <a:t>3/3/25</a:t>
            </a:fld>
            <a:endParaRPr lang="en-US"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0EF7D53D-272A-624E-BE3D-99D13E2B4193}" type="slidenum">
              <a:rPr lang="en-US"/>
              <a:pPr>
                <a:defRPr/>
              </a:pPr>
              <a:t>‹#›</a:t>
            </a:fld>
            <a:endParaRPr lang="en-US" dirty="0"/>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0"/>
            <a:ext cx="9152194" cy="457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3200" b="1" kern="1200">
          <a:solidFill>
            <a:schemeClr val="tx1"/>
          </a:solidFill>
          <a:latin typeface="Arial"/>
          <a:ea typeface="ＭＳ Ｐゴシック" charset="0"/>
          <a:cs typeface="Arial"/>
        </a:defRPr>
      </a:lvl1pPr>
      <a:lvl2pPr algn="ctr" defTabSz="457200" rtl="0" eaLnBrk="1" fontAlgn="base" hangingPunct="1">
        <a:spcBef>
          <a:spcPct val="0"/>
        </a:spcBef>
        <a:spcAft>
          <a:spcPct val="0"/>
        </a:spcAft>
        <a:defRPr sz="3200" b="1">
          <a:solidFill>
            <a:schemeClr val="tx1"/>
          </a:solidFill>
          <a:latin typeface="Arial" charset="0"/>
          <a:ea typeface="ＭＳ Ｐゴシック" charset="0"/>
        </a:defRPr>
      </a:lvl2pPr>
      <a:lvl3pPr algn="ctr" defTabSz="457200" rtl="0" eaLnBrk="1" fontAlgn="base" hangingPunct="1">
        <a:spcBef>
          <a:spcPct val="0"/>
        </a:spcBef>
        <a:spcAft>
          <a:spcPct val="0"/>
        </a:spcAft>
        <a:defRPr sz="3200" b="1">
          <a:solidFill>
            <a:schemeClr val="tx1"/>
          </a:solidFill>
          <a:latin typeface="Arial" charset="0"/>
          <a:ea typeface="ＭＳ Ｐゴシック" charset="0"/>
        </a:defRPr>
      </a:lvl3pPr>
      <a:lvl4pPr algn="ctr" defTabSz="457200" rtl="0" eaLnBrk="1" fontAlgn="base" hangingPunct="1">
        <a:spcBef>
          <a:spcPct val="0"/>
        </a:spcBef>
        <a:spcAft>
          <a:spcPct val="0"/>
        </a:spcAft>
        <a:defRPr sz="3200" b="1">
          <a:solidFill>
            <a:schemeClr val="tx1"/>
          </a:solidFill>
          <a:latin typeface="Arial" charset="0"/>
          <a:ea typeface="ＭＳ Ｐゴシック" charset="0"/>
        </a:defRPr>
      </a:lvl4pPr>
      <a:lvl5pPr algn="ctr" defTabSz="457200" rtl="0" eaLnBrk="1" fontAlgn="base" hangingPunct="1">
        <a:spcBef>
          <a:spcPct val="0"/>
        </a:spcBef>
        <a:spcAft>
          <a:spcPct val="0"/>
        </a:spcAft>
        <a:defRPr sz="3200" b="1">
          <a:solidFill>
            <a:schemeClr val="tx1"/>
          </a:solidFill>
          <a:latin typeface="Arial" charset="0"/>
          <a:ea typeface="ＭＳ Ｐゴシック" charset="0"/>
        </a:defRPr>
      </a:lvl5pPr>
      <a:lvl6pPr marL="457200" algn="ctr" defTabSz="457200" rtl="0" eaLnBrk="1" fontAlgn="base" hangingPunct="1">
        <a:spcBef>
          <a:spcPct val="0"/>
        </a:spcBef>
        <a:spcAft>
          <a:spcPct val="0"/>
        </a:spcAft>
        <a:defRPr sz="3200" b="1">
          <a:solidFill>
            <a:schemeClr val="tx1"/>
          </a:solidFill>
          <a:latin typeface="Arial" charset="0"/>
          <a:ea typeface="ＭＳ Ｐゴシック" charset="0"/>
        </a:defRPr>
      </a:lvl6pPr>
      <a:lvl7pPr marL="914400" algn="ctr" defTabSz="457200" rtl="0" eaLnBrk="1" fontAlgn="base" hangingPunct="1">
        <a:spcBef>
          <a:spcPct val="0"/>
        </a:spcBef>
        <a:spcAft>
          <a:spcPct val="0"/>
        </a:spcAft>
        <a:defRPr sz="3200" b="1">
          <a:solidFill>
            <a:schemeClr val="tx1"/>
          </a:solidFill>
          <a:latin typeface="Arial" charset="0"/>
          <a:ea typeface="ＭＳ Ｐゴシック" charset="0"/>
        </a:defRPr>
      </a:lvl7pPr>
      <a:lvl8pPr marL="1371600" algn="ctr" defTabSz="457200" rtl="0" eaLnBrk="1" fontAlgn="base" hangingPunct="1">
        <a:spcBef>
          <a:spcPct val="0"/>
        </a:spcBef>
        <a:spcAft>
          <a:spcPct val="0"/>
        </a:spcAft>
        <a:defRPr sz="3200" b="1">
          <a:solidFill>
            <a:schemeClr val="tx1"/>
          </a:solidFill>
          <a:latin typeface="Arial" charset="0"/>
          <a:ea typeface="ＭＳ Ｐゴシック" charset="0"/>
        </a:defRPr>
      </a:lvl8pPr>
      <a:lvl9pPr marL="1828800" algn="ctr" defTabSz="457200" rtl="0" eaLnBrk="1" fontAlgn="base" hangingPunct="1">
        <a:spcBef>
          <a:spcPct val="0"/>
        </a:spcBef>
        <a:spcAft>
          <a:spcPct val="0"/>
        </a:spcAft>
        <a:defRPr sz="3200" b="1">
          <a:solidFill>
            <a:schemeClr val="tx1"/>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Font typeface="Arial" charset="0"/>
        <a:buChar char="–"/>
        <a:defRPr sz="140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1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ctrTitle"/>
          </p:nvPr>
        </p:nvSpPr>
        <p:spPr>
          <a:xfrm>
            <a:off x="685800" y="1854332"/>
            <a:ext cx="7772400" cy="1434836"/>
          </a:xfrm>
        </p:spPr>
        <p:txBody>
          <a:bodyPr/>
          <a:lstStyle/>
          <a:p>
            <a:r>
              <a:rPr lang="en-US" sz="2400" b="0" dirty="0">
                <a:solidFill>
                  <a:srgbClr val="0E0E0E"/>
                </a:solidFill>
                <a:effectLst/>
                <a:latin typeface=".SF NS"/>
              </a:rPr>
              <a:t>Understanding Key Concepts in Statistical Inference</a:t>
            </a:r>
            <a:br>
              <a:rPr lang="en-US" sz="2400" b="1" dirty="0">
                <a:solidFill>
                  <a:srgbClr val="0E0E0E"/>
                </a:solidFill>
                <a:effectLst/>
                <a:latin typeface=".SF NS"/>
              </a:rPr>
            </a:br>
            <a:br>
              <a:rPr lang="en-US" sz="2400" b="1" dirty="0">
                <a:solidFill>
                  <a:srgbClr val="0E0E0E"/>
                </a:solidFill>
                <a:effectLst/>
                <a:latin typeface=".SF NS"/>
              </a:rPr>
            </a:br>
            <a:r>
              <a:rPr lang="en-US" sz="2400" b="1" dirty="0">
                <a:solidFill>
                  <a:srgbClr val="0E0E0E"/>
                </a:solidFill>
                <a:effectLst/>
                <a:latin typeface=".SF NS"/>
              </a:rPr>
              <a:t>ROC Curve and AUC</a:t>
            </a:r>
            <a:endParaRPr lang="en-US" sz="2400" dirty="0">
              <a:latin typeface="Arial" charset="0"/>
            </a:endParaRPr>
          </a:p>
        </p:txBody>
      </p:sp>
      <p:sp>
        <p:nvSpPr>
          <p:cNvPr id="3" name="Subtitle 2"/>
          <p:cNvSpPr>
            <a:spLocks noGrp="1"/>
          </p:cNvSpPr>
          <p:nvPr>
            <p:ph type="subTitle" idx="1"/>
          </p:nvPr>
        </p:nvSpPr>
        <p:spPr>
          <a:xfrm>
            <a:off x="4732867" y="3913717"/>
            <a:ext cx="4368800" cy="582083"/>
          </a:xfrm>
        </p:spPr>
        <p:txBody>
          <a:bodyPr rtlCol="0">
            <a:normAutofit/>
          </a:bodyPr>
          <a:lstStyle/>
          <a:p>
            <a:pPr fontAlgn="auto">
              <a:spcAft>
                <a:spcPts val="0"/>
              </a:spcAft>
              <a:buFont typeface="Arial"/>
              <a:buNone/>
              <a:defRPr/>
            </a:pPr>
            <a:r>
              <a:rPr lang="en-US" sz="1800" dirty="0" err="1">
                <a:latin typeface="Arial" charset="0"/>
              </a:rPr>
              <a:t>NCTraCS</a:t>
            </a:r>
            <a:r>
              <a:rPr lang="en-US" sz="1800" dirty="0">
                <a:latin typeface="Arial" charset="0"/>
              </a:rPr>
              <a:t> Tutorial Series</a:t>
            </a:r>
          </a:p>
          <a:p>
            <a:pPr fontAlgn="auto">
              <a:spcAft>
                <a:spcPts val="0"/>
              </a:spcAft>
              <a:buFont typeface="Arial"/>
              <a:buNone/>
              <a:defRPr/>
            </a:pPr>
            <a:endParaRPr lang="en-US" sz="1800" dirty="0">
              <a:latin typeface="Arial" charset="0"/>
            </a:endParaRPr>
          </a:p>
          <a:p>
            <a:pPr fontAlgn="auto">
              <a:spcAft>
                <a:spcPts val="0"/>
              </a:spcAft>
              <a:buFont typeface="Arial"/>
              <a:buNone/>
              <a:defRPr/>
            </a:pPr>
            <a:endParaRPr lang="en-US" sz="1200" dirty="0">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55B1B9-39B6-728B-9B46-5B7411B673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36D93E-CFA4-EB1C-0013-7881B0879FAB}"/>
              </a:ext>
            </a:extLst>
          </p:cNvPr>
          <p:cNvSpPr>
            <a:spLocks noGrp="1"/>
          </p:cNvSpPr>
          <p:nvPr>
            <p:ph type="title"/>
          </p:nvPr>
        </p:nvSpPr>
        <p:spPr>
          <a:xfrm>
            <a:off x="155542" y="521267"/>
            <a:ext cx="8229600" cy="414244"/>
          </a:xfrm>
        </p:spPr>
        <p:txBody>
          <a:bodyPr/>
          <a:lstStyle/>
          <a:p>
            <a:pPr algn="l"/>
            <a:r>
              <a:rPr lang="en-US" dirty="0"/>
              <a:t>ROC Curve and AUC</a:t>
            </a:r>
          </a:p>
        </p:txBody>
      </p:sp>
      <p:sp>
        <p:nvSpPr>
          <p:cNvPr id="3" name="Content Placeholder 2">
            <a:extLst>
              <a:ext uri="{FF2B5EF4-FFF2-40B4-BE49-F238E27FC236}">
                <a16:creationId xmlns:a16="http://schemas.microsoft.com/office/drawing/2014/main" id="{5D59CE40-6255-BEC9-653D-CFCFBBDDF536}"/>
              </a:ext>
            </a:extLst>
          </p:cNvPr>
          <p:cNvSpPr>
            <a:spLocks noGrp="1"/>
          </p:cNvSpPr>
          <p:nvPr>
            <p:ph idx="1"/>
          </p:nvPr>
        </p:nvSpPr>
        <p:spPr>
          <a:xfrm>
            <a:off x="3556154" y="1365788"/>
            <a:ext cx="5329755" cy="1790597"/>
          </a:xfrm>
        </p:spPr>
        <p:txBody>
          <a:bodyPr/>
          <a:lstStyle/>
          <a:p>
            <a:endParaRPr lang="en-US" sz="1400" dirty="0">
              <a:solidFill>
                <a:srgbClr val="0E0E0E"/>
              </a:solidFill>
              <a:latin typeface="+mn-lt"/>
              <a:cs typeface="Arial" panose="020B0604020202020204" pitchFamily="34" charset="0"/>
            </a:endParaRPr>
          </a:p>
          <a:p>
            <a:r>
              <a:rPr lang="en-US" sz="1400" dirty="0">
                <a:solidFill>
                  <a:srgbClr val="0E0E0E"/>
                </a:solidFill>
                <a:effectLst/>
                <a:latin typeface="+mn-lt"/>
                <a:cs typeface="Arial" panose="020B0604020202020204" pitchFamily="34" charset="0"/>
              </a:rPr>
              <a:t>If false negatives cost higher </a:t>
            </a:r>
            <a:r>
              <a:rPr lang="en-US" sz="1400" dirty="0">
                <a:solidFill>
                  <a:srgbClr val="0E0E0E"/>
                </a:solidFill>
                <a:effectLst/>
                <a:latin typeface="+mn-lt"/>
                <a:cs typeface="Arial" panose="020B0604020202020204" pitchFamily="34" charset="0"/>
                <a:sym typeface="Wingdings" pitchFamily="2" charset="2"/>
              </a:rPr>
              <a:t> point C</a:t>
            </a:r>
            <a:endParaRPr lang="en-US" sz="1400" dirty="0">
              <a:solidFill>
                <a:srgbClr val="0E0E0E"/>
              </a:solidFill>
              <a:effectLst/>
              <a:latin typeface="+mn-lt"/>
              <a:cs typeface="Arial" panose="020B0604020202020204" pitchFamily="34" charset="0"/>
            </a:endParaRPr>
          </a:p>
          <a:p>
            <a:endParaRPr lang="en-US" sz="1400" dirty="0">
              <a:solidFill>
                <a:srgbClr val="0E0E0E"/>
              </a:solidFill>
              <a:latin typeface="+mn-lt"/>
              <a:cs typeface="Arial" panose="020B0604020202020204" pitchFamily="34" charset="0"/>
            </a:endParaRPr>
          </a:p>
          <a:p>
            <a:r>
              <a:rPr lang="en-US" sz="1400" dirty="0">
                <a:solidFill>
                  <a:srgbClr val="0E0E0E"/>
                </a:solidFill>
                <a:effectLst/>
                <a:latin typeface="+mn-lt"/>
                <a:cs typeface="Arial" panose="020B0604020202020204" pitchFamily="34" charset="0"/>
              </a:rPr>
              <a:t>If false positives cost higher </a:t>
            </a:r>
            <a:r>
              <a:rPr lang="en-US" sz="1400" dirty="0">
                <a:solidFill>
                  <a:srgbClr val="0E0E0E"/>
                </a:solidFill>
                <a:effectLst/>
                <a:latin typeface="+mn-lt"/>
                <a:cs typeface="Arial" panose="020B0604020202020204" pitchFamily="34" charset="0"/>
                <a:sym typeface="Wingdings" pitchFamily="2" charset="2"/>
              </a:rPr>
              <a:t> point A</a:t>
            </a:r>
          </a:p>
          <a:p>
            <a:endParaRPr lang="en-US" sz="1400" dirty="0">
              <a:solidFill>
                <a:srgbClr val="0E0E0E"/>
              </a:solidFill>
              <a:latin typeface="+mn-lt"/>
              <a:cs typeface="Arial" panose="020B0604020202020204" pitchFamily="34" charset="0"/>
              <a:sym typeface="Wingdings" pitchFamily="2" charset="2"/>
            </a:endParaRPr>
          </a:p>
          <a:p>
            <a:r>
              <a:rPr lang="en-US" sz="1400" dirty="0">
                <a:solidFill>
                  <a:srgbClr val="0E0E0E"/>
                </a:solidFill>
                <a:effectLst/>
                <a:latin typeface="+mn-lt"/>
                <a:cs typeface="Arial" panose="020B0604020202020204" pitchFamily="34" charset="0"/>
                <a:sym typeface="Wingdings" pitchFamily="2" charset="2"/>
              </a:rPr>
              <a:t>If false negatives and false positives are roughly equivalent  B</a:t>
            </a:r>
            <a:endParaRPr lang="en-US" sz="1400" dirty="0">
              <a:solidFill>
                <a:srgbClr val="0E0E0E"/>
              </a:solidFill>
              <a:effectLst/>
              <a:latin typeface="+mn-lt"/>
              <a:cs typeface="Arial" panose="020B0604020202020204" pitchFamily="34" charset="0"/>
            </a:endParaRPr>
          </a:p>
          <a:p>
            <a:endParaRPr lang="en-US" sz="1400" dirty="0">
              <a:solidFill>
                <a:srgbClr val="0E0E0E"/>
              </a:solidFill>
              <a:latin typeface="+mn-lt"/>
              <a:cs typeface="Arial" panose="020B0604020202020204" pitchFamily="34" charset="0"/>
            </a:endParaRPr>
          </a:p>
          <a:p>
            <a:endParaRPr lang="en-US" sz="1400" dirty="0">
              <a:solidFill>
                <a:srgbClr val="0E0E0E"/>
              </a:solidFill>
              <a:effectLst/>
              <a:latin typeface="+mn-lt"/>
              <a:cs typeface="Arial" panose="020B0604020202020204" pitchFamily="34" charset="0"/>
            </a:endParaRPr>
          </a:p>
          <a:p>
            <a:pPr marL="0" indent="0">
              <a:buNone/>
            </a:pPr>
            <a:r>
              <a:rPr lang="en-US" sz="1400" dirty="0">
                <a:solidFill>
                  <a:srgbClr val="0E0E0E"/>
                </a:solidFill>
                <a:latin typeface="+mn-lt"/>
                <a:cs typeface="Arial" panose="020B0604020202020204" pitchFamily="34" charset="0"/>
              </a:rPr>
              <a:t>                                                                                                                                                             </a:t>
            </a:r>
            <a:r>
              <a:rPr lang="en-US" sz="1100" dirty="0">
                <a:solidFill>
                  <a:srgbClr val="0E0E0E"/>
                </a:solidFill>
                <a:latin typeface="+mn-lt"/>
                <a:cs typeface="Arial" panose="020B0604020202020204" pitchFamily="34" charset="0"/>
              </a:rPr>
              <a:t>  </a:t>
            </a:r>
          </a:p>
          <a:p>
            <a:pPr marL="0" indent="0">
              <a:buNone/>
            </a:pPr>
            <a:r>
              <a:rPr lang="en-US" sz="1100" dirty="0">
                <a:solidFill>
                  <a:srgbClr val="0E0E0E"/>
                </a:solidFill>
                <a:latin typeface="+mn-lt"/>
                <a:cs typeface="Arial" panose="020B0604020202020204" pitchFamily="34" charset="0"/>
              </a:rPr>
              <a:t>                                                                                                                                                                                                      </a:t>
            </a:r>
          </a:p>
          <a:p>
            <a:endParaRPr lang="en-US" sz="1400" dirty="0">
              <a:solidFill>
                <a:srgbClr val="0E0E0E"/>
              </a:solidFill>
              <a:effectLst/>
              <a:latin typeface="+mn-lt"/>
              <a:cs typeface="Arial" panose="020B0604020202020204" pitchFamily="34" charset="0"/>
            </a:endParaRPr>
          </a:p>
          <a:p>
            <a:pPr lvl="1"/>
            <a:endParaRPr lang="en-US" sz="1400" dirty="0">
              <a:solidFill>
                <a:srgbClr val="0E0E0E"/>
              </a:solidFill>
              <a:effectLst/>
              <a:latin typeface="+mn-lt"/>
              <a:cs typeface="Arial" panose="020B0604020202020204" pitchFamily="34" charset="0"/>
            </a:endParaRPr>
          </a:p>
          <a:p>
            <a:endParaRPr lang="en-US" sz="1800" dirty="0">
              <a:latin typeface="+mn-lt"/>
              <a:cs typeface="Arial" panose="020B0604020202020204" pitchFamily="34" charset="0"/>
            </a:endParaRPr>
          </a:p>
        </p:txBody>
      </p:sp>
      <p:pic>
        <p:nvPicPr>
          <p:cNvPr id="12" name="Picture 11" descr="A graph of a graph&#10;&#10;AI-generated content may be incorrect.">
            <a:extLst>
              <a:ext uri="{FF2B5EF4-FFF2-40B4-BE49-F238E27FC236}">
                <a16:creationId xmlns:a16="http://schemas.microsoft.com/office/drawing/2014/main" id="{487D93B0-3489-8F85-C9FF-C6EE0BC50615}"/>
              </a:ext>
            </a:extLst>
          </p:cNvPr>
          <p:cNvPicPr>
            <a:picLocks noChangeAspect="1"/>
          </p:cNvPicPr>
          <p:nvPr/>
        </p:nvPicPr>
        <p:blipFill>
          <a:blip r:embed="rId3"/>
          <a:stretch>
            <a:fillRect/>
          </a:stretch>
        </p:blipFill>
        <p:spPr>
          <a:xfrm>
            <a:off x="258091" y="1383649"/>
            <a:ext cx="3298063" cy="2441619"/>
          </a:xfrm>
          <a:prstGeom prst="rect">
            <a:avLst/>
          </a:prstGeom>
        </p:spPr>
      </p:pic>
      <p:sp>
        <p:nvSpPr>
          <p:cNvPr id="13" name="TextBox 12">
            <a:extLst>
              <a:ext uri="{FF2B5EF4-FFF2-40B4-BE49-F238E27FC236}">
                <a16:creationId xmlns:a16="http://schemas.microsoft.com/office/drawing/2014/main" id="{88D81F03-FBBD-46E4-EE8F-C8764F2F7368}"/>
              </a:ext>
            </a:extLst>
          </p:cNvPr>
          <p:cNvSpPr txBox="1"/>
          <p:nvPr/>
        </p:nvSpPr>
        <p:spPr>
          <a:xfrm>
            <a:off x="891118" y="3825268"/>
            <a:ext cx="3441601" cy="253916"/>
          </a:xfrm>
          <a:prstGeom prst="rect">
            <a:avLst/>
          </a:prstGeom>
          <a:noFill/>
        </p:spPr>
        <p:txBody>
          <a:bodyPr wrap="square" rtlCol="0">
            <a:spAutoFit/>
          </a:bodyPr>
          <a:lstStyle/>
          <a:p>
            <a:r>
              <a:rPr lang="en-US" sz="1050" dirty="0"/>
              <a:t>Figure [1]: model with AUC = 0.84</a:t>
            </a:r>
          </a:p>
        </p:txBody>
      </p:sp>
    </p:spTree>
    <p:extLst>
      <p:ext uri="{BB962C8B-B14F-4D97-AF65-F5344CB8AC3E}">
        <p14:creationId xmlns:p14="http://schemas.microsoft.com/office/powerpoint/2010/main" val="1706789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4954E-5580-8F5E-0205-41B0578235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533A12-35A3-8057-E6B6-394144F87C95}"/>
              </a:ext>
            </a:extLst>
          </p:cNvPr>
          <p:cNvSpPr>
            <a:spLocks noGrp="1"/>
          </p:cNvSpPr>
          <p:nvPr>
            <p:ph type="title"/>
          </p:nvPr>
        </p:nvSpPr>
        <p:spPr>
          <a:xfrm>
            <a:off x="155542" y="521267"/>
            <a:ext cx="8229600" cy="414244"/>
          </a:xfrm>
        </p:spPr>
        <p:txBody>
          <a:bodyPr/>
          <a:lstStyle/>
          <a:p>
            <a:pPr algn="l"/>
            <a:r>
              <a:rPr lang="en-US" dirty="0"/>
              <a:t>Example: FVC Smoking</a:t>
            </a:r>
          </a:p>
        </p:txBody>
      </p:sp>
      <p:sp>
        <p:nvSpPr>
          <p:cNvPr id="3" name="Content Placeholder 2">
            <a:extLst>
              <a:ext uri="{FF2B5EF4-FFF2-40B4-BE49-F238E27FC236}">
                <a16:creationId xmlns:a16="http://schemas.microsoft.com/office/drawing/2014/main" id="{FDAF2364-0BAF-6024-541E-E909EE6082F1}"/>
              </a:ext>
            </a:extLst>
          </p:cNvPr>
          <p:cNvSpPr>
            <a:spLocks noGrp="1"/>
          </p:cNvSpPr>
          <p:nvPr>
            <p:ph idx="1"/>
          </p:nvPr>
        </p:nvSpPr>
        <p:spPr>
          <a:xfrm>
            <a:off x="155542" y="996529"/>
            <a:ext cx="4416458" cy="3481622"/>
          </a:xfrm>
        </p:spPr>
        <p:txBody>
          <a:bodyPr/>
          <a:lstStyle/>
          <a:p>
            <a:r>
              <a:rPr lang="en-US" sz="1400" dirty="0">
                <a:solidFill>
                  <a:srgbClr val="0E0E0E"/>
                </a:solidFill>
                <a:latin typeface="+mn-lt"/>
                <a:cs typeface="Arial" panose="020B0604020202020204" pitchFamily="34" charset="0"/>
              </a:rPr>
              <a:t>In the FVC smoking example, we convert the “smoker” group into a binary classification problem:</a:t>
            </a:r>
          </a:p>
          <a:p>
            <a:pPr lvl="1"/>
            <a:r>
              <a:rPr lang="en-US" sz="1400" dirty="0">
                <a:solidFill>
                  <a:srgbClr val="0E0E0E"/>
                </a:solidFill>
                <a:latin typeface="+mn-lt"/>
                <a:cs typeface="Arial" panose="020B0604020202020204" pitchFamily="34" charset="0"/>
              </a:rPr>
              <a:t>smoker = 1 for actual smokers </a:t>
            </a:r>
          </a:p>
          <a:p>
            <a:pPr lvl="1"/>
            <a:r>
              <a:rPr lang="en-US" sz="1400" dirty="0">
                <a:solidFill>
                  <a:srgbClr val="0E0E0E"/>
                </a:solidFill>
                <a:latin typeface="+mn-lt"/>
                <a:cs typeface="Arial" panose="020B0604020202020204" pitchFamily="34" charset="0"/>
              </a:rPr>
              <a:t>smoker = 0 for non-smokers</a:t>
            </a:r>
          </a:p>
          <a:p>
            <a:r>
              <a:rPr lang="en-US" sz="1400" dirty="0">
                <a:solidFill>
                  <a:srgbClr val="0E0E0E"/>
                </a:solidFill>
                <a:latin typeface="+mn-lt"/>
                <a:cs typeface="Arial" panose="020B0604020202020204" pitchFamily="34" charset="0"/>
              </a:rPr>
              <a:t>Fit a logistic regression model predicting Smoker based on FVC with predictors Smoking Status, and Age</a:t>
            </a:r>
          </a:p>
          <a:p>
            <a:r>
              <a:rPr lang="en-US" sz="1400" dirty="0">
                <a:solidFill>
                  <a:srgbClr val="0E0E0E"/>
                </a:solidFill>
                <a:latin typeface="+mn-lt"/>
                <a:cs typeface="Arial" panose="020B0604020202020204" pitchFamily="34" charset="0"/>
              </a:rPr>
              <a:t>Generate probability scores from the model for each observation</a:t>
            </a:r>
          </a:p>
          <a:p>
            <a:r>
              <a:rPr lang="en-US" sz="1400" dirty="0">
                <a:solidFill>
                  <a:srgbClr val="0E0E0E"/>
                </a:solidFill>
                <a:latin typeface="+mn-lt"/>
                <a:cs typeface="Arial" panose="020B0604020202020204" pitchFamily="34" charset="0"/>
              </a:rPr>
              <a:t>Compute the ROC curve and AUC</a:t>
            </a:r>
          </a:p>
          <a:p>
            <a:r>
              <a:rPr lang="en-US" sz="1400" dirty="0">
                <a:solidFill>
                  <a:srgbClr val="0E0E0E"/>
                </a:solidFill>
                <a:latin typeface="+mn-lt"/>
                <a:cs typeface="Arial" panose="020B0604020202020204" pitchFamily="34" charset="0"/>
              </a:rPr>
              <a:t>Plot the ROC curve (here AUC = 0.629)</a:t>
            </a:r>
          </a:p>
          <a:p>
            <a:r>
              <a:rPr lang="en-US" sz="1400" dirty="0">
                <a:solidFill>
                  <a:srgbClr val="0E0E0E"/>
                </a:solidFill>
                <a:latin typeface="+mn-lt"/>
                <a:cs typeface="Arial" panose="020B0604020202020204" pitchFamily="34" charset="0"/>
              </a:rPr>
              <a:t>Generally speaking: </a:t>
            </a:r>
            <a:r>
              <a:rPr lang="en-US" sz="1400" dirty="0">
                <a:solidFill>
                  <a:srgbClr val="0E0E0E"/>
                </a:solidFill>
                <a:latin typeface="+mn-lt"/>
                <a:cs typeface="Arial" panose="020B0604020202020204" pitchFamily="34" charset="0"/>
                <a:sym typeface="Wingdings" pitchFamily="2" charset="2"/>
              </a:rPr>
              <a:t>AUC &gt; 0.8  good classification performance</a:t>
            </a:r>
          </a:p>
          <a:p>
            <a:pPr marL="400050" lvl="1" indent="0">
              <a:buNone/>
            </a:pPr>
            <a:r>
              <a:rPr lang="en-US" sz="1400" dirty="0">
                <a:solidFill>
                  <a:srgbClr val="0E0E0E"/>
                </a:solidFill>
                <a:latin typeface="+mn-lt"/>
                <a:cs typeface="Arial" panose="020B0604020202020204" pitchFamily="34" charset="0"/>
              </a:rPr>
              <a:t>         </a:t>
            </a:r>
            <a:endParaRPr lang="en-US" sz="1400" dirty="0">
              <a:solidFill>
                <a:srgbClr val="0E0E0E"/>
              </a:solidFill>
              <a:effectLst/>
              <a:latin typeface="+mn-lt"/>
              <a:cs typeface="Arial" panose="020B0604020202020204" pitchFamily="34" charset="0"/>
            </a:endParaRPr>
          </a:p>
          <a:p>
            <a:pPr marL="457200" lvl="1" indent="0">
              <a:buNone/>
            </a:pPr>
            <a:endParaRPr lang="en-US" sz="1400" dirty="0">
              <a:solidFill>
                <a:srgbClr val="0E0E0E"/>
              </a:solidFill>
              <a:effectLst/>
              <a:latin typeface="+mn-lt"/>
              <a:cs typeface="Arial" panose="020B0604020202020204" pitchFamily="34" charset="0"/>
            </a:endParaRPr>
          </a:p>
          <a:p>
            <a:pPr marL="0" indent="0">
              <a:buNone/>
            </a:pPr>
            <a:endParaRPr lang="en-US" sz="1800" dirty="0">
              <a:latin typeface="+mn-lt"/>
              <a:cs typeface="Arial" panose="020B0604020202020204" pitchFamily="34" charset="0"/>
            </a:endParaRPr>
          </a:p>
        </p:txBody>
      </p:sp>
      <p:sp>
        <p:nvSpPr>
          <p:cNvPr id="14" name="TextBox 13">
            <a:extLst>
              <a:ext uri="{FF2B5EF4-FFF2-40B4-BE49-F238E27FC236}">
                <a16:creationId xmlns:a16="http://schemas.microsoft.com/office/drawing/2014/main" id="{F1B4EBDB-556C-94D6-0426-AED6F6F2D57E}"/>
              </a:ext>
            </a:extLst>
          </p:cNvPr>
          <p:cNvSpPr txBox="1"/>
          <p:nvPr/>
        </p:nvSpPr>
        <p:spPr>
          <a:xfrm>
            <a:off x="78630" y="4841502"/>
            <a:ext cx="8078771" cy="253916"/>
          </a:xfrm>
          <a:prstGeom prst="rect">
            <a:avLst/>
          </a:prstGeom>
          <a:noFill/>
        </p:spPr>
        <p:txBody>
          <a:bodyPr wrap="square" rtlCol="0">
            <a:spAutoFit/>
          </a:bodyPr>
          <a:lstStyle/>
          <a:p>
            <a:r>
              <a:rPr lang="en-US" sz="1050" dirty="0">
                <a:solidFill>
                  <a:schemeClr val="bg1">
                    <a:lumMod val="65000"/>
                  </a:schemeClr>
                </a:solidFill>
              </a:rPr>
              <a:t>   Code: ”3_2_ROCAUC.R”</a:t>
            </a:r>
          </a:p>
        </p:txBody>
      </p:sp>
      <p:pic>
        <p:nvPicPr>
          <p:cNvPr id="5" name="Picture 4" descr="A graph with a line&#10;&#10;AI-generated content may be incorrect.">
            <a:extLst>
              <a:ext uri="{FF2B5EF4-FFF2-40B4-BE49-F238E27FC236}">
                <a16:creationId xmlns:a16="http://schemas.microsoft.com/office/drawing/2014/main" id="{0FE5E775-E6CE-722B-AB6D-B0CED536A448}"/>
              </a:ext>
            </a:extLst>
          </p:cNvPr>
          <p:cNvPicPr>
            <a:picLocks noChangeAspect="1"/>
          </p:cNvPicPr>
          <p:nvPr/>
        </p:nvPicPr>
        <p:blipFill>
          <a:blip r:embed="rId3"/>
          <a:stretch>
            <a:fillRect/>
          </a:stretch>
        </p:blipFill>
        <p:spPr>
          <a:xfrm>
            <a:off x="4572000" y="1140611"/>
            <a:ext cx="4169060" cy="2974189"/>
          </a:xfrm>
          <a:prstGeom prst="rect">
            <a:avLst/>
          </a:prstGeom>
        </p:spPr>
      </p:pic>
    </p:spTree>
    <p:extLst>
      <p:ext uri="{BB962C8B-B14F-4D97-AF65-F5344CB8AC3E}">
        <p14:creationId xmlns:p14="http://schemas.microsoft.com/office/powerpoint/2010/main" val="642971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8316F5-4EC3-DB9C-F5F4-B0BFDAA33D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D34497-7B11-CFE1-1E22-32F8362531F8}"/>
              </a:ext>
            </a:extLst>
          </p:cNvPr>
          <p:cNvSpPr>
            <a:spLocks noGrp="1"/>
          </p:cNvSpPr>
          <p:nvPr>
            <p:ph type="title"/>
          </p:nvPr>
        </p:nvSpPr>
        <p:spPr>
          <a:xfrm>
            <a:off x="155542" y="521267"/>
            <a:ext cx="8229600" cy="414244"/>
          </a:xfrm>
        </p:spPr>
        <p:txBody>
          <a:bodyPr/>
          <a:lstStyle/>
          <a:p>
            <a:pPr algn="l"/>
            <a:r>
              <a:rPr lang="en-US" dirty="0"/>
              <a:t>Example: FVC Smoking</a:t>
            </a:r>
          </a:p>
        </p:txBody>
      </p:sp>
      <p:sp>
        <p:nvSpPr>
          <p:cNvPr id="3" name="Content Placeholder 2">
            <a:extLst>
              <a:ext uri="{FF2B5EF4-FFF2-40B4-BE49-F238E27FC236}">
                <a16:creationId xmlns:a16="http://schemas.microsoft.com/office/drawing/2014/main" id="{4A86AF6F-BEDE-91E6-512C-0346D612C38D}"/>
              </a:ext>
            </a:extLst>
          </p:cNvPr>
          <p:cNvSpPr>
            <a:spLocks noGrp="1"/>
          </p:cNvSpPr>
          <p:nvPr>
            <p:ph idx="1"/>
          </p:nvPr>
        </p:nvSpPr>
        <p:spPr>
          <a:xfrm>
            <a:off x="155542" y="996529"/>
            <a:ext cx="4416458" cy="3481622"/>
          </a:xfrm>
        </p:spPr>
        <p:txBody>
          <a:bodyPr/>
          <a:lstStyle/>
          <a:p>
            <a:r>
              <a:rPr lang="en-US" sz="1400" dirty="0">
                <a:solidFill>
                  <a:srgbClr val="0E0E0E"/>
                </a:solidFill>
                <a:latin typeface="+mn-lt"/>
                <a:cs typeface="Arial" panose="020B0604020202020204" pitchFamily="34" charset="0"/>
              </a:rPr>
              <a:t>In the FVC smoking example, we convert the “smoker” group into a binary classification problem:</a:t>
            </a:r>
          </a:p>
          <a:p>
            <a:pPr lvl="1"/>
            <a:r>
              <a:rPr lang="en-US" sz="1400" dirty="0">
                <a:solidFill>
                  <a:srgbClr val="0E0E0E"/>
                </a:solidFill>
                <a:latin typeface="+mn-lt"/>
                <a:cs typeface="Arial" panose="020B0604020202020204" pitchFamily="34" charset="0"/>
              </a:rPr>
              <a:t>smoker = 1 for actual smokers </a:t>
            </a:r>
          </a:p>
          <a:p>
            <a:pPr lvl="1"/>
            <a:r>
              <a:rPr lang="en-US" sz="1400" dirty="0">
                <a:solidFill>
                  <a:srgbClr val="0E0E0E"/>
                </a:solidFill>
                <a:latin typeface="+mn-lt"/>
                <a:cs typeface="Arial" panose="020B0604020202020204" pitchFamily="34" charset="0"/>
              </a:rPr>
              <a:t>smoker = 0 for non-smokers</a:t>
            </a:r>
          </a:p>
          <a:p>
            <a:r>
              <a:rPr lang="en-US" sz="1400" dirty="0">
                <a:solidFill>
                  <a:srgbClr val="0E0E0E"/>
                </a:solidFill>
                <a:latin typeface="+mn-lt"/>
                <a:cs typeface="Arial" panose="020B0604020202020204" pitchFamily="34" charset="0"/>
              </a:rPr>
              <a:t>Fit a logistic regression model predicting Smoker based on FVC with predictors Smoking Status, and Age</a:t>
            </a:r>
          </a:p>
          <a:p>
            <a:r>
              <a:rPr lang="en-US" sz="1400" dirty="0">
                <a:solidFill>
                  <a:srgbClr val="0E0E0E"/>
                </a:solidFill>
                <a:latin typeface="+mn-lt"/>
                <a:cs typeface="Arial" panose="020B0604020202020204" pitchFamily="34" charset="0"/>
              </a:rPr>
              <a:t>Generate probability scores from the model for each observation</a:t>
            </a:r>
          </a:p>
          <a:p>
            <a:r>
              <a:rPr lang="en-US" sz="1400" dirty="0">
                <a:solidFill>
                  <a:srgbClr val="0E0E0E"/>
                </a:solidFill>
                <a:latin typeface="+mn-lt"/>
                <a:cs typeface="Arial" panose="020B0604020202020204" pitchFamily="34" charset="0"/>
              </a:rPr>
              <a:t>Compute the ROC curve and AUC</a:t>
            </a:r>
          </a:p>
          <a:p>
            <a:r>
              <a:rPr lang="en-US" sz="1400" dirty="0">
                <a:solidFill>
                  <a:srgbClr val="0E0E0E"/>
                </a:solidFill>
                <a:latin typeface="+mn-lt"/>
                <a:cs typeface="Arial" panose="020B0604020202020204" pitchFamily="34" charset="0"/>
              </a:rPr>
              <a:t>Plot the ROC curve (here AUC = 0.629)</a:t>
            </a:r>
          </a:p>
          <a:p>
            <a:r>
              <a:rPr lang="en-US" sz="1400" dirty="0">
                <a:solidFill>
                  <a:srgbClr val="0E0E0E"/>
                </a:solidFill>
                <a:latin typeface="+mn-lt"/>
                <a:cs typeface="Arial" panose="020B0604020202020204" pitchFamily="34" charset="0"/>
              </a:rPr>
              <a:t>Generally speaking: </a:t>
            </a:r>
            <a:r>
              <a:rPr lang="en-US" sz="1400" dirty="0">
                <a:solidFill>
                  <a:srgbClr val="0E0E0E"/>
                </a:solidFill>
                <a:latin typeface="+mn-lt"/>
                <a:cs typeface="Arial" panose="020B0604020202020204" pitchFamily="34" charset="0"/>
                <a:sym typeface="Wingdings" pitchFamily="2" charset="2"/>
              </a:rPr>
              <a:t>AUC &gt; 0.8  good classification performance</a:t>
            </a:r>
          </a:p>
          <a:p>
            <a:r>
              <a:rPr lang="en-US" sz="1400" dirty="0">
                <a:solidFill>
                  <a:srgbClr val="0070C0"/>
                </a:solidFill>
                <a:latin typeface="+mn-lt"/>
                <a:cs typeface="Arial" panose="020B0604020202020204" pitchFamily="34" charset="0"/>
                <a:sym typeface="Wingdings" pitchFamily="2" charset="2"/>
              </a:rPr>
              <a:t>Fit an improved logistic model including Smoking Status, Age and </a:t>
            </a:r>
            <a:r>
              <a:rPr lang="en-US" sz="1400" dirty="0" err="1">
                <a:solidFill>
                  <a:srgbClr val="0070C0"/>
                </a:solidFill>
                <a:latin typeface="+mn-lt"/>
                <a:cs typeface="Arial" panose="020B0604020202020204" pitchFamily="34" charset="0"/>
                <a:sym typeface="Wingdings" pitchFamily="2" charset="2"/>
              </a:rPr>
              <a:t>Biomaker</a:t>
            </a:r>
            <a:endParaRPr lang="en-US" sz="1400" dirty="0">
              <a:solidFill>
                <a:srgbClr val="0070C0"/>
              </a:solidFill>
              <a:latin typeface="+mn-lt"/>
              <a:cs typeface="Arial" panose="020B0604020202020204" pitchFamily="34" charset="0"/>
              <a:sym typeface="Wingdings" pitchFamily="2" charset="2"/>
            </a:endParaRPr>
          </a:p>
          <a:p>
            <a:r>
              <a:rPr lang="en-US" sz="1400" dirty="0">
                <a:solidFill>
                  <a:srgbClr val="0070C0"/>
                </a:solidFill>
                <a:latin typeface="+mn-lt"/>
                <a:cs typeface="Arial" panose="020B0604020202020204" pitchFamily="34" charset="0"/>
                <a:sym typeface="Wingdings" pitchFamily="2" charset="2"/>
              </a:rPr>
              <a:t>Improved AUC = 1 </a:t>
            </a:r>
          </a:p>
          <a:p>
            <a:pPr marL="400050" lvl="1" indent="0">
              <a:buNone/>
            </a:pPr>
            <a:r>
              <a:rPr lang="en-US" sz="1400" dirty="0">
                <a:solidFill>
                  <a:srgbClr val="0E0E0E"/>
                </a:solidFill>
                <a:latin typeface="+mn-lt"/>
                <a:cs typeface="Arial" panose="020B0604020202020204" pitchFamily="34" charset="0"/>
              </a:rPr>
              <a:t>         </a:t>
            </a:r>
            <a:endParaRPr lang="en-US" sz="1400" dirty="0">
              <a:solidFill>
                <a:srgbClr val="0E0E0E"/>
              </a:solidFill>
              <a:effectLst/>
              <a:latin typeface="+mn-lt"/>
              <a:cs typeface="Arial" panose="020B0604020202020204" pitchFamily="34" charset="0"/>
            </a:endParaRPr>
          </a:p>
          <a:p>
            <a:pPr marL="457200" lvl="1" indent="0">
              <a:buNone/>
            </a:pPr>
            <a:endParaRPr lang="en-US" sz="1400" dirty="0">
              <a:solidFill>
                <a:srgbClr val="0E0E0E"/>
              </a:solidFill>
              <a:effectLst/>
              <a:latin typeface="+mn-lt"/>
              <a:cs typeface="Arial" panose="020B0604020202020204" pitchFamily="34" charset="0"/>
            </a:endParaRPr>
          </a:p>
          <a:p>
            <a:pPr marL="0" indent="0">
              <a:buNone/>
            </a:pPr>
            <a:endParaRPr lang="en-US" sz="1800" dirty="0">
              <a:latin typeface="+mn-lt"/>
              <a:cs typeface="Arial" panose="020B0604020202020204" pitchFamily="34" charset="0"/>
            </a:endParaRPr>
          </a:p>
        </p:txBody>
      </p:sp>
      <p:sp>
        <p:nvSpPr>
          <p:cNvPr id="14" name="TextBox 13">
            <a:extLst>
              <a:ext uri="{FF2B5EF4-FFF2-40B4-BE49-F238E27FC236}">
                <a16:creationId xmlns:a16="http://schemas.microsoft.com/office/drawing/2014/main" id="{346A871B-65C2-DBA5-D795-F3F7AC4F50FB}"/>
              </a:ext>
            </a:extLst>
          </p:cNvPr>
          <p:cNvSpPr txBox="1"/>
          <p:nvPr/>
        </p:nvSpPr>
        <p:spPr>
          <a:xfrm>
            <a:off x="78630" y="4841502"/>
            <a:ext cx="8078771" cy="253916"/>
          </a:xfrm>
          <a:prstGeom prst="rect">
            <a:avLst/>
          </a:prstGeom>
          <a:noFill/>
        </p:spPr>
        <p:txBody>
          <a:bodyPr wrap="square" rtlCol="0">
            <a:spAutoFit/>
          </a:bodyPr>
          <a:lstStyle/>
          <a:p>
            <a:r>
              <a:rPr lang="en-US" sz="1050" dirty="0">
                <a:solidFill>
                  <a:schemeClr val="bg1">
                    <a:lumMod val="65000"/>
                  </a:schemeClr>
                </a:solidFill>
              </a:rPr>
              <a:t>   Code: ”3_2_ROCAUC.R”</a:t>
            </a:r>
          </a:p>
        </p:txBody>
      </p:sp>
      <p:pic>
        <p:nvPicPr>
          <p:cNvPr id="6" name="Picture 5" descr="A graph with red line&#10;&#10;AI-generated content may be incorrect.">
            <a:extLst>
              <a:ext uri="{FF2B5EF4-FFF2-40B4-BE49-F238E27FC236}">
                <a16:creationId xmlns:a16="http://schemas.microsoft.com/office/drawing/2014/main" id="{76ED6A76-403F-CB59-C4B7-8CCC7E485589}"/>
              </a:ext>
            </a:extLst>
          </p:cNvPr>
          <p:cNvPicPr>
            <a:picLocks noChangeAspect="1"/>
          </p:cNvPicPr>
          <p:nvPr/>
        </p:nvPicPr>
        <p:blipFill>
          <a:blip r:embed="rId3"/>
          <a:stretch>
            <a:fillRect/>
          </a:stretch>
        </p:blipFill>
        <p:spPr>
          <a:xfrm>
            <a:off x="4571999" y="1180271"/>
            <a:ext cx="4416457" cy="3108134"/>
          </a:xfrm>
          <a:prstGeom prst="rect">
            <a:avLst/>
          </a:prstGeom>
        </p:spPr>
      </p:pic>
    </p:spTree>
    <p:extLst>
      <p:ext uri="{BB962C8B-B14F-4D97-AF65-F5344CB8AC3E}">
        <p14:creationId xmlns:p14="http://schemas.microsoft.com/office/powerpoint/2010/main" val="1497842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E17837-EB96-AAF2-86D4-F3F4239F17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5CCFB1-A75F-D505-A2DC-C9E6B0553010}"/>
              </a:ext>
            </a:extLst>
          </p:cNvPr>
          <p:cNvSpPr>
            <a:spLocks noGrp="1"/>
          </p:cNvSpPr>
          <p:nvPr>
            <p:ph type="title"/>
          </p:nvPr>
        </p:nvSpPr>
        <p:spPr>
          <a:xfrm>
            <a:off x="457200" y="587302"/>
            <a:ext cx="8229600" cy="414244"/>
          </a:xfrm>
        </p:spPr>
        <p:txBody>
          <a:bodyPr/>
          <a:lstStyle/>
          <a:p>
            <a:pPr algn="l"/>
            <a:r>
              <a:rPr lang="en-US" dirty="0"/>
              <a:t>Example</a:t>
            </a:r>
          </a:p>
        </p:txBody>
      </p:sp>
      <p:sp>
        <p:nvSpPr>
          <p:cNvPr id="3" name="Content Placeholder 2">
            <a:extLst>
              <a:ext uri="{FF2B5EF4-FFF2-40B4-BE49-F238E27FC236}">
                <a16:creationId xmlns:a16="http://schemas.microsoft.com/office/drawing/2014/main" id="{A2177B49-03B2-BB0B-4659-97690FDE45C3}"/>
              </a:ext>
            </a:extLst>
          </p:cNvPr>
          <p:cNvSpPr>
            <a:spLocks noGrp="1"/>
          </p:cNvSpPr>
          <p:nvPr>
            <p:ph idx="1"/>
          </p:nvPr>
        </p:nvSpPr>
        <p:spPr>
          <a:xfrm>
            <a:off x="457200" y="1089328"/>
            <a:ext cx="8229600" cy="4054171"/>
          </a:xfrm>
        </p:spPr>
        <p:txBody>
          <a:bodyPr/>
          <a:lstStyle/>
          <a:p>
            <a:r>
              <a:rPr lang="en-US" sz="1400" dirty="0">
                <a:solidFill>
                  <a:srgbClr val="3F3F3F"/>
                </a:solidFill>
                <a:effectLst/>
                <a:latin typeface="+mn-lt"/>
              </a:rPr>
              <a:t>To investigate whether smoking reduces lung function, forced vital capacity (FVC, a test of lung function) was measured in I00 men aged 25-29, of whom 36 were smokers and 64 </a:t>
            </a:r>
            <a:r>
              <a:rPr lang="en-US" sz="1400" dirty="0">
                <a:solidFill>
                  <a:srgbClr val="3F3F3F"/>
                </a:solidFill>
                <a:latin typeface="+mn-lt"/>
              </a:rPr>
              <a:t>were </a:t>
            </a:r>
            <a:r>
              <a:rPr lang="en-US" sz="1400" dirty="0">
                <a:solidFill>
                  <a:srgbClr val="3F3F3F"/>
                </a:solidFill>
                <a:effectLst/>
                <a:latin typeface="+mn-lt"/>
              </a:rPr>
              <a:t>non-smokers. (Example 7.1 from </a:t>
            </a:r>
            <a:r>
              <a:rPr lang="en-US" sz="1400" i="1" dirty="0">
                <a:solidFill>
                  <a:srgbClr val="3F3F3F"/>
                </a:solidFill>
                <a:effectLst/>
                <a:latin typeface="+mn-lt"/>
              </a:rPr>
              <a:t>Essential Medical Statistics</a:t>
            </a:r>
            <a:r>
              <a:rPr lang="en-US" sz="1400" dirty="0">
                <a:solidFill>
                  <a:srgbClr val="3F3F3F"/>
                </a:solidFill>
                <a:effectLst/>
                <a:latin typeface="+mn-lt"/>
              </a:rPr>
              <a:t>)</a:t>
            </a:r>
          </a:p>
          <a:p>
            <a:endParaRPr lang="en-US" sz="1400" dirty="0">
              <a:solidFill>
                <a:srgbClr val="3F3F3F"/>
              </a:solidFill>
              <a:latin typeface="+mn-lt"/>
            </a:endParaRPr>
          </a:p>
          <a:p>
            <a:endParaRPr lang="en-US" sz="1400" dirty="0">
              <a:solidFill>
                <a:srgbClr val="3F3F3F"/>
              </a:solidFill>
              <a:latin typeface="+mn-lt"/>
            </a:endParaRPr>
          </a:p>
          <a:p>
            <a:endParaRPr lang="en-US" sz="1400" dirty="0">
              <a:solidFill>
                <a:srgbClr val="3F3F3F"/>
              </a:solidFill>
              <a:latin typeface="+mn-lt"/>
            </a:endParaRPr>
          </a:p>
          <a:p>
            <a:endParaRPr lang="en-US" sz="1400" dirty="0">
              <a:solidFill>
                <a:srgbClr val="3F3F3F"/>
              </a:solidFill>
              <a:latin typeface="+mn-lt"/>
            </a:endParaRPr>
          </a:p>
          <a:p>
            <a:endParaRPr lang="en-US" sz="1400" dirty="0">
              <a:solidFill>
                <a:srgbClr val="3F3F3F"/>
              </a:solidFill>
              <a:latin typeface="+mn-lt"/>
            </a:endParaRPr>
          </a:p>
          <a:p>
            <a:endParaRPr lang="en-US" sz="1400" b="0" dirty="0">
              <a:solidFill>
                <a:srgbClr val="3F3F3F"/>
              </a:solidFill>
              <a:latin typeface="+mn-lt"/>
            </a:endParaRPr>
          </a:p>
          <a:p>
            <a:pPr marL="0" indent="0">
              <a:buNone/>
            </a:pPr>
            <a:endParaRPr lang="en-US" sz="1400" b="0" dirty="0">
              <a:solidFill>
                <a:srgbClr val="3F3F3F"/>
              </a:solidFill>
              <a:latin typeface="+mn-lt"/>
            </a:endParaRPr>
          </a:p>
          <a:p>
            <a:pPr marL="0" indent="0">
              <a:buNone/>
            </a:pPr>
            <a:endParaRPr lang="en-US" sz="1400" b="0" dirty="0">
              <a:solidFill>
                <a:srgbClr val="3F3F3F"/>
              </a:solidFill>
              <a:latin typeface="+mn-lt"/>
            </a:endParaRPr>
          </a:p>
          <a:p>
            <a:pPr marL="0" indent="0">
              <a:buNone/>
            </a:pPr>
            <a:endParaRPr lang="en-US" sz="1400" dirty="0">
              <a:solidFill>
                <a:srgbClr val="3F3F3F"/>
              </a:solidFill>
              <a:latin typeface="+mn-lt"/>
            </a:endParaRPr>
          </a:p>
          <a:p>
            <a:pPr marL="0" indent="0">
              <a:buNone/>
            </a:pPr>
            <a:endParaRPr lang="en-US" sz="1400" dirty="0">
              <a:solidFill>
                <a:srgbClr val="3F3F3F"/>
              </a:solidFill>
              <a:latin typeface="+mn-lt"/>
            </a:endParaRPr>
          </a:p>
          <a:p>
            <a:endParaRPr lang="en-US" sz="1800" dirty="0">
              <a:latin typeface="+mn-lt"/>
            </a:endParaRPr>
          </a:p>
        </p:txBody>
      </p:sp>
      <p:pic>
        <p:nvPicPr>
          <p:cNvPr id="5" name="Picture 4" descr="A screenshot of a computer&#10;&#10;Description automatically generated">
            <a:extLst>
              <a:ext uri="{FF2B5EF4-FFF2-40B4-BE49-F238E27FC236}">
                <a16:creationId xmlns:a16="http://schemas.microsoft.com/office/drawing/2014/main" id="{98395112-040A-9FF9-0864-D00FC787F19A}"/>
              </a:ext>
            </a:extLst>
          </p:cNvPr>
          <p:cNvPicPr>
            <a:picLocks noChangeAspect="1"/>
          </p:cNvPicPr>
          <p:nvPr/>
        </p:nvPicPr>
        <p:blipFill>
          <a:blip r:embed="rId3"/>
          <a:stretch>
            <a:fillRect/>
          </a:stretch>
        </p:blipFill>
        <p:spPr>
          <a:xfrm>
            <a:off x="777240" y="2550532"/>
            <a:ext cx="5254605" cy="1131761"/>
          </a:xfrm>
          <a:prstGeom prst="rect">
            <a:avLst/>
          </a:prstGeom>
        </p:spPr>
      </p:pic>
      <p:pic>
        <p:nvPicPr>
          <p:cNvPr id="7" name="Picture 6" descr="A graph with red and blue rectangles&#10;&#10;Description automatically generated">
            <a:extLst>
              <a:ext uri="{FF2B5EF4-FFF2-40B4-BE49-F238E27FC236}">
                <a16:creationId xmlns:a16="http://schemas.microsoft.com/office/drawing/2014/main" id="{5EA15383-F7B5-4DD9-4074-282A67E1B0C4}"/>
              </a:ext>
            </a:extLst>
          </p:cNvPr>
          <p:cNvPicPr>
            <a:picLocks noChangeAspect="1"/>
          </p:cNvPicPr>
          <p:nvPr/>
        </p:nvPicPr>
        <p:blipFill>
          <a:blip r:embed="rId4"/>
          <a:stretch>
            <a:fillRect/>
          </a:stretch>
        </p:blipFill>
        <p:spPr>
          <a:xfrm>
            <a:off x="6031845" y="1900386"/>
            <a:ext cx="3112155" cy="2659533"/>
          </a:xfrm>
          <a:prstGeom prst="rect">
            <a:avLst/>
          </a:prstGeom>
        </p:spPr>
      </p:pic>
    </p:spTree>
    <p:extLst>
      <p:ext uri="{BB962C8B-B14F-4D97-AF65-F5344CB8AC3E}">
        <p14:creationId xmlns:p14="http://schemas.microsoft.com/office/powerpoint/2010/main" val="304712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860395-959B-CED7-569F-C0EA41B74C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407D17-DE1F-3CCE-01C3-AB27E2CCE1D3}"/>
              </a:ext>
            </a:extLst>
          </p:cNvPr>
          <p:cNvSpPr>
            <a:spLocks noGrp="1"/>
          </p:cNvSpPr>
          <p:nvPr>
            <p:ph type="title"/>
          </p:nvPr>
        </p:nvSpPr>
        <p:spPr>
          <a:xfrm>
            <a:off x="155542" y="521267"/>
            <a:ext cx="8229600" cy="414244"/>
          </a:xfrm>
        </p:spPr>
        <p:txBody>
          <a:bodyPr/>
          <a:lstStyle/>
          <a:p>
            <a:pPr algn="l"/>
            <a:r>
              <a:rPr lang="en-US" dirty="0"/>
              <a:t>Recap</a:t>
            </a:r>
          </a:p>
        </p:txBody>
      </p:sp>
      <p:sp>
        <p:nvSpPr>
          <p:cNvPr id="3" name="Content Placeholder 2">
            <a:extLst>
              <a:ext uri="{FF2B5EF4-FFF2-40B4-BE49-F238E27FC236}">
                <a16:creationId xmlns:a16="http://schemas.microsoft.com/office/drawing/2014/main" id="{27905323-ED09-2F2A-83AA-1E5B195C1DC9}"/>
              </a:ext>
            </a:extLst>
          </p:cNvPr>
          <p:cNvSpPr>
            <a:spLocks noGrp="1"/>
          </p:cNvSpPr>
          <p:nvPr>
            <p:ph idx="1"/>
          </p:nvPr>
        </p:nvSpPr>
        <p:spPr>
          <a:xfrm>
            <a:off x="155542" y="935511"/>
            <a:ext cx="8229600" cy="1790597"/>
          </a:xfrm>
        </p:spPr>
        <p:txBody>
          <a:bodyPr/>
          <a:lstStyle/>
          <a:p>
            <a:endParaRPr lang="en-US" sz="1400" dirty="0">
              <a:solidFill>
                <a:srgbClr val="0E0E0E"/>
              </a:solidFill>
              <a:effectLst/>
              <a:latin typeface="+mn-lt"/>
              <a:cs typeface="Arial" panose="020B0604020202020204" pitchFamily="34" charset="0"/>
            </a:endParaRPr>
          </a:p>
          <a:p>
            <a:endParaRPr lang="en-US" sz="1400" dirty="0">
              <a:solidFill>
                <a:srgbClr val="0E0E0E"/>
              </a:solidFill>
              <a:latin typeface="+mn-lt"/>
              <a:cs typeface="Arial" panose="020B0604020202020204" pitchFamily="34" charset="0"/>
            </a:endParaRPr>
          </a:p>
          <a:p>
            <a:endParaRPr lang="en-US" sz="1400" dirty="0">
              <a:solidFill>
                <a:srgbClr val="0E0E0E"/>
              </a:solidFill>
              <a:effectLst/>
              <a:latin typeface="+mn-lt"/>
              <a:cs typeface="Arial" panose="020B0604020202020204" pitchFamily="34" charset="0"/>
            </a:endParaRPr>
          </a:p>
          <a:p>
            <a:pPr marL="0" indent="0">
              <a:buNone/>
            </a:pPr>
            <a:r>
              <a:rPr lang="en-US" sz="1400" dirty="0">
                <a:solidFill>
                  <a:srgbClr val="0E0E0E"/>
                </a:solidFill>
                <a:latin typeface="+mn-lt"/>
                <a:cs typeface="Arial" panose="020B0604020202020204" pitchFamily="34" charset="0"/>
              </a:rPr>
              <a:t>                                                                                                                                                             </a:t>
            </a:r>
            <a:r>
              <a:rPr lang="en-US" sz="1100" dirty="0">
                <a:solidFill>
                  <a:srgbClr val="0E0E0E"/>
                </a:solidFill>
                <a:latin typeface="+mn-lt"/>
                <a:cs typeface="Arial" panose="020B0604020202020204" pitchFamily="34" charset="0"/>
              </a:rPr>
              <a:t>  </a:t>
            </a:r>
          </a:p>
          <a:p>
            <a:pPr marL="0" indent="0">
              <a:buNone/>
            </a:pPr>
            <a:r>
              <a:rPr lang="en-US" sz="1100" dirty="0">
                <a:solidFill>
                  <a:srgbClr val="0E0E0E"/>
                </a:solidFill>
                <a:latin typeface="+mn-lt"/>
                <a:cs typeface="Arial" panose="020B0604020202020204" pitchFamily="34" charset="0"/>
              </a:rPr>
              <a:t>                                                                                                                                                                                                      </a:t>
            </a:r>
          </a:p>
          <a:p>
            <a:endParaRPr lang="en-US" sz="1400" dirty="0">
              <a:solidFill>
                <a:srgbClr val="0E0E0E"/>
              </a:solidFill>
              <a:effectLst/>
              <a:latin typeface="+mn-lt"/>
              <a:cs typeface="Arial" panose="020B0604020202020204" pitchFamily="34" charset="0"/>
            </a:endParaRPr>
          </a:p>
          <a:p>
            <a:pPr lvl="1"/>
            <a:endParaRPr lang="en-US" sz="1400" dirty="0">
              <a:solidFill>
                <a:srgbClr val="0E0E0E"/>
              </a:solidFill>
              <a:effectLst/>
              <a:latin typeface="+mn-lt"/>
              <a:cs typeface="Arial" panose="020B0604020202020204" pitchFamily="34" charset="0"/>
            </a:endParaRPr>
          </a:p>
          <a:p>
            <a:endParaRPr lang="en-US" sz="1800" dirty="0">
              <a:latin typeface="+mn-lt"/>
              <a:cs typeface="Arial" panose="020B0604020202020204" pitchFamily="34" charset="0"/>
            </a:endParaRPr>
          </a:p>
        </p:txBody>
      </p:sp>
      <p:graphicFrame>
        <p:nvGraphicFramePr>
          <p:cNvPr id="6" name="Table 5">
            <a:extLst>
              <a:ext uri="{FF2B5EF4-FFF2-40B4-BE49-F238E27FC236}">
                <a16:creationId xmlns:a16="http://schemas.microsoft.com/office/drawing/2014/main" id="{2287173E-DC59-4C92-B760-68F85043A015}"/>
              </a:ext>
            </a:extLst>
          </p:cNvPr>
          <p:cNvGraphicFramePr>
            <a:graphicFrameLocks noGrp="1"/>
          </p:cNvGraphicFramePr>
          <p:nvPr>
            <p:extLst>
              <p:ext uri="{D42A27DB-BD31-4B8C-83A1-F6EECF244321}">
                <p14:modId xmlns:p14="http://schemas.microsoft.com/office/powerpoint/2010/main" val="1797188417"/>
              </p:ext>
            </p:extLst>
          </p:nvPr>
        </p:nvGraphicFramePr>
        <p:xfrm>
          <a:off x="224455" y="1037788"/>
          <a:ext cx="8160687" cy="3634685"/>
        </p:xfrm>
        <a:graphic>
          <a:graphicData uri="http://schemas.openxmlformats.org/drawingml/2006/table">
            <a:tbl>
              <a:tblPr firstRow="1" bandRow="1">
                <a:tableStyleId>{5C22544A-7EE6-4342-B048-85BDC9FD1C3A}</a:tableStyleId>
              </a:tblPr>
              <a:tblGrid>
                <a:gridCol w="1338470">
                  <a:extLst>
                    <a:ext uri="{9D8B030D-6E8A-4147-A177-3AD203B41FA5}">
                      <a16:colId xmlns:a16="http://schemas.microsoft.com/office/drawing/2014/main" val="139254134"/>
                    </a:ext>
                  </a:extLst>
                </a:gridCol>
                <a:gridCol w="3024978">
                  <a:extLst>
                    <a:ext uri="{9D8B030D-6E8A-4147-A177-3AD203B41FA5}">
                      <a16:colId xmlns:a16="http://schemas.microsoft.com/office/drawing/2014/main" val="357498835"/>
                    </a:ext>
                  </a:extLst>
                </a:gridCol>
                <a:gridCol w="3797239">
                  <a:extLst>
                    <a:ext uri="{9D8B030D-6E8A-4147-A177-3AD203B41FA5}">
                      <a16:colId xmlns:a16="http://schemas.microsoft.com/office/drawing/2014/main" val="718314149"/>
                    </a:ext>
                  </a:extLst>
                </a:gridCol>
              </a:tblGrid>
              <a:tr h="726937">
                <a:tc>
                  <a:txBody>
                    <a:bodyPr/>
                    <a:lstStyle/>
                    <a:p>
                      <a:endParaRPr lang="en-US" dirty="0"/>
                    </a:p>
                  </a:txBody>
                  <a:tcPr/>
                </a:tc>
                <a:tc>
                  <a:txBody>
                    <a:bodyPr/>
                    <a:lstStyle/>
                    <a:p>
                      <a:r>
                        <a:rPr lang="en-US" dirty="0"/>
                        <a:t>Definition </a:t>
                      </a:r>
                    </a:p>
                  </a:txBody>
                  <a:tcPr/>
                </a:tc>
                <a:tc>
                  <a:txBody>
                    <a:bodyPr/>
                    <a:lstStyle/>
                    <a:p>
                      <a:r>
                        <a:rPr lang="en-US" dirty="0"/>
                        <a:t>Smoking Example</a:t>
                      </a:r>
                    </a:p>
                  </a:txBody>
                  <a:tcPr/>
                </a:tc>
                <a:extLst>
                  <a:ext uri="{0D108BD9-81ED-4DB2-BD59-A6C34878D82A}">
                    <a16:rowId xmlns:a16="http://schemas.microsoft.com/office/drawing/2014/main" val="2210192586"/>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True Positive Rate (TPR, or Sensitivity)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2831802149"/>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False Positive Rate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(FPR)</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2296053310"/>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True Negative Rate (TNR, or Specificity)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509302928"/>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False Negative Rate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(FNR)</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1526470237"/>
                  </a:ext>
                </a:extLst>
              </a:tr>
            </a:tbl>
          </a:graphicData>
        </a:graphic>
      </p:graphicFrame>
    </p:spTree>
    <p:extLst>
      <p:ext uri="{BB962C8B-B14F-4D97-AF65-F5344CB8AC3E}">
        <p14:creationId xmlns:p14="http://schemas.microsoft.com/office/powerpoint/2010/main" val="2612347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AD7414-755A-DC93-87D0-B0B7276D5F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1E2F8E-9BF9-383E-7A2F-C507947DC393}"/>
              </a:ext>
            </a:extLst>
          </p:cNvPr>
          <p:cNvSpPr>
            <a:spLocks noGrp="1"/>
          </p:cNvSpPr>
          <p:nvPr>
            <p:ph type="title"/>
          </p:nvPr>
        </p:nvSpPr>
        <p:spPr>
          <a:xfrm>
            <a:off x="155542" y="521267"/>
            <a:ext cx="8229600" cy="414244"/>
          </a:xfrm>
        </p:spPr>
        <p:txBody>
          <a:bodyPr/>
          <a:lstStyle/>
          <a:p>
            <a:pPr algn="l"/>
            <a:r>
              <a:rPr lang="en-US" dirty="0"/>
              <a:t>Recap</a:t>
            </a:r>
          </a:p>
        </p:txBody>
      </p:sp>
      <p:sp>
        <p:nvSpPr>
          <p:cNvPr id="3" name="Content Placeholder 2">
            <a:extLst>
              <a:ext uri="{FF2B5EF4-FFF2-40B4-BE49-F238E27FC236}">
                <a16:creationId xmlns:a16="http://schemas.microsoft.com/office/drawing/2014/main" id="{2E05DA6F-E693-3117-D4FE-2A1B769321DB}"/>
              </a:ext>
            </a:extLst>
          </p:cNvPr>
          <p:cNvSpPr>
            <a:spLocks noGrp="1"/>
          </p:cNvSpPr>
          <p:nvPr>
            <p:ph idx="1"/>
          </p:nvPr>
        </p:nvSpPr>
        <p:spPr>
          <a:xfrm>
            <a:off x="155542" y="935511"/>
            <a:ext cx="8229600" cy="1790597"/>
          </a:xfrm>
        </p:spPr>
        <p:txBody>
          <a:bodyPr/>
          <a:lstStyle/>
          <a:p>
            <a:endParaRPr lang="en-US" sz="1400" dirty="0">
              <a:solidFill>
                <a:srgbClr val="0E0E0E"/>
              </a:solidFill>
              <a:effectLst/>
              <a:latin typeface="+mn-lt"/>
              <a:cs typeface="Arial" panose="020B0604020202020204" pitchFamily="34" charset="0"/>
            </a:endParaRPr>
          </a:p>
          <a:p>
            <a:endParaRPr lang="en-US" sz="1400" dirty="0">
              <a:solidFill>
                <a:srgbClr val="0E0E0E"/>
              </a:solidFill>
              <a:latin typeface="+mn-lt"/>
              <a:cs typeface="Arial" panose="020B0604020202020204" pitchFamily="34" charset="0"/>
            </a:endParaRPr>
          </a:p>
          <a:p>
            <a:endParaRPr lang="en-US" sz="1400" dirty="0">
              <a:solidFill>
                <a:srgbClr val="0E0E0E"/>
              </a:solidFill>
              <a:effectLst/>
              <a:latin typeface="+mn-lt"/>
              <a:cs typeface="Arial" panose="020B0604020202020204" pitchFamily="34" charset="0"/>
            </a:endParaRPr>
          </a:p>
          <a:p>
            <a:pPr marL="0" indent="0">
              <a:buNone/>
            </a:pPr>
            <a:r>
              <a:rPr lang="en-US" sz="1400" dirty="0">
                <a:solidFill>
                  <a:srgbClr val="0E0E0E"/>
                </a:solidFill>
                <a:latin typeface="+mn-lt"/>
                <a:cs typeface="Arial" panose="020B0604020202020204" pitchFamily="34" charset="0"/>
              </a:rPr>
              <a:t>                                                                                                                                                             </a:t>
            </a:r>
            <a:r>
              <a:rPr lang="en-US" sz="1100" dirty="0">
                <a:solidFill>
                  <a:srgbClr val="0E0E0E"/>
                </a:solidFill>
                <a:latin typeface="+mn-lt"/>
                <a:cs typeface="Arial" panose="020B0604020202020204" pitchFamily="34" charset="0"/>
              </a:rPr>
              <a:t>  </a:t>
            </a:r>
          </a:p>
          <a:p>
            <a:pPr marL="0" indent="0">
              <a:buNone/>
            </a:pPr>
            <a:r>
              <a:rPr lang="en-US" sz="1100" dirty="0">
                <a:solidFill>
                  <a:srgbClr val="0E0E0E"/>
                </a:solidFill>
                <a:latin typeface="+mn-lt"/>
                <a:cs typeface="Arial" panose="020B0604020202020204" pitchFamily="34" charset="0"/>
              </a:rPr>
              <a:t>                                                                                                                                                                                                      </a:t>
            </a:r>
          </a:p>
          <a:p>
            <a:endParaRPr lang="en-US" sz="1400" dirty="0">
              <a:solidFill>
                <a:srgbClr val="0E0E0E"/>
              </a:solidFill>
              <a:effectLst/>
              <a:latin typeface="+mn-lt"/>
              <a:cs typeface="Arial" panose="020B0604020202020204" pitchFamily="34" charset="0"/>
            </a:endParaRPr>
          </a:p>
          <a:p>
            <a:pPr lvl="1"/>
            <a:endParaRPr lang="en-US" sz="1400" dirty="0">
              <a:solidFill>
                <a:srgbClr val="0E0E0E"/>
              </a:solidFill>
              <a:effectLst/>
              <a:latin typeface="+mn-lt"/>
              <a:cs typeface="Arial" panose="020B0604020202020204" pitchFamily="34" charset="0"/>
            </a:endParaRPr>
          </a:p>
          <a:p>
            <a:endParaRPr lang="en-US" sz="1800" dirty="0">
              <a:latin typeface="+mn-lt"/>
              <a:cs typeface="Arial" panose="020B0604020202020204" pitchFamily="34" charset="0"/>
            </a:endParaRPr>
          </a:p>
        </p:txBody>
      </p:sp>
      <p:graphicFrame>
        <p:nvGraphicFramePr>
          <p:cNvPr id="6" name="Table 5">
            <a:extLst>
              <a:ext uri="{FF2B5EF4-FFF2-40B4-BE49-F238E27FC236}">
                <a16:creationId xmlns:a16="http://schemas.microsoft.com/office/drawing/2014/main" id="{677DE43A-AB96-FB94-77C6-02F31FE87EAA}"/>
              </a:ext>
            </a:extLst>
          </p:cNvPr>
          <p:cNvGraphicFramePr>
            <a:graphicFrameLocks noGrp="1"/>
          </p:cNvGraphicFramePr>
          <p:nvPr>
            <p:extLst>
              <p:ext uri="{D42A27DB-BD31-4B8C-83A1-F6EECF244321}">
                <p14:modId xmlns:p14="http://schemas.microsoft.com/office/powerpoint/2010/main" val="2066855516"/>
              </p:ext>
            </p:extLst>
          </p:nvPr>
        </p:nvGraphicFramePr>
        <p:xfrm>
          <a:off x="224455" y="1037788"/>
          <a:ext cx="8160687" cy="3837388"/>
        </p:xfrm>
        <a:graphic>
          <a:graphicData uri="http://schemas.openxmlformats.org/drawingml/2006/table">
            <a:tbl>
              <a:tblPr firstRow="1" bandRow="1">
                <a:tableStyleId>{5C22544A-7EE6-4342-B048-85BDC9FD1C3A}</a:tableStyleId>
              </a:tblPr>
              <a:tblGrid>
                <a:gridCol w="1338470">
                  <a:extLst>
                    <a:ext uri="{9D8B030D-6E8A-4147-A177-3AD203B41FA5}">
                      <a16:colId xmlns:a16="http://schemas.microsoft.com/office/drawing/2014/main" val="139254134"/>
                    </a:ext>
                  </a:extLst>
                </a:gridCol>
                <a:gridCol w="3024978">
                  <a:extLst>
                    <a:ext uri="{9D8B030D-6E8A-4147-A177-3AD203B41FA5}">
                      <a16:colId xmlns:a16="http://schemas.microsoft.com/office/drawing/2014/main" val="357498835"/>
                    </a:ext>
                  </a:extLst>
                </a:gridCol>
                <a:gridCol w="3797239">
                  <a:extLst>
                    <a:ext uri="{9D8B030D-6E8A-4147-A177-3AD203B41FA5}">
                      <a16:colId xmlns:a16="http://schemas.microsoft.com/office/drawing/2014/main" val="718314149"/>
                    </a:ext>
                  </a:extLst>
                </a:gridCol>
              </a:tblGrid>
              <a:tr h="726937">
                <a:tc>
                  <a:txBody>
                    <a:bodyPr/>
                    <a:lstStyle/>
                    <a:p>
                      <a:endParaRPr lang="en-US" dirty="0"/>
                    </a:p>
                  </a:txBody>
                  <a:tcPr/>
                </a:tc>
                <a:tc>
                  <a:txBody>
                    <a:bodyPr/>
                    <a:lstStyle/>
                    <a:p>
                      <a:r>
                        <a:rPr lang="en-US" dirty="0"/>
                        <a:t>Definition </a:t>
                      </a:r>
                    </a:p>
                  </a:txBody>
                  <a:tcPr/>
                </a:tc>
                <a:tc>
                  <a:txBody>
                    <a:bodyPr/>
                    <a:lstStyle/>
                    <a:p>
                      <a:r>
                        <a:rPr lang="en-US" dirty="0"/>
                        <a:t>Smoking Example</a:t>
                      </a:r>
                    </a:p>
                  </a:txBody>
                  <a:tcPr/>
                </a:tc>
                <a:extLst>
                  <a:ext uri="{0D108BD9-81ED-4DB2-BD59-A6C34878D82A}">
                    <a16:rowId xmlns:a16="http://schemas.microsoft.com/office/drawing/2014/main" val="2210192586"/>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True Positive Rate (TPR, or Sensitivity)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Proportion of actual positives that are correctly predicted as positive by the model</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Suppose you have 50 individuals whose lung function is truly reduced by smoking. If your model correctly predicts that 40 of these individuals have reduced lung function, then the TPR is 80%</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2831802149"/>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False Positive Rate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(FPR)</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2296053310"/>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True Negative Rate (TNR, or Specificity)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509302928"/>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False Negative Rate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(FNR)</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1526470237"/>
                  </a:ext>
                </a:extLst>
              </a:tr>
            </a:tbl>
          </a:graphicData>
        </a:graphic>
      </p:graphicFrame>
    </p:spTree>
    <p:extLst>
      <p:ext uri="{BB962C8B-B14F-4D97-AF65-F5344CB8AC3E}">
        <p14:creationId xmlns:p14="http://schemas.microsoft.com/office/powerpoint/2010/main" val="353354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BE0264-7F0D-9370-0C5D-C16E4F4487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2883A3-2E05-C512-9246-A8BE2D1FF518}"/>
              </a:ext>
            </a:extLst>
          </p:cNvPr>
          <p:cNvSpPr>
            <a:spLocks noGrp="1"/>
          </p:cNvSpPr>
          <p:nvPr>
            <p:ph type="title"/>
          </p:nvPr>
        </p:nvSpPr>
        <p:spPr>
          <a:xfrm>
            <a:off x="155542" y="521267"/>
            <a:ext cx="8229600" cy="414244"/>
          </a:xfrm>
        </p:spPr>
        <p:txBody>
          <a:bodyPr/>
          <a:lstStyle/>
          <a:p>
            <a:pPr algn="l"/>
            <a:r>
              <a:rPr lang="en-US" dirty="0"/>
              <a:t>Recall</a:t>
            </a:r>
          </a:p>
        </p:txBody>
      </p:sp>
      <p:sp>
        <p:nvSpPr>
          <p:cNvPr id="3" name="Content Placeholder 2">
            <a:extLst>
              <a:ext uri="{FF2B5EF4-FFF2-40B4-BE49-F238E27FC236}">
                <a16:creationId xmlns:a16="http://schemas.microsoft.com/office/drawing/2014/main" id="{B739478C-1AA3-D52C-95A6-C7396E6FBD74}"/>
              </a:ext>
            </a:extLst>
          </p:cNvPr>
          <p:cNvSpPr>
            <a:spLocks noGrp="1"/>
          </p:cNvSpPr>
          <p:nvPr>
            <p:ph idx="1"/>
          </p:nvPr>
        </p:nvSpPr>
        <p:spPr>
          <a:xfrm>
            <a:off x="155542" y="935511"/>
            <a:ext cx="8229600" cy="1790597"/>
          </a:xfrm>
        </p:spPr>
        <p:txBody>
          <a:bodyPr/>
          <a:lstStyle/>
          <a:p>
            <a:endParaRPr lang="en-US" sz="1400" dirty="0">
              <a:solidFill>
                <a:srgbClr val="0E0E0E"/>
              </a:solidFill>
              <a:effectLst/>
              <a:latin typeface="+mn-lt"/>
              <a:cs typeface="Arial" panose="020B0604020202020204" pitchFamily="34" charset="0"/>
            </a:endParaRPr>
          </a:p>
          <a:p>
            <a:endParaRPr lang="en-US" sz="1400" dirty="0">
              <a:solidFill>
                <a:srgbClr val="0E0E0E"/>
              </a:solidFill>
              <a:latin typeface="+mn-lt"/>
              <a:cs typeface="Arial" panose="020B0604020202020204" pitchFamily="34" charset="0"/>
            </a:endParaRPr>
          </a:p>
          <a:p>
            <a:endParaRPr lang="en-US" sz="1400" dirty="0">
              <a:solidFill>
                <a:srgbClr val="0E0E0E"/>
              </a:solidFill>
              <a:effectLst/>
              <a:latin typeface="+mn-lt"/>
              <a:cs typeface="Arial" panose="020B0604020202020204" pitchFamily="34" charset="0"/>
            </a:endParaRPr>
          </a:p>
          <a:p>
            <a:pPr marL="0" indent="0">
              <a:buNone/>
            </a:pPr>
            <a:r>
              <a:rPr lang="en-US" sz="1400" dirty="0">
                <a:solidFill>
                  <a:srgbClr val="0E0E0E"/>
                </a:solidFill>
                <a:latin typeface="+mn-lt"/>
                <a:cs typeface="Arial" panose="020B0604020202020204" pitchFamily="34" charset="0"/>
              </a:rPr>
              <a:t>                                                                                                                                                             </a:t>
            </a:r>
            <a:r>
              <a:rPr lang="en-US" sz="1100" dirty="0">
                <a:solidFill>
                  <a:srgbClr val="0E0E0E"/>
                </a:solidFill>
                <a:latin typeface="+mn-lt"/>
                <a:cs typeface="Arial" panose="020B0604020202020204" pitchFamily="34" charset="0"/>
              </a:rPr>
              <a:t>  </a:t>
            </a:r>
          </a:p>
          <a:p>
            <a:pPr marL="0" indent="0">
              <a:buNone/>
            </a:pPr>
            <a:r>
              <a:rPr lang="en-US" sz="1100" dirty="0">
                <a:solidFill>
                  <a:srgbClr val="0E0E0E"/>
                </a:solidFill>
                <a:latin typeface="+mn-lt"/>
                <a:cs typeface="Arial" panose="020B0604020202020204" pitchFamily="34" charset="0"/>
              </a:rPr>
              <a:t>                                                                                                                                                                                                      </a:t>
            </a:r>
          </a:p>
          <a:p>
            <a:endParaRPr lang="en-US" sz="1400" dirty="0">
              <a:solidFill>
                <a:srgbClr val="0E0E0E"/>
              </a:solidFill>
              <a:effectLst/>
              <a:latin typeface="+mn-lt"/>
              <a:cs typeface="Arial" panose="020B0604020202020204" pitchFamily="34" charset="0"/>
            </a:endParaRPr>
          </a:p>
          <a:p>
            <a:pPr lvl="1"/>
            <a:endParaRPr lang="en-US" sz="1400" dirty="0">
              <a:solidFill>
                <a:srgbClr val="0E0E0E"/>
              </a:solidFill>
              <a:effectLst/>
              <a:latin typeface="+mn-lt"/>
              <a:cs typeface="Arial" panose="020B0604020202020204" pitchFamily="34" charset="0"/>
            </a:endParaRPr>
          </a:p>
          <a:p>
            <a:endParaRPr lang="en-US" sz="1800" dirty="0">
              <a:latin typeface="+mn-lt"/>
              <a:cs typeface="Arial" panose="020B0604020202020204" pitchFamily="34" charset="0"/>
            </a:endParaRPr>
          </a:p>
        </p:txBody>
      </p:sp>
      <p:graphicFrame>
        <p:nvGraphicFramePr>
          <p:cNvPr id="6" name="Table 5">
            <a:extLst>
              <a:ext uri="{FF2B5EF4-FFF2-40B4-BE49-F238E27FC236}">
                <a16:creationId xmlns:a16="http://schemas.microsoft.com/office/drawing/2014/main" id="{3CAB34F3-79A7-4C40-95D0-711B30FB7068}"/>
              </a:ext>
            </a:extLst>
          </p:cNvPr>
          <p:cNvGraphicFramePr>
            <a:graphicFrameLocks noGrp="1"/>
          </p:cNvGraphicFramePr>
          <p:nvPr>
            <p:extLst>
              <p:ext uri="{D42A27DB-BD31-4B8C-83A1-F6EECF244321}">
                <p14:modId xmlns:p14="http://schemas.microsoft.com/office/powerpoint/2010/main" val="1253925032"/>
              </p:ext>
            </p:extLst>
          </p:nvPr>
        </p:nvGraphicFramePr>
        <p:xfrm>
          <a:off x="224455" y="1037788"/>
          <a:ext cx="8160687" cy="3872451"/>
        </p:xfrm>
        <a:graphic>
          <a:graphicData uri="http://schemas.openxmlformats.org/drawingml/2006/table">
            <a:tbl>
              <a:tblPr firstRow="1" bandRow="1">
                <a:tableStyleId>{5C22544A-7EE6-4342-B048-85BDC9FD1C3A}</a:tableStyleId>
              </a:tblPr>
              <a:tblGrid>
                <a:gridCol w="1338470">
                  <a:extLst>
                    <a:ext uri="{9D8B030D-6E8A-4147-A177-3AD203B41FA5}">
                      <a16:colId xmlns:a16="http://schemas.microsoft.com/office/drawing/2014/main" val="139254134"/>
                    </a:ext>
                  </a:extLst>
                </a:gridCol>
                <a:gridCol w="3024978">
                  <a:extLst>
                    <a:ext uri="{9D8B030D-6E8A-4147-A177-3AD203B41FA5}">
                      <a16:colId xmlns:a16="http://schemas.microsoft.com/office/drawing/2014/main" val="357498835"/>
                    </a:ext>
                  </a:extLst>
                </a:gridCol>
                <a:gridCol w="3797239">
                  <a:extLst>
                    <a:ext uri="{9D8B030D-6E8A-4147-A177-3AD203B41FA5}">
                      <a16:colId xmlns:a16="http://schemas.microsoft.com/office/drawing/2014/main" val="718314149"/>
                    </a:ext>
                  </a:extLst>
                </a:gridCol>
              </a:tblGrid>
              <a:tr h="726937">
                <a:tc>
                  <a:txBody>
                    <a:bodyPr/>
                    <a:lstStyle/>
                    <a:p>
                      <a:endParaRPr lang="en-US" dirty="0"/>
                    </a:p>
                  </a:txBody>
                  <a:tcPr/>
                </a:tc>
                <a:tc>
                  <a:txBody>
                    <a:bodyPr/>
                    <a:lstStyle/>
                    <a:p>
                      <a:r>
                        <a:rPr lang="en-US" dirty="0"/>
                        <a:t>Definition </a:t>
                      </a:r>
                    </a:p>
                  </a:txBody>
                  <a:tcPr/>
                </a:tc>
                <a:tc>
                  <a:txBody>
                    <a:bodyPr/>
                    <a:lstStyle/>
                    <a:p>
                      <a:r>
                        <a:rPr lang="en-US" dirty="0"/>
                        <a:t>Smoking Example</a:t>
                      </a:r>
                    </a:p>
                  </a:txBody>
                  <a:tcPr/>
                </a:tc>
                <a:extLst>
                  <a:ext uri="{0D108BD9-81ED-4DB2-BD59-A6C34878D82A}">
                    <a16:rowId xmlns:a16="http://schemas.microsoft.com/office/drawing/2014/main" val="2210192586"/>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True Positive Rate (TPR, or Sensitivity)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Proportion of actual positives that are correctly predicted as positive by the model</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Suppose you have 50 individuals whose lung function is truly reduced by smoking. If your model correctly predicts that 40 of these individuals have reduced lung function, then the TPR is 80%</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2831802149"/>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False Positive Rate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(FPR)</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Proportion of actual negatives that are incorrectly predicted as positive by the model</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Suppose there are 50 individuals whose lung function is not affected by smoking. If your model incorrectly predicts that 5 of these individuals have reduced lung function, the FPR is 10%</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2296053310"/>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True Negative Rate (TNR, or Specificity)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509302928"/>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False Negative Rate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(FNR)</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1526470237"/>
                  </a:ext>
                </a:extLst>
              </a:tr>
            </a:tbl>
          </a:graphicData>
        </a:graphic>
      </p:graphicFrame>
    </p:spTree>
    <p:extLst>
      <p:ext uri="{BB962C8B-B14F-4D97-AF65-F5344CB8AC3E}">
        <p14:creationId xmlns:p14="http://schemas.microsoft.com/office/powerpoint/2010/main" val="1133389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297B4A-A564-CA62-3CFB-8AB5794EAF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A71C10-2F2B-7E7A-8999-534A31BCBAD1}"/>
              </a:ext>
            </a:extLst>
          </p:cNvPr>
          <p:cNvSpPr>
            <a:spLocks noGrp="1"/>
          </p:cNvSpPr>
          <p:nvPr>
            <p:ph type="title"/>
          </p:nvPr>
        </p:nvSpPr>
        <p:spPr>
          <a:xfrm>
            <a:off x="155542" y="521267"/>
            <a:ext cx="8229600" cy="414244"/>
          </a:xfrm>
        </p:spPr>
        <p:txBody>
          <a:bodyPr/>
          <a:lstStyle/>
          <a:p>
            <a:pPr algn="l"/>
            <a:r>
              <a:rPr lang="en-US" dirty="0"/>
              <a:t>Recall</a:t>
            </a:r>
          </a:p>
        </p:txBody>
      </p:sp>
      <p:sp>
        <p:nvSpPr>
          <p:cNvPr id="3" name="Content Placeholder 2">
            <a:extLst>
              <a:ext uri="{FF2B5EF4-FFF2-40B4-BE49-F238E27FC236}">
                <a16:creationId xmlns:a16="http://schemas.microsoft.com/office/drawing/2014/main" id="{9502E09B-6BD1-FAD1-B5C7-EF88A8AE3FED}"/>
              </a:ext>
            </a:extLst>
          </p:cNvPr>
          <p:cNvSpPr>
            <a:spLocks noGrp="1"/>
          </p:cNvSpPr>
          <p:nvPr>
            <p:ph idx="1"/>
          </p:nvPr>
        </p:nvSpPr>
        <p:spPr>
          <a:xfrm>
            <a:off x="155542" y="935511"/>
            <a:ext cx="8229600" cy="1790597"/>
          </a:xfrm>
        </p:spPr>
        <p:txBody>
          <a:bodyPr/>
          <a:lstStyle/>
          <a:p>
            <a:endParaRPr lang="en-US" sz="1400" dirty="0">
              <a:solidFill>
                <a:srgbClr val="0E0E0E"/>
              </a:solidFill>
              <a:effectLst/>
              <a:latin typeface="+mn-lt"/>
              <a:cs typeface="Arial" panose="020B0604020202020204" pitchFamily="34" charset="0"/>
            </a:endParaRPr>
          </a:p>
          <a:p>
            <a:endParaRPr lang="en-US" sz="1400" dirty="0">
              <a:solidFill>
                <a:srgbClr val="0E0E0E"/>
              </a:solidFill>
              <a:latin typeface="+mn-lt"/>
              <a:cs typeface="Arial" panose="020B0604020202020204" pitchFamily="34" charset="0"/>
            </a:endParaRPr>
          </a:p>
          <a:p>
            <a:endParaRPr lang="en-US" sz="1400" dirty="0">
              <a:solidFill>
                <a:srgbClr val="0E0E0E"/>
              </a:solidFill>
              <a:effectLst/>
              <a:latin typeface="+mn-lt"/>
              <a:cs typeface="Arial" panose="020B0604020202020204" pitchFamily="34" charset="0"/>
            </a:endParaRPr>
          </a:p>
          <a:p>
            <a:pPr marL="0" indent="0">
              <a:buNone/>
            </a:pPr>
            <a:r>
              <a:rPr lang="en-US" sz="1400" dirty="0">
                <a:solidFill>
                  <a:srgbClr val="0E0E0E"/>
                </a:solidFill>
                <a:latin typeface="+mn-lt"/>
                <a:cs typeface="Arial" panose="020B0604020202020204" pitchFamily="34" charset="0"/>
              </a:rPr>
              <a:t>                                                                                                                                                             </a:t>
            </a:r>
            <a:r>
              <a:rPr lang="en-US" sz="1100" dirty="0">
                <a:solidFill>
                  <a:srgbClr val="0E0E0E"/>
                </a:solidFill>
                <a:latin typeface="+mn-lt"/>
                <a:cs typeface="Arial" panose="020B0604020202020204" pitchFamily="34" charset="0"/>
              </a:rPr>
              <a:t>  </a:t>
            </a:r>
          </a:p>
          <a:p>
            <a:pPr marL="0" indent="0">
              <a:buNone/>
            </a:pPr>
            <a:r>
              <a:rPr lang="en-US" sz="1100" dirty="0">
                <a:solidFill>
                  <a:srgbClr val="0E0E0E"/>
                </a:solidFill>
                <a:latin typeface="+mn-lt"/>
                <a:cs typeface="Arial" panose="020B0604020202020204" pitchFamily="34" charset="0"/>
              </a:rPr>
              <a:t>                                                                                                                                                                                                      </a:t>
            </a:r>
          </a:p>
          <a:p>
            <a:endParaRPr lang="en-US" sz="1400" dirty="0">
              <a:solidFill>
                <a:srgbClr val="0E0E0E"/>
              </a:solidFill>
              <a:effectLst/>
              <a:latin typeface="+mn-lt"/>
              <a:cs typeface="Arial" panose="020B0604020202020204" pitchFamily="34" charset="0"/>
            </a:endParaRPr>
          </a:p>
          <a:p>
            <a:pPr lvl="1"/>
            <a:endParaRPr lang="en-US" sz="1400" dirty="0">
              <a:solidFill>
                <a:srgbClr val="0E0E0E"/>
              </a:solidFill>
              <a:effectLst/>
              <a:latin typeface="+mn-lt"/>
              <a:cs typeface="Arial" panose="020B0604020202020204" pitchFamily="34" charset="0"/>
            </a:endParaRPr>
          </a:p>
          <a:p>
            <a:endParaRPr lang="en-US" sz="1800" dirty="0">
              <a:latin typeface="+mn-lt"/>
              <a:cs typeface="Arial" panose="020B0604020202020204" pitchFamily="34" charset="0"/>
            </a:endParaRPr>
          </a:p>
        </p:txBody>
      </p:sp>
      <p:graphicFrame>
        <p:nvGraphicFramePr>
          <p:cNvPr id="6" name="Table 5">
            <a:extLst>
              <a:ext uri="{FF2B5EF4-FFF2-40B4-BE49-F238E27FC236}">
                <a16:creationId xmlns:a16="http://schemas.microsoft.com/office/drawing/2014/main" id="{9E151C83-DE69-042B-AE64-BCABF9269DC9}"/>
              </a:ext>
            </a:extLst>
          </p:cNvPr>
          <p:cNvGraphicFramePr>
            <a:graphicFrameLocks noGrp="1"/>
          </p:cNvGraphicFramePr>
          <p:nvPr>
            <p:extLst>
              <p:ext uri="{D42A27DB-BD31-4B8C-83A1-F6EECF244321}">
                <p14:modId xmlns:p14="http://schemas.microsoft.com/office/powerpoint/2010/main" val="3714240124"/>
              </p:ext>
            </p:extLst>
          </p:nvPr>
        </p:nvGraphicFramePr>
        <p:xfrm>
          <a:off x="224455" y="1037788"/>
          <a:ext cx="8160687" cy="3907514"/>
        </p:xfrm>
        <a:graphic>
          <a:graphicData uri="http://schemas.openxmlformats.org/drawingml/2006/table">
            <a:tbl>
              <a:tblPr firstRow="1" bandRow="1">
                <a:tableStyleId>{5C22544A-7EE6-4342-B048-85BDC9FD1C3A}</a:tableStyleId>
              </a:tblPr>
              <a:tblGrid>
                <a:gridCol w="1338470">
                  <a:extLst>
                    <a:ext uri="{9D8B030D-6E8A-4147-A177-3AD203B41FA5}">
                      <a16:colId xmlns:a16="http://schemas.microsoft.com/office/drawing/2014/main" val="139254134"/>
                    </a:ext>
                  </a:extLst>
                </a:gridCol>
                <a:gridCol w="3024978">
                  <a:extLst>
                    <a:ext uri="{9D8B030D-6E8A-4147-A177-3AD203B41FA5}">
                      <a16:colId xmlns:a16="http://schemas.microsoft.com/office/drawing/2014/main" val="357498835"/>
                    </a:ext>
                  </a:extLst>
                </a:gridCol>
                <a:gridCol w="3797239">
                  <a:extLst>
                    <a:ext uri="{9D8B030D-6E8A-4147-A177-3AD203B41FA5}">
                      <a16:colId xmlns:a16="http://schemas.microsoft.com/office/drawing/2014/main" val="718314149"/>
                    </a:ext>
                  </a:extLst>
                </a:gridCol>
              </a:tblGrid>
              <a:tr h="726937">
                <a:tc>
                  <a:txBody>
                    <a:bodyPr/>
                    <a:lstStyle/>
                    <a:p>
                      <a:endParaRPr lang="en-US" dirty="0"/>
                    </a:p>
                  </a:txBody>
                  <a:tcPr/>
                </a:tc>
                <a:tc>
                  <a:txBody>
                    <a:bodyPr/>
                    <a:lstStyle/>
                    <a:p>
                      <a:r>
                        <a:rPr lang="en-US" dirty="0"/>
                        <a:t>Definition </a:t>
                      </a:r>
                    </a:p>
                  </a:txBody>
                  <a:tcPr/>
                </a:tc>
                <a:tc>
                  <a:txBody>
                    <a:bodyPr/>
                    <a:lstStyle/>
                    <a:p>
                      <a:r>
                        <a:rPr lang="en-US" dirty="0"/>
                        <a:t>Smoking Example</a:t>
                      </a:r>
                    </a:p>
                  </a:txBody>
                  <a:tcPr/>
                </a:tc>
                <a:extLst>
                  <a:ext uri="{0D108BD9-81ED-4DB2-BD59-A6C34878D82A}">
                    <a16:rowId xmlns:a16="http://schemas.microsoft.com/office/drawing/2014/main" val="2210192586"/>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True Positive Rate (TPR, or Sensitivity)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Proportion of actual positives that are correctly predicted as positive by the model</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Suppose you have 50 individuals whose lung function is truly reduced by smoking. If your model correctly predicts that 40 of these individuals have reduced lung function, then the TPR is 80%</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2831802149"/>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False Positive Rate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(FPR)</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Proportion of actual negatives that are incorrectly predicted as positive by the model</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Suppose there are 50 individuals whose lung function is not affected by smoking. If your model incorrectly predicts that 5 of these individuals have reduced lung function, the FPR is 10%</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2296053310"/>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True Negative Rate (TNR, or Specificity)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Proportion of actual negatives that are correctly predicted as negative by the model</a:t>
                      </a:r>
                    </a:p>
                  </a:txBody>
                  <a:tcPr/>
                </a:tc>
                <a:tc>
                  <a:txBody>
                    <a:bodyPr/>
                    <a:lstStyle/>
                    <a:p>
                      <a:r>
                        <a:rPr lang="en-US" sz="1100" kern="1200" dirty="0">
                          <a:solidFill>
                            <a:schemeClr val="dk1"/>
                          </a:solidFill>
                          <a:latin typeface="+mn-lt"/>
                          <a:ea typeface="+mn-ea"/>
                          <a:cs typeface="+mn-cs"/>
                        </a:rPr>
                        <a:t>Out of 50 individuals whose lung function is not reduced by smoking, if 45 are correctly predicted to have normal lung function, then the TNR is 90%</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509302928"/>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False Negative Rate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(FNR)</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1526470237"/>
                  </a:ext>
                </a:extLst>
              </a:tr>
            </a:tbl>
          </a:graphicData>
        </a:graphic>
      </p:graphicFrame>
    </p:spTree>
    <p:extLst>
      <p:ext uri="{BB962C8B-B14F-4D97-AF65-F5344CB8AC3E}">
        <p14:creationId xmlns:p14="http://schemas.microsoft.com/office/powerpoint/2010/main" val="1678240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F569BE-3DEF-F65B-20F3-9E2E20AEEF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632FE0-821E-BACD-E920-A5D924AD0B3C}"/>
              </a:ext>
            </a:extLst>
          </p:cNvPr>
          <p:cNvSpPr>
            <a:spLocks noGrp="1"/>
          </p:cNvSpPr>
          <p:nvPr>
            <p:ph type="title"/>
          </p:nvPr>
        </p:nvSpPr>
        <p:spPr>
          <a:xfrm>
            <a:off x="155542" y="521267"/>
            <a:ext cx="8229600" cy="414244"/>
          </a:xfrm>
        </p:spPr>
        <p:txBody>
          <a:bodyPr/>
          <a:lstStyle/>
          <a:p>
            <a:pPr algn="l"/>
            <a:r>
              <a:rPr lang="en-US" dirty="0"/>
              <a:t>Recall</a:t>
            </a:r>
          </a:p>
        </p:txBody>
      </p:sp>
      <p:sp>
        <p:nvSpPr>
          <p:cNvPr id="3" name="Content Placeholder 2">
            <a:extLst>
              <a:ext uri="{FF2B5EF4-FFF2-40B4-BE49-F238E27FC236}">
                <a16:creationId xmlns:a16="http://schemas.microsoft.com/office/drawing/2014/main" id="{D66BADF5-E292-1A19-16EF-CB9D9E36F459}"/>
              </a:ext>
            </a:extLst>
          </p:cNvPr>
          <p:cNvSpPr>
            <a:spLocks noGrp="1"/>
          </p:cNvSpPr>
          <p:nvPr>
            <p:ph idx="1"/>
          </p:nvPr>
        </p:nvSpPr>
        <p:spPr>
          <a:xfrm>
            <a:off x="155542" y="935511"/>
            <a:ext cx="8229600" cy="1790597"/>
          </a:xfrm>
        </p:spPr>
        <p:txBody>
          <a:bodyPr/>
          <a:lstStyle/>
          <a:p>
            <a:endParaRPr lang="en-US" sz="1400" dirty="0">
              <a:solidFill>
                <a:srgbClr val="0E0E0E"/>
              </a:solidFill>
              <a:effectLst/>
              <a:latin typeface="+mn-lt"/>
              <a:cs typeface="Arial" panose="020B0604020202020204" pitchFamily="34" charset="0"/>
            </a:endParaRPr>
          </a:p>
          <a:p>
            <a:endParaRPr lang="en-US" sz="1400" dirty="0">
              <a:solidFill>
                <a:srgbClr val="0E0E0E"/>
              </a:solidFill>
              <a:latin typeface="+mn-lt"/>
              <a:cs typeface="Arial" panose="020B0604020202020204" pitchFamily="34" charset="0"/>
            </a:endParaRPr>
          </a:p>
          <a:p>
            <a:endParaRPr lang="en-US" sz="1400" dirty="0">
              <a:solidFill>
                <a:srgbClr val="0E0E0E"/>
              </a:solidFill>
              <a:effectLst/>
              <a:latin typeface="+mn-lt"/>
              <a:cs typeface="Arial" panose="020B0604020202020204" pitchFamily="34" charset="0"/>
            </a:endParaRPr>
          </a:p>
          <a:p>
            <a:pPr marL="0" indent="0">
              <a:buNone/>
            </a:pPr>
            <a:r>
              <a:rPr lang="en-US" sz="1400" dirty="0">
                <a:solidFill>
                  <a:srgbClr val="0E0E0E"/>
                </a:solidFill>
                <a:latin typeface="+mn-lt"/>
                <a:cs typeface="Arial" panose="020B0604020202020204" pitchFamily="34" charset="0"/>
              </a:rPr>
              <a:t>                                                                                                                                                             </a:t>
            </a:r>
            <a:r>
              <a:rPr lang="en-US" sz="1100" dirty="0">
                <a:solidFill>
                  <a:srgbClr val="0E0E0E"/>
                </a:solidFill>
                <a:latin typeface="+mn-lt"/>
                <a:cs typeface="Arial" panose="020B0604020202020204" pitchFamily="34" charset="0"/>
              </a:rPr>
              <a:t>  </a:t>
            </a:r>
          </a:p>
          <a:p>
            <a:pPr marL="0" indent="0">
              <a:buNone/>
            </a:pPr>
            <a:r>
              <a:rPr lang="en-US" sz="1100" dirty="0">
                <a:solidFill>
                  <a:srgbClr val="0E0E0E"/>
                </a:solidFill>
                <a:latin typeface="+mn-lt"/>
                <a:cs typeface="Arial" panose="020B0604020202020204" pitchFamily="34" charset="0"/>
              </a:rPr>
              <a:t>                                                                                                                                                                                                      </a:t>
            </a:r>
          </a:p>
          <a:p>
            <a:endParaRPr lang="en-US" sz="1400" dirty="0">
              <a:solidFill>
                <a:srgbClr val="0E0E0E"/>
              </a:solidFill>
              <a:effectLst/>
              <a:latin typeface="+mn-lt"/>
              <a:cs typeface="Arial" panose="020B0604020202020204" pitchFamily="34" charset="0"/>
            </a:endParaRPr>
          </a:p>
          <a:p>
            <a:pPr lvl="1"/>
            <a:endParaRPr lang="en-US" sz="1400" dirty="0">
              <a:solidFill>
                <a:srgbClr val="0E0E0E"/>
              </a:solidFill>
              <a:effectLst/>
              <a:latin typeface="+mn-lt"/>
              <a:cs typeface="Arial" panose="020B0604020202020204" pitchFamily="34" charset="0"/>
            </a:endParaRPr>
          </a:p>
          <a:p>
            <a:endParaRPr lang="en-US" sz="1800" dirty="0">
              <a:latin typeface="+mn-lt"/>
              <a:cs typeface="Arial" panose="020B0604020202020204" pitchFamily="34" charset="0"/>
            </a:endParaRPr>
          </a:p>
        </p:txBody>
      </p:sp>
      <p:graphicFrame>
        <p:nvGraphicFramePr>
          <p:cNvPr id="6" name="Table 5">
            <a:extLst>
              <a:ext uri="{FF2B5EF4-FFF2-40B4-BE49-F238E27FC236}">
                <a16:creationId xmlns:a16="http://schemas.microsoft.com/office/drawing/2014/main" id="{8ED10F7B-2C02-2FB0-78D3-5C1AF5D964C5}"/>
              </a:ext>
            </a:extLst>
          </p:cNvPr>
          <p:cNvGraphicFramePr>
            <a:graphicFrameLocks noGrp="1"/>
          </p:cNvGraphicFramePr>
          <p:nvPr>
            <p:extLst>
              <p:ext uri="{D42A27DB-BD31-4B8C-83A1-F6EECF244321}">
                <p14:modId xmlns:p14="http://schemas.microsoft.com/office/powerpoint/2010/main" val="3624735333"/>
              </p:ext>
            </p:extLst>
          </p:nvPr>
        </p:nvGraphicFramePr>
        <p:xfrm>
          <a:off x="224455" y="1037788"/>
          <a:ext cx="8160687" cy="3907514"/>
        </p:xfrm>
        <a:graphic>
          <a:graphicData uri="http://schemas.openxmlformats.org/drawingml/2006/table">
            <a:tbl>
              <a:tblPr firstRow="1" bandRow="1">
                <a:tableStyleId>{5C22544A-7EE6-4342-B048-85BDC9FD1C3A}</a:tableStyleId>
              </a:tblPr>
              <a:tblGrid>
                <a:gridCol w="1338470">
                  <a:extLst>
                    <a:ext uri="{9D8B030D-6E8A-4147-A177-3AD203B41FA5}">
                      <a16:colId xmlns:a16="http://schemas.microsoft.com/office/drawing/2014/main" val="139254134"/>
                    </a:ext>
                  </a:extLst>
                </a:gridCol>
                <a:gridCol w="3024978">
                  <a:extLst>
                    <a:ext uri="{9D8B030D-6E8A-4147-A177-3AD203B41FA5}">
                      <a16:colId xmlns:a16="http://schemas.microsoft.com/office/drawing/2014/main" val="357498835"/>
                    </a:ext>
                  </a:extLst>
                </a:gridCol>
                <a:gridCol w="3797239">
                  <a:extLst>
                    <a:ext uri="{9D8B030D-6E8A-4147-A177-3AD203B41FA5}">
                      <a16:colId xmlns:a16="http://schemas.microsoft.com/office/drawing/2014/main" val="718314149"/>
                    </a:ext>
                  </a:extLst>
                </a:gridCol>
              </a:tblGrid>
              <a:tr h="726937">
                <a:tc>
                  <a:txBody>
                    <a:bodyPr/>
                    <a:lstStyle/>
                    <a:p>
                      <a:endParaRPr lang="en-US" dirty="0"/>
                    </a:p>
                  </a:txBody>
                  <a:tcPr/>
                </a:tc>
                <a:tc>
                  <a:txBody>
                    <a:bodyPr/>
                    <a:lstStyle/>
                    <a:p>
                      <a:r>
                        <a:rPr lang="en-US" dirty="0"/>
                        <a:t>Definition </a:t>
                      </a:r>
                    </a:p>
                  </a:txBody>
                  <a:tcPr/>
                </a:tc>
                <a:tc>
                  <a:txBody>
                    <a:bodyPr/>
                    <a:lstStyle/>
                    <a:p>
                      <a:r>
                        <a:rPr lang="en-US" dirty="0"/>
                        <a:t>Smoking Example</a:t>
                      </a:r>
                    </a:p>
                  </a:txBody>
                  <a:tcPr/>
                </a:tc>
                <a:extLst>
                  <a:ext uri="{0D108BD9-81ED-4DB2-BD59-A6C34878D82A}">
                    <a16:rowId xmlns:a16="http://schemas.microsoft.com/office/drawing/2014/main" val="2210192586"/>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True Positive Rate (TPR, or Sensitivity)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Proportion of actual positives that are correctly predicted as positive by the model</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Suppose you have 50 individuals whose lung function is truly reduced by smoking. If your model correctly predicts that 40 of these individuals have reduced lung function, then the TPR is 80%</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2831802149"/>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False Positive Rate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(FPR)</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Proportion of actual negatives that are incorrectly predicted as positive by the model</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Suppose there are 50 individuals whose lung function is not affected by smoking. If your model incorrectly predicts that 5 of these individuals have reduced lung function, the FPR is 10%</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2296053310"/>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True Negative Rate (TNR, or Specificity)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Proportion of actual negatives that are correctly predicted as negative by the model</a:t>
                      </a:r>
                    </a:p>
                  </a:txBody>
                  <a:tcPr/>
                </a:tc>
                <a:tc>
                  <a:txBody>
                    <a:bodyPr/>
                    <a:lstStyle/>
                    <a:p>
                      <a:r>
                        <a:rPr lang="en-US" sz="1100" kern="1200" dirty="0">
                          <a:solidFill>
                            <a:schemeClr val="dk1"/>
                          </a:solidFill>
                          <a:latin typeface="+mn-lt"/>
                          <a:ea typeface="+mn-ea"/>
                          <a:cs typeface="+mn-cs"/>
                        </a:rPr>
                        <a:t>Out of 50 individuals whose lung function is not reduced by smoking, if 45 are correctly predicted to have normal lung function, then the TNR is 90%</a:t>
                      </a:r>
                    </a:p>
                    <a:p>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509302928"/>
                  </a:ext>
                </a:extLst>
              </a:tr>
              <a:tr h="7269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False Negative Rate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(FNR)</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Proportion of actual positives that are incorrectly predicted as negative by the model</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If among 50 individuals whose lung function is truly reduced by smoking, 10 are incorrectly predicted to have normal lung function, then the FNR is 20%</a:t>
                      </a:r>
                    </a:p>
                  </a:txBody>
                  <a:tcPr/>
                </a:tc>
                <a:extLst>
                  <a:ext uri="{0D108BD9-81ED-4DB2-BD59-A6C34878D82A}">
                    <a16:rowId xmlns:a16="http://schemas.microsoft.com/office/drawing/2014/main" val="1526470237"/>
                  </a:ext>
                </a:extLst>
              </a:tr>
            </a:tbl>
          </a:graphicData>
        </a:graphic>
      </p:graphicFrame>
    </p:spTree>
    <p:extLst>
      <p:ext uri="{BB962C8B-B14F-4D97-AF65-F5344CB8AC3E}">
        <p14:creationId xmlns:p14="http://schemas.microsoft.com/office/powerpoint/2010/main" val="2734917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BED833-F6BF-CF7F-27F8-119210405E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018241-B750-AF81-65E6-8033D24DCE94}"/>
              </a:ext>
            </a:extLst>
          </p:cNvPr>
          <p:cNvSpPr>
            <a:spLocks noGrp="1"/>
          </p:cNvSpPr>
          <p:nvPr>
            <p:ph type="title"/>
          </p:nvPr>
        </p:nvSpPr>
        <p:spPr>
          <a:xfrm>
            <a:off x="155542" y="521267"/>
            <a:ext cx="8229600" cy="414244"/>
          </a:xfrm>
        </p:spPr>
        <p:txBody>
          <a:bodyPr/>
          <a:lstStyle/>
          <a:p>
            <a:pPr algn="l"/>
            <a:r>
              <a:rPr lang="en-US" dirty="0"/>
              <a:t>ROC Curve and AUC</a:t>
            </a:r>
          </a:p>
        </p:txBody>
      </p:sp>
      <p:sp>
        <p:nvSpPr>
          <p:cNvPr id="3" name="Content Placeholder 2">
            <a:extLst>
              <a:ext uri="{FF2B5EF4-FFF2-40B4-BE49-F238E27FC236}">
                <a16:creationId xmlns:a16="http://schemas.microsoft.com/office/drawing/2014/main" id="{9FEA0FF6-2727-72F8-CF2F-5CED15C2F594}"/>
              </a:ext>
            </a:extLst>
          </p:cNvPr>
          <p:cNvSpPr>
            <a:spLocks noGrp="1"/>
          </p:cNvSpPr>
          <p:nvPr>
            <p:ph idx="1"/>
          </p:nvPr>
        </p:nvSpPr>
        <p:spPr>
          <a:xfrm>
            <a:off x="155542" y="935511"/>
            <a:ext cx="8229600" cy="1790597"/>
          </a:xfrm>
        </p:spPr>
        <p:txBody>
          <a:bodyPr/>
          <a:lstStyle/>
          <a:p>
            <a:r>
              <a:rPr lang="en-US" sz="1400" dirty="0">
                <a:solidFill>
                  <a:srgbClr val="0E0E0E"/>
                </a:solidFill>
                <a:latin typeface="+mn-lt"/>
                <a:cs typeface="Arial" panose="020B0604020202020204" pitchFamily="34" charset="0"/>
              </a:rPr>
              <a:t>The Receiver Operating Characteristic (ROC) curve is a graphical representation of a </a:t>
            </a:r>
            <a:r>
              <a:rPr lang="en-US" sz="1400" b="1" dirty="0">
                <a:solidFill>
                  <a:srgbClr val="0E0E0E"/>
                </a:solidFill>
                <a:latin typeface="+mn-lt"/>
                <a:cs typeface="Arial" panose="020B0604020202020204" pitchFamily="34" charset="0"/>
              </a:rPr>
              <a:t>classification</a:t>
            </a:r>
            <a:r>
              <a:rPr lang="en-US" sz="1400" dirty="0">
                <a:solidFill>
                  <a:srgbClr val="0E0E0E"/>
                </a:solidFill>
                <a:latin typeface="+mn-lt"/>
                <a:cs typeface="Arial" panose="020B0604020202020204" pitchFamily="34" charset="0"/>
              </a:rPr>
              <a:t> model’s performance across various decision thresholds. </a:t>
            </a:r>
          </a:p>
          <a:p>
            <a:r>
              <a:rPr lang="en-US" sz="1400" dirty="0">
                <a:solidFill>
                  <a:srgbClr val="0E0E0E"/>
                </a:solidFill>
                <a:latin typeface="+mn-lt"/>
                <a:cs typeface="Arial" panose="020B0604020202020204" pitchFamily="34" charset="0"/>
              </a:rPr>
              <a:t>ROC curve plots: </a:t>
            </a:r>
          </a:p>
          <a:p>
            <a:pPr lvl="1"/>
            <a:r>
              <a:rPr lang="en-US" sz="1400" i="1" dirty="0">
                <a:solidFill>
                  <a:srgbClr val="0E0E0E"/>
                </a:solidFill>
                <a:latin typeface="+mn-lt"/>
                <a:cs typeface="Arial" panose="020B0604020202020204" pitchFamily="34" charset="0"/>
              </a:rPr>
              <a:t>True Positive Rate (TPR): </a:t>
            </a:r>
            <a:r>
              <a:rPr lang="en-US" sz="1400" dirty="0">
                <a:solidFill>
                  <a:srgbClr val="0E0E0E"/>
                </a:solidFill>
                <a:latin typeface="+mn-lt"/>
                <a:cs typeface="Arial" panose="020B0604020202020204" pitchFamily="34" charset="0"/>
              </a:rPr>
              <a:t>proportion of actual positives correctly predicted</a:t>
            </a:r>
          </a:p>
          <a:p>
            <a:pPr lvl="1"/>
            <a:r>
              <a:rPr lang="en-US" sz="1400" i="1" dirty="0">
                <a:solidFill>
                  <a:srgbClr val="0E0E0E"/>
                </a:solidFill>
                <a:latin typeface="+mn-lt"/>
                <a:cs typeface="Arial" panose="020B0604020202020204" pitchFamily="34" charset="0"/>
              </a:rPr>
              <a:t>False Positive Rate (FPR):</a:t>
            </a:r>
            <a:r>
              <a:rPr lang="en-US" sz="1400" dirty="0">
                <a:solidFill>
                  <a:srgbClr val="0E0E0E"/>
                </a:solidFill>
                <a:latin typeface="+mn-lt"/>
                <a:cs typeface="Arial" panose="020B0604020202020204" pitchFamily="34" charset="0"/>
              </a:rPr>
              <a:t> proportion of actual negatives incorrectly predicted as positive</a:t>
            </a:r>
          </a:p>
          <a:p>
            <a:pPr indent="-285750"/>
            <a:r>
              <a:rPr lang="en-US" sz="1400" dirty="0">
                <a:solidFill>
                  <a:srgbClr val="0E0E0E"/>
                </a:solidFill>
                <a:latin typeface="+mn-lt"/>
                <a:cs typeface="Arial" panose="020B0604020202020204" pitchFamily="34" charset="0"/>
              </a:rPr>
              <a:t>The Area Under the ROC Curve (AUC) quantifies the overall ability of the model to distinguish between classes. </a:t>
            </a:r>
          </a:p>
          <a:p>
            <a:endParaRPr lang="en-US" sz="1400" dirty="0">
              <a:solidFill>
                <a:srgbClr val="0E0E0E"/>
              </a:solidFill>
              <a:effectLst/>
              <a:latin typeface="+mn-lt"/>
              <a:cs typeface="Arial" panose="020B0604020202020204" pitchFamily="34" charset="0"/>
            </a:endParaRPr>
          </a:p>
          <a:p>
            <a:endParaRPr lang="en-US" sz="1400" dirty="0">
              <a:solidFill>
                <a:srgbClr val="0E0E0E"/>
              </a:solidFill>
              <a:latin typeface="+mn-lt"/>
              <a:cs typeface="Arial" panose="020B0604020202020204" pitchFamily="34" charset="0"/>
            </a:endParaRPr>
          </a:p>
          <a:p>
            <a:endParaRPr lang="en-US" sz="1400" dirty="0">
              <a:solidFill>
                <a:srgbClr val="0E0E0E"/>
              </a:solidFill>
              <a:effectLst/>
              <a:latin typeface="+mn-lt"/>
              <a:cs typeface="Arial" panose="020B0604020202020204" pitchFamily="34" charset="0"/>
            </a:endParaRPr>
          </a:p>
          <a:p>
            <a:pPr marL="0" indent="0">
              <a:buNone/>
            </a:pPr>
            <a:r>
              <a:rPr lang="en-US" sz="1400" dirty="0">
                <a:solidFill>
                  <a:srgbClr val="0E0E0E"/>
                </a:solidFill>
                <a:latin typeface="+mn-lt"/>
                <a:cs typeface="Arial" panose="020B0604020202020204" pitchFamily="34" charset="0"/>
              </a:rPr>
              <a:t>                                                                                                                                                             </a:t>
            </a:r>
            <a:r>
              <a:rPr lang="en-US" sz="1100" dirty="0">
                <a:solidFill>
                  <a:srgbClr val="0E0E0E"/>
                </a:solidFill>
                <a:latin typeface="+mn-lt"/>
                <a:cs typeface="Arial" panose="020B0604020202020204" pitchFamily="34" charset="0"/>
              </a:rPr>
              <a:t>  </a:t>
            </a:r>
          </a:p>
          <a:p>
            <a:pPr marL="0" indent="0">
              <a:buNone/>
            </a:pPr>
            <a:r>
              <a:rPr lang="en-US" sz="1100" dirty="0">
                <a:solidFill>
                  <a:srgbClr val="0E0E0E"/>
                </a:solidFill>
                <a:latin typeface="+mn-lt"/>
                <a:cs typeface="Arial" panose="020B0604020202020204" pitchFamily="34" charset="0"/>
              </a:rPr>
              <a:t>                                                                                                                                                                                                      </a:t>
            </a:r>
          </a:p>
          <a:p>
            <a:endParaRPr lang="en-US" sz="1400" dirty="0">
              <a:solidFill>
                <a:srgbClr val="0E0E0E"/>
              </a:solidFill>
              <a:effectLst/>
              <a:latin typeface="+mn-lt"/>
              <a:cs typeface="Arial" panose="020B0604020202020204" pitchFamily="34" charset="0"/>
            </a:endParaRPr>
          </a:p>
          <a:p>
            <a:pPr lvl="1"/>
            <a:endParaRPr lang="en-US" sz="1400" dirty="0">
              <a:solidFill>
                <a:srgbClr val="0E0E0E"/>
              </a:solidFill>
              <a:effectLst/>
              <a:latin typeface="+mn-lt"/>
              <a:cs typeface="Arial" panose="020B0604020202020204" pitchFamily="34" charset="0"/>
            </a:endParaRPr>
          </a:p>
          <a:p>
            <a:endParaRPr lang="en-US" sz="1800" dirty="0">
              <a:latin typeface="+mn-lt"/>
              <a:cs typeface="Arial" panose="020B0604020202020204" pitchFamily="34" charset="0"/>
            </a:endParaRPr>
          </a:p>
        </p:txBody>
      </p:sp>
      <p:pic>
        <p:nvPicPr>
          <p:cNvPr id="5" name="Picture 4" descr="A graph of a number of numbers&#10;&#10;Description automatically generated with medium confidence">
            <a:extLst>
              <a:ext uri="{FF2B5EF4-FFF2-40B4-BE49-F238E27FC236}">
                <a16:creationId xmlns:a16="http://schemas.microsoft.com/office/drawing/2014/main" id="{33145A4B-A35E-208C-D737-3F68F06D11EB}"/>
              </a:ext>
            </a:extLst>
          </p:cNvPr>
          <p:cNvPicPr>
            <a:picLocks noChangeAspect="1"/>
          </p:cNvPicPr>
          <p:nvPr/>
        </p:nvPicPr>
        <p:blipFill>
          <a:blip r:embed="rId3"/>
          <a:stretch>
            <a:fillRect/>
          </a:stretch>
        </p:blipFill>
        <p:spPr>
          <a:xfrm>
            <a:off x="2981620" y="2498328"/>
            <a:ext cx="2426614" cy="2285121"/>
          </a:xfrm>
          <a:prstGeom prst="rect">
            <a:avLst/>
          </a:prstGeom>
        </p:spPr>
      </p:pic>
      <p:sp>
        <p:nvSpPr>
          <p:cNvPr id="7" name="TextBox 6">
            <a:extLst>
              <a:ext uri="{FF2B5EF4-FFF2-40B4-BE49-F238E27FC236}">
                <a16:creationId xmlns:a16="http://schemas.microsoft.com/office/drawing/2014/main" id="{E4D8E241-16F3-BDD2-4D8D-711B2C09BD6B}"/>
              </a:ext>
            </a:extLst>
          </p:cNvPr>
          <p:cNvSpPr txBox="1"/>
          <p:nvPr/>
        </p:nvSpPr>
        <p:spPr>
          <a:xfrm>
            <a:off x="3397736" y="4705853"/>
            <a:ext cx="2914117" cy="253916"/>
          </a:xfrm>
          <a:prstGeom prst="rect">
            <a:avLst/>
          </a:prstGeom>
          <a:noFill/>
        </p:spPr>
        <p:txBody>
          <a:bodyPr wrap="square" rtlCol="0">
            <a:spAutoFit/>
          </a:bodyPr>
          <a:lstStyle/>
          <a:p>
            <a:r>
              <a:rPr lang="en-US" sz="1050" dirty="0"/>
              <a:t>Figure [1]: (a) perfect model</a:t>
            </a:r>
          </a:p>
        </p:txBody>
      </p:sp>
    </p:spTree>
    <p:extLst>
      <p:ext uri="{BB962C8B-B14F-4D97-AF65-F5344CB8AC3E}">
        <p14:creationId xmlns:p14="http://schemas.microsoft.com/office/powerpoint/2010/main" val="353777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BE9D32-C718-1569-A5C8-3AC3A73657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E3A6EE-392E-6C3C-8F30-87FC8D147D6F}"/>
              </a:ext>
            </a:extLst>
          </p:cNvPr>
          <p:cNvSpPr>
            <a:spLocks noGrp="1"/>
          </p:cNvSpPr>
          <p:nvPr>
            <p:ph type="title"/>
          </p:nvPr>
        </p:nvSpPr>
        <p:spPr>
          <a:xfrm>
            <a:off x="155542" y="521267"/>
            <a:ext cx="8229600" cy="414244"/>
          </a:xfrm>
        </p:spPr>
        <p:txBody>
          <a:bodyPr/>
          <a:lstStyle/>
          <a:p>
            <a:pPr algn="l"/>
            <a:r>
              <a:rPr lang="en-US" dirty="0"/>
              <a:t>ROC Curve and AUC</a:t>
            </a:r>
          </a:p>
        </p:txBody>
      </p:sp>
      <p:sp>
        <p:nvSpPr>
          <p:cNvPr id="3" name="Content Placeholder 2">
            <a:extLst>
              <a:ext uri="{FF2B5EF4-FFF2-40B4-BE49-F238E27FC236}">
                <a16:creationId xmlns:a16="http://schemas.microsoft.com/office/drawing/2014/main" id="{1148F231-04F2-A81C-D574-897C5B63A4E9}"/>
              </a:ext>
            </a:extLst>
          </p:cNvPr>
          <p:cNvSpPr>
            <a:spLocks noGrp="1"/>
          </p:cNvSpPr>
          <p:nvPr>
            <p:ph idx="1"/>
          </p:nvPr>
        </p:nvSpPr>
        <p:spPr>
          <a:xfrm>
            <a:off x="155542" y="935511"/>
            <a:ext cx="8832916" cy="1790597"/>
          </a:xfrm>
        </p:spPr>
        <p:txBody>
          <a:bodyPr/>
          <a:lstStyle/>
          <a:p>
            <a:r>
              <a:rPr lang="en-US" sz="1400" dirty="0">
                <a:solidFill>
                  <a:srgbClr val="0E0E0E"/>
                </a:solidFill>
                <a:latin typeface="+mn-lt"/>
                <a:cs typeface="Arial" panose="020B0604020202020204" pitchFamily="34" charset="0"/>
              </a:rPr>
              <a:t>Example: a smoker classifier with AUC of 1.0 always assigns a random smoker a higher probability of being a smoker than a random chosen test subject. </a:t>
            </a:r>
          </a:p>
          <a:p>
            <a:r>
              <a:rPr lang="en-US" sz="1400" dirty="0">
                <a:solidFill>
                  <a:srgbClr val="0E0E0E"/>
                </a:solidFill>
                <a:latin typeface="+mn-lt"/>
                <a:cs typeface="Arial" panose="020B0604020202020204" pitchFamily="34" charset="0"/>
              </a:rPr>
              <a:t>A smoker classifier with an AUC of 0.5 assigns a higher probability of being a smoker to a randomly chosen smoker than to a randomly chosen non-smoker only half the time.</a:t>
            </a:r>
          </a:p>
          <a:p>
            <a:r>
              <a:rPr lang="en-US" sz="1400" dirty="0">
                <a:solidFill>
                  <a:srgbClr val="0E0E0E"/>
                </a:solidFill>
                <a:latin typeface="+mn-lt"/>
                <a:cs typeface="Arial" panose="020B0604020202020204" pitchFamily="34" charset="0"/>
              </a:rPr>
              <a:t>AUC is a useful measure for comparing the performance of two different models, as long as the dataset is roughly balanced.</a:t>
            </a:r>
          </a:p>
          <a:p>
            <a:endParaRPr lang="en-US" sz="1400" dirty="0">
              <a:solidFill>
                <a:srgbClr val="0E0E0E"/>
              </a:solidFill>
              <a:latin typeface="+mn-lt"/>
              <a:cs typeface="Arial" panose="020B0604020202020204" pitchFamily="34" charset="0"/>
            </a:endParaRPr>
          </a:p>
          <a:p>
            <a:endParaRPr lang="en-US" sz="1400" dirty="0">
              <a:solidFill>
                <a:srgbClr val="0E0E0E"/>
              </a:solidFill>
              <a:effectLst/>
              <a:latin typeface="+mn-lt"/>
              <a:cs typeface="Arial" panose="020B0604020202020204" pitchFamily="34" charset="0"/>
            </a:endParaRPr>
          </a:p>
          <a:p>
            <a:endParaRPr lang="en-US" sz="1400" dirty="0">
              <a:solidFill>
                <a:srgbClr val="0E0E0E"/>
              </a:solidFill>
              <a:latin typeface="+mn-lt"/>
              <a:cs typeface="Arial" panose="020B0604020202020204" pitchFamily="34" charset="0"/>
            </a:endParaRPr>
          </a:p>
          <a:p>
            <a:endParaRPr lang="en-US" sz="1400" dirty="0">
              <a:solidFill>
                <a:srgbClr val="0E0E0E"/>
              </a:solidFill>
              <a:effectLst/>
              <a:latin typeface="+mn-lt"/>
              <a:cs typeface="Arial" panose="020B0604020202020204" pitchFamily="34" charset="0"/>
            </a:endParaRPr>
          </a:p>
          <a:p>
            <a:pPr marL="0" indent="0">
              <a:buNone/>
            </a:pPr>
            <a:r>
              <a:rPr lang="en-US" sz="1400" dirty="0">
                <a:solidFill>
                  <a:srgbClr val="0E0E0E"/>
                </a:solidFill>
                <a:latin typeface="+mn-lt"/>
                <a:cs typeface="Arial" panose="020B0604020202020204" pitchFamily="34" charset="0"/>
              </a:rPr>
              <a:t>                                                                                                                                                             </a:t>
            </a:r>
            <a:r>
              <a:rPr lang="en-US" sz="1100" dirty="0">
                <a:solidFill>
                  <a:srgbClr val="0E0E0E"/>
                </a:solidFill>
                <a:latin typeface="+mn-lt"/>
                <a:cs typeface="Arial" panose="020B0604020202020204" pitchFamily="34" charset="0"/>
              </a:rPr>
              <a:t>  </a:t>
            </a:r>
          </a:p>
          <a:p>
            <a:pPr marL="0" indent="0">
              <a:buNone/>
            </a:pPr>
            <a:r>
              <a:rPr lang="en-US" sz="1100" dirty="0">
                <a:solidFill>
                  <a:srgbClr val="0E0E0E"/>
                </a:solidFill>
                <a:latin typeface="+mn-lt"/>
                <a:cs typeface="Arial" panose="020B0604020202020204" pitchFamily="34" charset="0"/>
              </a:rPr>
              <a:t>                                                                                                                                                                                                      </a:t>
            </a:r>
          </a:p>
          <a:p>
            <a:endParaRPr lang="en-US" sz="1400" dirty="0">
              <a:solidFill>
                <a:srgbClr val="0E0E0E"/>
              </a:solidFill>
              <a:effectLst/>
              <a:latin typeface="+mn-lt"/>
              <a:cs typeface="Arial" panose="020B0604020202020204" pitchFamily="34" charset="0"/>
            </a:endParaRPr>
          </a:p>
          <a:p>
            <a:pPr lvl="1"/>
            <a:endParaRPr lang="en-US" sz="1400" dirty="0">
              <a:solidFill>
                <a:srgbClr val="0E0E0E"/>
              </a:solidFill>
              <a:effectLst/>
              <a:latin typeface="+mn-lt"/>
              <a:cs typeface="Arial" panose="020B0604020202020204" pitchFamily="34" charset="0"/>
            </a:endParaRPr>
          </a:p>
          <a:p>
            <a:endParaRPr lang="en-US" sz="1800" dirty="0">
              <a:latin typeface="+mn-lt"/>
              <a:cs typeface="Arial" panose="020B0604020202020204" pitchFamily="34" charset="0"/>
            </a:endParaRPr>
          </a:p>
        </p:txBody>
      </p:sp>
      <p:pic>
        <p:nvPicPr>
          <p:cNvPr id="5" name="Picture 4" descr="A graph of a number of numbers&#10;&#10;Description automatically generated with medium confidence">
            <a:extLst>
              <a:ext uri="{FF2B5EF4-FFF2-40B4-BE49-F238E27FC236}">
                <a16:creationId xmlns:a16="http://schemas.microsoft.com/office/drawing/2014/main" id="{08BE239A-F20E-222B-5E10-4D011285D628}"/>
              </a:ext>
            </a:extLst>
          </p:cNvPr>
          <p:cNvPicPr>
            <a:picLocks noChangeAspect="1"/>
          </p:cNvPicPr>
          <p:nvPr/>
        </p:nvPicPr>
        <p:blipFill>
          <a:blip r:embed="rId3"/>
          <a:stretch>
            <a:fillRect/>
          </a:stretch>
        </p:blipFill>
        <p:spPr>
          <a:xfrm>
            <a:off x="400790" y="2457795"/>
            <a:ext cx="2426614" cy="2285121"/>
          </a:xfrm>
          <a:prstGeom prst="rect">
            <a:avLst/>
          </a:prstGeom>
        </p:spPr>
      </p:pic>
      <p:sp>
        <p:nvSpPr>
          <p:cNvPr id="6" name="TextBox 5">
            <a:extLst>
              <a:ext uri="{FF2B5EF4-FFF2-40B4-BE49-F238E27FC236}">
                <a16:creationId xmlns:a16="http://schemas.microsoft.com/office/drawing/2014/main" id="{CB50D09F-B907-B86C-045C-5F90FAD8426C}"/>
              </a:ext>
            </a:extLst>
          </p:cNvPr>
          <p:cNvSpPr txBox="1"/>
          <p:nvPr/>
        </p:nvSpPr>
        <p:spPr>
          <a:xfrm>
            <a:off x="799815" y="4666476"/>
            <a:ext cx="2914117" cy="253916"/>
          </a:xfrm>
          <a:prstGeom prst="rect">
            <a:avLst/>
          </a:prstGeom>
          <a:noFill/>
        </p:spPr>
        <p:txBody>
          <a:bodyPr wrap="square" rtlCol="0">
            <a:spAutoFit/>
          </a:bodyPr>
          <a:lstStyle/>
          <a:p>
            <a:r>
              <a:rPr lang="en-US" sz="1050" dirty="0"/>
              <a:t>Figure [1]: (a) perfect model</a:t>
            </a:r>
          </a:p>
        </p:txBody>
      </p:sp>
      <p:pic>
        <p:nvPicPr>
          <p:cNvPr id="8" name="Picture 7" descr="A diagram of a function&#10;&#10;AI-generated content may be incorrect.">
            <a:extLst>
              <a:ext uri="{FF2B5EF4-FFF2-40B4-BE49-F238E27FC236}">
                <a16:creationId xmlns:a16="http://schemas.microsoft.com/office/drawing/2014/main" id="{C9A789D9-74A5-CCBD-681A-59A72066AA52}"/>
              </a:ext>
            </a:extLst>
          </p:cNvPr>
          <p:cNvPicPr>
            <a:picLocks noChangeAspect="1"/>
          </p:cNvPicPr>
          <p:nvPr/>
        </p:nvPicPr>
        <p:blipFill>
          <a:blip r:embed="rId4"/>
          <a:stretch>
            <a:fillRect/>
          </a:stretch>
        </p:blipFill>
        <p:spPr>
          <a:xfrm>
            <a:off x="2981620" y="2457795"/>
            <a:ext cx="2581692" cy="2285658"/>
          </a:xfrm>
          <a:prstGeom prst="rect">
            <a:avLst/>
          </a:prstGeom>
        </p:spPr>
      </p:pic>
      <p:sp>
        <p:nvSpPr>
          <p:cNvPr id="10" name="TextBox 9">
            <a:extLst>
              <a:ext uri="{FF2B5EF4-FFF2-40B4-BE49-F238E27FC236}">
                <a16:creationId xmlns:a16="http://schemas.microsoft.com/office/drawing/2014/main" id="{E09F5C51-9833-CD69-A411-E3F6AF6D6CA0}"/>
              </a:ext>
            </a:extLst>
          </p:cNvPr>
          <p:cNvSpPr txBox="1"/>
          <p:nvPr/>
        </p:nvSpPr>
        <p:spPr>
          <a:xfrm>
            <a:off x="3478774" y="4670513"/>
            <a:ext cx="3221765" cy="253916"/>
          </a:xfrm>
          <a:prstGeom prst="rect">
            <a:avLst/>
          </a:prstGeom>
          <a:noFill/>
        </p:spPr>
        <p:txBody>
          <a:bodyPr wrap="square" rtlCol="0">
            <a:spAutoFit/>
          </a:bodyPr>
          <a:lstStyle/>
          <a:p>
            <a:r>
              <a:rPr lang="en-US" sz="1050" dirty="0"/>
              <a:t>(b) random guesses model</a:t>
            </a:r>
          </a:p>
        </p:txBody>
      </p:sp>
      <p:pic>
        <p:nvPicPr>
          <p:cNvPr id="12" name="Picture 11" descr="A graph of a graph&#10;&#10;AI-generated content may be incorrect.">
            <a:extLst>
              <a:ext uri="{FF2B5EF4-FFF2-40B4-BE49-F238E27FC236}">
                <a16:creationId xmlns:a16="http://schemas.microsoft.com/office/drawing/2014/main" id="{602D18A3-2E70-91EF-FCC4-87BDC3C9BF01}"/>
              </a:ext>
            </a:extLst>
          </p:cNvPr>
          <p:cNvPicPr>
            <a:picLocks noChangeAspect="1"/>
          </p:cNvPicPr>
          <p:nvPr/>
        </p:nvPicPr>
        <p:blipFill>
          <a:blip r:embed="rId5"/>
          <a:stretch>
            <a:fillRect/>
          </a:stretch>
        </p:blipFill>
        <p:spPr>
          <a:xfrm>
            <a:off x="5563312" y="2491112"/>
            <a:ext cx="3087396" cy="2285658"/>
          </a:xfrm>
          <a:prstGeom prst="rect">
            <a:avLst/>
          </a:prstGeom>
        </p:spPr>
      </p:pic>
      <p:sp>
        <p:nvSpPr>
          <p:cNvPr id="13" name="TextBox 12">
            <a:extLst>
              <a:ext uri="{FF2B5EF4-FFF2-40B4-BE49-F238E27FC236}">
                <a16:creationId xmlns:a16="http://schemas.microsoft.com/office/drawing/2014/main" id="{F6D22DAC-539B-2033-EC55-CF3125B5BC9E}"/>
              </a:ext>
            </a:extLst>
          </p:cNvPr>
          <p:cNvSpPr txBox="1"/>
          <p:nvPr/>
        </p:nvSpPr>
        <p:spPr>
          <a:xfrm>
            <a:off x="6392891" y="4661015"/>
            <a:ext cx="3221765" cy="253916"/>
          </a:xfrm>
          <a:prstGeom prst="rect">
            <a:avLst/>
          </a:prstGeom>
          <a:noFill/>
        </p:spPr>
        <p:txBody>
          <a:bodyPr wrap="square" rtlCol="0">
            <a:spAutoFit/>
          </a:bodyPr>
          <a:lstStyle/>
          <a:p>
            <a:r>
              <a:rPr lang="en-US" sz="1050" dirty="0"/>
              <a:t>(c) model with AUC = 0.84</a:t>
            </a:r>
          </a:p>
        </p:txBody>
      </p:sp>
      <p:sp>
        <p:nvSpPr>
          <p:cNvPr id="14" name="Rounded Rectangle 13">
            <a:extLst>
              <a:ext uri="{FF2B5EF4-FFF2-40B4-BE49-F238E27FC236}">
                <a16:creationId xmlns:a16="http://schemas.microsoft.com/office/drawing/2014/main" id="{FABAFAF2-8FCA-C82C-777A-B21B23EABBC5}"/>
              </a:ext>
            </a:extLst>
          </p:cNvPr>
          <p:cNvSpPr/>
          <p:nvPr/>
        </p:nvSpPr>
        <p:spPr>
          <a:xfrm>
            <a:off x="5879507" y="2457796"/>
            <a:ext cx="513384" cy="301630"/>
          </a:xfrm>
          <a:prstGeom prst="round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64183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1"/>
      <p:bldP spid="14" grpId="0" animBg="1"/>
    </p:bldLst>
  </p:timing>
</p:sld>
</file>

<file path=ppt/theme/theme1.xml><?xml version="1.0" encoding="utf-8"?>
<a:theme xmlns:a="http://schemas.openxmlformats.org/drawingml/2006/main" name="NCStateU-horizontal-left-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NCStateU-horizontal-left-logo</Template>
  <TotalTime>21342</TotalTime>
  <Words>1167</Words>
  <Application>Microsoft Macintosh PowerPoint</Application>
  <PresentationFormat>On-screen Show (16:9)</PresentationFormat>
  <Paragraphs>184</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.SF NS</vt:lpstr>
      <vt:lpstr>Fd1739481</vt:lpstr>
      <vt:lpstr>Aptos</vt:lpstr>
      <vt:lpstr>Arial</vt:lpstr>
      <vt:lpstr>Calibri</vt:lpstr>
      <vt:lpstr>NCStateU-horizontal-left-logo</vt:lpstr>
      <vt:lpstr>Understanding Key Concepts in Statistical Inference  ROC Curve and AUC</vt:lpstr>
      <vt:lpstr>Example</vt:lpstr>
      <vt:lpstr>Recap</vt:lpstr>
      <vt:lpstr>Recap</vt:lpstr>
      <vt:lpstr>Recall</vt:lpstr>
      <vt:lpstr>Recall</vt:lpstr>
      <vt:lpstr>Recall</vt:lpstr>
      <vt:lpstr>ROC Curve and AUC</vt:lpstr>
      <vt:lpstr>ROC Curve and AUC</vt:lpstr>
      <vt:lpstr>ROC Curve and AUC</vt:lpstr>
      <vt:lpstr>Example: FVC Smoking</vt:lpstr>
      <vt:lpstr>Example: FVC Smoking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suyuqi111@gmail.com</dc:creator>
  <cp:lastModifiedBy>suyuqi111@gmail.com</cp:lastModifiedBy>
  <cp:revision>128</cp:revision>
  <dcterms:created xsi:type="dcterms:W3CDTF">2024-10-02T10:29:45Z</dcterms:created>
  <dcterms:modified xsi:type="dcterms:W3CDTF">2025-03-03T20:53:44Z</dcterms:modified>
</cp:coreProperties>
</file>