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474" y="-2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9A50F-1E4C-4412-83F0-C3B67F6846C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0181A-55BF-4553-BE4C-9FA84DFE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49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3A573-699D-4CED-AFAA-6A877D1EDAD7}" type="datetime1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82176-A547-F94B-AC51-D6E9C882C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4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04A64-A41C-415A-9179-7477ACC5CEE9}" type="datetime1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610A8-B29A-B34A-A0B5-3DF26A2EB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C427B-F47E-4193-98D8-C85A96726E31}" type="datetime1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D0221-73D0-6245-9CCD-73A1D8FCB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1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128BC-2915-44BB-96C5-26549ED726F7}" type="datetime1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C605-4958-CF43-AA48-80339EFDB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35563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EC4D8-B808-4352-9AD8-1BD7C830F0AC}" type="datetime1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6BD0F-ABBC-C14D-BC96-77BE126A7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8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76377"/>
            <a:ext cx="4038600" cy="31182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6377"/>
            <a:ext cx="4038600" cy="31182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1AB0-1C2F-4EC8-9C59-21992C1110DC}" type="datetime1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5E9FC-F6D5-0349-BBED-EA7D7A9BC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6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50504"/>
            <a:ext cx="8229600" cy="80129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906FF-315D-41C0-9B6D-EB0612F72713}" type="datetime1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B94E0-5E06-6D42-A41D-50D581B40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484CD-A5FE-4B54-99F3-81E5835C14D8}" type="datetime1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B7D4D-4E81-5B40-91F6-CF14C25F8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8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9F68A-2EF7-4930-B9B4-7C52CA5B9721}" type="datetime1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B2FA7-4FDB-5643-811E-7991DEE50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0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4E117-913E-460A-9386-F0BDD9AF43C8}" type="datetime1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D8B14-AE1E-054C-8668-93D0F0400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0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270E8-8A7A-4ACB-80E9-666DDF6D1A64}" type="datetime1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F0004-A563-C64B-9FAD-6198662E1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0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75085"/>
            <a:ext cx="8229600" cy="801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Headline Line One</a:t>
            </a:r>
            <a:br>
              <a:rPr lang="en-US" dirty="0"/>
            </a:br>
            <a:r>
              <a:rPr lang="en-US" dirty="0"/>
              <a:t>Headline Line Two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66950"/>
            <a:ext cx="8229600" cy="2327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B799E83-CF36-431A-AABB-04CEE97510D3}" type="datetime1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EF7D53D-272A-624E-BE3D-99D13E2B4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52194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685800" y="1308100"/>
            <a:ext cx="7772400" cy="1752600"/>
          </a:xfrm>
        </p:spPr>
        <p:txBody>
          <a:bodyPr/>
          <a:lstStyle/>
          <a:p>
            <a:pPr marL="0" indent="0"/>
            <a:r>
              <a:rPr lang="en-US" dirty="0"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Choosing Performance Metrics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for Clinical Prediction Models</a:t>
            </a:r>
            <a:br>
              <a:rPr lang="en-US" dirty="0"/>
            </a:br>
            <a:endParaRPr lang="en-US" dirty="0">
              <a:latin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2000" dirty="0">
                <a:ea typeface="+mn-ea"/>
              </a:rPr>
              <a:t>Why accuracy misleads in unbalanced clinical datasets and when AUC, sensitivity, and F1 give a more honest picture of model quality.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74F65-8630-08FE-2351-100D8F02C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0E0F5-6F1D-8A48-3F70-77D1286AC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0700"/>
            <a:ext cx="8229600" cy="28039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Understand the accuracy paradox in imbalanced clinical datasets.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Interpret sensitivity, specificity, AUC-ROC, and F1 score correctly.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Select the right metric based on clinical consequences of error.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Use domain knowledge to choose between competing metrics.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Apply feature characteristics to guide metric selection.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AB7DED-99AB-4FC3-6097-A750CCA1A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2C605-4958-CF43-AA48-80339EFDB0A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90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989A8-840F-A592-3B13-ED381C666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97% mean?</a:t>
            </a: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42DF99B5-CEEC-8B93-1D2C-ACA9666D1362}"/>
              </a:ext>
            </a:extLst>
          </p:cNvPr>
          <p:cNvSpPr/>
          <p:nvPr/>
        </p:nvSpPr>
        <p:spPr>
          <a:xfrm>
            <a:off x="791210" y="1476374"/>
            <a:ext cx="2498090" cy="2775585"/>
          </a:xfrm>
          <a:prstGeom prst="rect">
            <a:avLst/>
          </a:prstGeom>
          <a:solidFill>
            <a:srgbClr val="1A2744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76F0005-ED3B-2631-C51D-A00519250B49}"/>
              </a:ext>
            </a:extLst>
          </p:cNvPr>
          <p:cNvSpPr/>
          <p:nvPr/>
        </p:nvSpPr>
        <p:spPr>
          <a:xfrm>
            <a:off x="791210" y="1500938"/>
            <a:ext cx="2498090" cy="87650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97%</a:t>
            </a:r>
            <a:endParaRPr lang="en-US" sz="72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01C2D224-1A01-F189-92D8-7AB952DEBA69}"/>
              </a:ext>
            </a:extLst>
          </p:cNvPr>
          <p:cNvSpPr/>
          <p:nvPr/>
        </p:nvSpPr>
        <p:spPr>
          <a:xfrm>
            <a:off x="791210" y="2496752"/>
            <a:ext cx="2498090" cy="2921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7D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</a:t>
            </a:r>
            <a:endParaRPr lang="en-US" sz="13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2623B81-D602-C5FC-5951-45AA1FC53C11}"/>
              </a:ext>
            </a:extLst>
          </p:cNvPr>
          <p:cNvSpPr/>
          <p:nvPr/>
        </p:nvSpPr>
        <p:spPr>
          <a:xfrm>
            <a:off x="791210" y="2945030"/>
            <a:ext cx="2498090" cy="4382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B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trivial model that always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B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predicts survival — nothing else</a:t>
            </a:r>
            <a:endParaRPr lang="en-US" sz="105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E2EA68B7-CCB7-73CB-472C-B2F3B717B757}"/>
              </a:ext>
            </a:extLst>
          </p:cNvPr>
          <p:cNvSpPr/>
          <p:nvPr/>
        </p:nvSpPr>
        <p:spPr>
          <a:xfrm>
            <a:off x="791210" y="3923272"/>
            <a:ext cx="2498090" cy="328688"/>
          </a:xfrm>
          <a:prstGeom prst="rect">
            <a:avLst/>
          </a:prstGeom>
          <a:solidFill>
            <a:srgbClr val="C940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6B79963B-E671-67E4-BA6F-A5E0260A4388}"/>
              </a:ext>
            </a:extLst>
          </p:cNvPr>
          <p:cNvSpPr/>
          <p:nvPr/>
        </p:nvSpPr>
        <p:spPr>
          <a:xfrm>
            <a:off x="791210" y="3923272"/>
            <a:ext cx="2498090" cy="328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This model may be useless</a:t>
            </a:r>
            <a:endParaRPr lang="en-US" sz="1050" dirty="0"/>
          </a:p>
        </p:txBody>
      </p:sp>
      <p:sp>
        <p:nvSpPr>
          <p:cNvPr id="10" name="Shape 21">
            <a:extLst>
              <a:ext uri="{FF2B5EF4-FFF2-40B4-BE49-F238E27FC236}">
                <a16:creationId xmlns:a16="http://schemas.microsoft.com/office/drawing/2014/main" id="{2BCD5F85-D264-B25F-A925-7B71BEA47B2C}"/>
              </a:ext>
            </a:extLst>
          </p:cNvPr>
          <p:cNvSpPr/>
          <p:nvPr/>
        </p:nvSpPr>
        <p:spPr>
          <a:xfrm>
            <a:off x="791210" y="4406488"/>
            <a:ext cx="2498090" cy="255646"/>
          </a:xfrm>
          <a:prstGeom prst="rect">
            <a:avLst/>
          </a:prstGeom>
          <a:solidFill>
            <a:srgbClr val="D4F0F3"/>
          </a:solidFill>
          <a:ln w="1270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22">
            <a:extLst>
              <a:ext uri="{FF2B5EF4-FFF2-40B4-BE49-F238E27FC236}">
                <a16:creationId xmlns:a16="http://schemas.microsoft.com/office/drawing/2014/main" id="{C690EAC0-0865-A8D8-A072-AC4464908860}"/>
              </a:ext>
            </a:extLst>
          </p:cNvPr>
          <p:cNvSpPr/>
          <p:nvPr/>
        </p:nvSpPr>
        <p:spPr>
          <a:xfrm>
            <a:off x="791210" y="4409755"/>
            <a:ext cx="2498090" cy="25564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 tells you how often the model is right.</a:t>
            </a:r>
            <a:endParaRPr lang="en-US" sz="950" dirty="0"/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A6D21A76-7E9B-31EA-E6E8-2EC6FB1ADB94}"/>
              </a:ext>
            </a:extLst>
          </p:cNvPr>
          <p:cNvSpPr/>
          <p:nvPr/>
        </p:nvSpPr>
        <p:spPr>
          <a:xfrm>
            <a:off x="3606800" y="1444970"/>
            <a:ext cx="46634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7C2FFDDA-2BD0-A829-D581-16A25A93C6D7}"/>
              </a:ext>
            </a:extLst>
          </p:cNvPr>
          <p:cNvSpPr/>
          <p:nvPr/>
        </p:nvSpPr>
        <p:spPr>
          <a:xfrm>
            <a:off x="3606800" y="1444970"/>
            <a:ext cx="64008" cy="960120"/>
          </a:xfrm>
          <a:prstGeom prst="rect">
            <a:avLst/>
          </a:prstGeom>
          <a:solidFill>
            <a:srgbClr val="0E7C86"/>
          </a:solidFill>
          <a:ln w="12700">
            <a:solidFill>
              <a:srgbClr val="0E7C8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B618B479-DA4B-C2D2-B3AE-CE6592BFA5C8}"/>
              </a:ext>
            </a:extLst>
          </p:cNvPr>
          <p:cNvSpPr/>
          <p:nvPr/>
        </p:nvSpPr>
        <p:spPr>
          <a:xfrm>
            <a:off x="3789680" y="1508978"/>
            <a:ext cx="4343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97% of predictions were correct</a:t>
            </a:r>
            <a:endParaRPr lang="en-US" sz="1150" dirty="0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F95A7F07-E594-DFBB-9CBF-2147BB349F5B}"/>
              </a:ext>
            </a:extLst>
          </p:cNvPr>
          <p:cNvSpPr/>
          <p:nvPr/>
        </p:nvSpPr>
        <p:spPr>
          <a:xfrm>
            <a:off x="3789680" y="1792442"/>
            <a:ext cx="4343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 of 100 patients, the model correctly classified 97. That sounds excellent — but what happened to the other 3?</a:t>
            </a:r>
            <a:endParaRPr lang="en-US" sz="1000" dirty="0"/>
          </a:p>
        </p:txBody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4F40F294-A7BB-7915-2876-811A51DBA561}"/>
              </a:ext>
            </a:extLst>
          </p:cNvPr>
          <p:cNvSpPr/>
          <p:nvPr/>
        </p:nvSpPr>
        <p:spPr>
          <a:xfrm>
            <a:off x="3606800" y="2587970"/>
            <a:ext cx="46634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>
            <a:extLst>
              <a:ext uri="{FF2B5EF4-FFF2-40B4-BE49-F238E27FC236}">
                <a16:creationId xmlns:a16="http://schemas.microsoft.com/office/drawing/2014/main" id="{617FD282-A7A4-A1BE-6B08-72F63FEE2491}"/>
              </a:ext>
            </a:extLst>
          </p:cNvPr>
          <p:cNvSpPr/>
          <p:nvPr/>
        </p:nvSpPr>
        <p:spPr>
          <a:xfrm>
            <a:off x="3606800" y="2587970"/>
            <a:ext cx="64008" cy="960120"/>
          </a:xfrm>
          <a:prstGeom prst="rect">
            <a:avLst/>
          </a:prstGeom>
          <a:solidFill>
            <a:srgbClr val="0E7C86"/>
          </a:solidFill>
          <a:ln w="12700">
            <a:solidFill>
              <a:srgbClr val="0E7C8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637B1875-91CE-3460-B941-DFF670EF6CDF}"/>
              </a:ext>
            </a:extLst>
          </p:cNvPr>
          <p:cNvSpPr/>
          <p:nvPr/>
        </p:nvSpPr>
        <p:spPr>
          <a:xfrm>
            <a:off x="3789680" y="2651978"/>
            <a:ext cx="4343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3 are the patients who died</a:t>
            </a:r>
            <a:endParaRPr lang="en-US" sz="1150" dirty="0"/>
          </a:p>
        </p:txBody>
      </p:sp>
      <p:sp>
        <p:nvSpPr>
          <p:cNvPr id="19" name="Text 16">
            <a:extLst>
              <a:ext uri="{FF2B5EF4-FFF2-40B4-BE49-F238E27FC236}">
                <a16:creationId xmlns:a16="http://schemas.microsoft.com/office/drawing/2014/main" id="{BAF12CFD-163E-EE53-A94E-E83B737FF844}"/>
              </a:ext>
            </a:extLst>
          </p:cNvPr>
          <p:cNvSpPr/>
          <p:nvPr/>
        </p:nvSpPr>
        <p:spPr>
          <a:xfrm>
            <a:off x="3789680" y="2935442"/>
            <a:ext cx="4343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3% of the cohort died, and the model predicted 'survival' for all of them, it correctly classified the 97 survivors — and missed every single death.</a:t>
            </a:r>
            <a:endParaRPr lang="en-US" sz="1000" dirty="0"/>
          </a:p>
        </p:txBody>
      </p:sp>
      <p:sp>
        <p:nvSpPr>
          <p:cNvPr id="20" name="Shape 17">
            <a:extLst>
              <a:ext uri="{FF2B5EF4-FFF2-40B4-BE49-F238E27FC236}">
                <a16:creationId xmlns:a16="http://schemas.microsoft.com/office/drawing/2014/main" id="{D3C8FCB9-AC34-EFBB-8E6E-3D26440F3F8F}"/>
              </a:ext>
            </a:extLst>
          </p:cNvPr>
          <p:cNvSpPr/>
          <p:nvPr/>
        </p:nvSpPr>
        <p:spPr>
          <a:xfrm>
            <a:off x="3606800" y="3730970"/>
            <a:ext cx="46634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8">
            <a:extLst>
              <a:ext uri="{FF2B5EF4-FFF2-40B4-BE49-F238E27FC236}">
                <a16:creationId xmlns:a16="http://schemas.microsoft.com/office/drawing/2014/main" id="{29FD4D3B-4FC1-CF6C-3870-0CD81B6B08A6}"/>
              </a:ext>
            </a:extLst>
          </p:cNvPr>
          <p:cNvSpPr/>
          <p:nvPr/>
        </p:nvSpPr>
        <p:spPr>
          <a:xfrm>
            <a:off x="3606800" y="3730970"/>
            <a:ext cx="64008" cy="960120"/>
          </a:xfrm>
          <a:prstGeom prst="rect">
            <a:avLst/>
          </a:prstGeom>
          <a:solidFill>
            <a:srgbClr val="0E7C86"/>
          </a:solidFill>
          <a:ln w="12700">
            <a:solidFill>
              <a:srgbClr val="0E7C8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>
            <a:extLst>
              <a:ext uri="{FF2B5EF4-FFF2-40B4-BE49-F238E27FC236}">
                <a16:creationId xmlns:a16="http://schemas.microsoft.com/office/drawing/2014/main" id="{0D982EE3-E82C-9280-4CFB-C8F30C45FA70}"/>
              </a:ext>
            </a:extLst>
          </p:cNvPr>
          <p:cNvSpPr/>
          <p:nvPr/>
        </p:nvSpPr>
        <p:spPr>
          <a:xfrm>
            <a:off x="3789680" y="3794978"/>
            <a:ext cx="4343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Sensitivity = 0%</a:t>
            </a:r>
            <a:endParaRPr lang="en-US" sz="1150" dirty="0"/>
          </a:p>
        </p:txBody>
      </p:sp>
      <p:sp>
        <p:nvSpPr>
          <p:cNvPr id="23" name="Text 20">
            <a:extLst>
              <a:ext uri="{FF2B5EF4-FFF2-40B4-BE49-F238E27FC236}">
                <a16:creationId xmlns:a16="http://schemas.microsoft.com/office/drawing/2014/main" id="{E29360BA-8277-2FDA-9BA0-C8DBFF900091}"/>
              </a:ext>
            </a:extLst>
          </p:cNvPr>
          <p:cNvSpPr/>
          <p:nvPr/>
        </p:nvSpPr>
        <p:spPr>
          <a:xfrm>
            <a:off x="3789680" y="4078442"/>
            <a:ext cx="4343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detected zero deaths. It has no clinical value for mortality prediction, despite its impressive accuracy score.</a:t>
            </a:r>
            <a:endParaRPr lang="en-US" sz="1000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C424F91D-6D63-80B4-44C7-C265CC2FA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2C605-4958-CF43-AA48-80339EFDB0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6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090AF-C81B-B226-F0C0-A315D4B29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75085"/>
            <a:ext cx="4526280" cy="801290"/>
          </a:xfrm>
        </p:spPr>
        <p:txBody>
          <a:bodyPr/>
          <a:lstStyle/>
          <a:p>
            <a:r>
              <a:rPr lang="en-US" dirty="0"/>
              <a:t>Confusion Matrix</a:t>
            </a: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C222B7B2-DA81-B7E8-1820-8F50B211D89D}"/>
              </a:ext>
            </a:extLst>
          </p:cNvPr>
          <p:cNvSpPr/>
          <p:nvPr/>
        </p:nvSpPr>
        <p:spPr>
          <a:xfrm>
            <a:off x="469900" y="1855724"/>
            <a:ext cx="2148840" cy="1417320"/>
          </a:xfrm>
          <a:prstGeom prst="rect">
            <a:avLst/>
          </a:prstGeom>
          <a:solidFill>
            <a:srgbClr val="2D7A50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DC00CFA4-185C-DECA-6A15-41F9E79E1B93}"/>
              </a:ext>
            </a:extLst>
          </p:cNvPr>
          <p:cNvSpPr/>
          <p:nvPr/>
        </p:nvSpPr>
        <p:spPr>
          <a:xfrm>
            <a:off x="561340" y="2084324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Positive (TP)</a:t>
            </a:r>
            <a:endParaRPr lang="en-US" sz="12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BADED4C3-DFAA-C0A0-8EFC-429D17672E54}"/>
              </a:ext>
            </a:extLst>
          </p:cNvPr>
          <p:cNvSpPr/>
          <p:nvPr/>
        </p:nvSpPr>
        <p:spPr>
          <a:xfrm>
            <a:off x="561340" y="2568956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Correctly predicted death</a:t>
            </a:r>
            <a:endParaRPr lang="en-US" sz="95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A33A34B9-B070-23FD-0233-DD2F6F7F0401}"/>
              </a:ext>
            </a:extLst>
          </p:cNvPr>
          <p:cNvSpPr/>
          <p:nvPr/>
        </p:nvSpPr>
        <p:spPr>
          <a:xfrm>
            <a:off x="2847340" y="1855724"/>
            <a:ext cx="2148840" cy="1417320"/>
          </a:xfrm>
          <a:prstGeom prst="rect">
            <a:avLst/>
          </a:prstGeom>
          <a:solidFill>
            <a:srgbClr val="C94040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32E65769-BA48-8E22-3982-E887F5763D9F}"/>
              </a:ext>
            </a:extLst>
          </p:cNvPr>
          <p:cNvSpPr/>
          <p:nvPr/>
        </p:nvSpPr>
        <p:spPr>
          <a:xfrm>
            <a:off x="2938780" y="2084324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False Positive (FP)</a:t>
            </a:r>
            <a:endParaRPr lang="en-US" sz="12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0A4395D7-03F6-24FE-ACC4-7240ED25ED55}"/>
              </a:ext>
            </a:extLst>
          </p:cNvPr>
          <p:cNvSpPr/>
          <p:nvPr/>
        </p:nvSpPr>
        <p:spPr>
          <a:xfrm>
            <a:off x="2938780" y="2568956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Predicted death, survived</a:t>
            </a:r>
            <a:endParaRPr lang="en-US" sz="95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4DC3D24B-84E3-A97D-6376-E6794B7D0F00}"/>
              </a:ext>
            </a:extLst>
          </p:cNvPr>
          <p:cNvSpPr/>
          <p:nvPr/>
        </p:nvSpPr>
        <p:spPr>
          <a:xfrm>
            <a:off x="469900" y="3501644"/>
            <a:ext cx="2148840" cy="1417320"/>
          </a:xfrm>
          <a:prstGeom prst="rect">
            <a:avLst/>
          </a:prstGeom>
          <a:solidFill>
            <a:srgbClr val="C97030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4638A76C-18A5-714C-4435-FD64CAD58A40}"/>
              </a:ext>
            </a:extLst>
          </p:cNvPr>
          <p:cNvSpPr/>
          <p:nvPr/>
        </p:nvSpPr>
        <p:spPr>
          <a:xfrm>
            <a:off x="561340" y="3730244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False Negative (FN)</a:t>
            </a:r>
            <a:endParaRPr lang="en-US" sz="12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BECE3DEB-8989-4C91-60A6-F4F64A41654B}"/>
              </a:ext>
            </a:extLst>
          </p:cNvPr>
          <p:cNvSpPr/>
          <p:nvPr/>
        </p:nvSpPr>
        <p:spPr>
          <a:xfrm>
            <a:off x="561340" y="4214876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Missed death prediction</a:t>
            </a:r>
            <a:endParaRPr lang="en-US" sz="950" dirty="0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3C06EBB2-DCC1-CD02-83BB-188E5A749EE5}"/>
              </a:ext>
            </a:extLst>
          </p:cNvPr>
          <p:cNvSpPr/>
          <p:nvPr/>
        </p:nvSpPr>
        <p:spPr>
          <a:xfrm>
            <a:off x="2847340" y="3501644"/>
            <a:ext cx="2148840" cy="1417320"/>
          </a:xfrm>
          <a:prstGeom prst="rect">
            <a:avLst/>
          </a:prstGeom>
          <a:solidFill>
            <a:srgbClr val="2A5090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6C584720-5A70-23A0-99A6-72A4DF10C491}"/>
              </a:ext>
            </a:extLst>
          </p:cNvPr>
          <p:cNvSpPr/>
          <p:nvPr/>
        </p:nvSpPr>
        <p:spPr>
          <a:xfrm>
            <a:off x="2938780" y="3730244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Negative (TN)</a:t>
            </a:r>
            <a:endParaRPr lang="en-US" sz="12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856020BC-A7C5-C863-FE0B-BFE00E3C9540}"/>
              </a:ext>
            </a:extLst>
          </p:cNvPr>
          <p:cNvSpPr/>
          <p:nvPr/>
        </p:nvSpPr>
        <p:spPr>
          <a:xfrm>
            <a:off x="2938780" y="4214876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Correctly predicted survival</a:t>
            </a:r>
            <a:endParaRPr lang="en-US" sz="95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071D46F0-D8E9-2CCA-BAAB-05AF5A27C34D}"/>
              </a:ext>
            </a:extLst>
          </p:cNvPr>
          <p:cNvSpPr/>
          <p:nvPr/>
        </p:nvSpPr>
        <p:spPr>
          <a:xfrm>
            <a:off x="469900" y="1599692"/>
            <a:ext cx="4526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PREDICTED →</a:t>
            </a:r>
            <a:endParaRPr lang="en-US" sz="9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D46C1ABF-4D4F-50B6-A006-AED82D513B1E}"/>
              </a:ext>
            </a:extLst>
          </p:cNvPr>
          <p:cNvSpPr/>
          <p:nvPr/>
        </p:nvSpPr>
        <p:spPr>
          <a:xfrm>
            <a:off x="58420" y="2953004"/>
            <a:ext cx="320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ACTUAL</a:t>
            </a:r>
            <a:endParaRPr lang="en-US" sz="900" dirty="0"/>
          </a:p>
        </p:txBody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4FB491C3-97EA-8E78-FE25-0ED9BC7E0921}"/>
              </a:ext>
            </a:extLst>
          </p:cNvPr>
          <p:cNvSpPr/>
          <p:nvPr/>
        </p:nvSpPr>
        <p:spPr>
          <a:xfrm>
            <a:off x="5303519" y="821345"/>
            <a:ext cx="3618231" cy="598931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944C2C4C-35A4-9077-593F-999B99B8FFA7}"/>
              </a:ext>
            </a:extLst>
          </p:cNvPr>
          <p:cNvSpPr/>
          <p:nvPr/>
        </p:nvSpPr>
        <p:spPr>
          <a:xfrm>
            <a:off x="5394959" y="857920"/>
            <a:ext cx="1374012" cy="254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</a:t>
            </a:r>
            <a:endParaRPr lang="en-US" sz="100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0EE3FB6C-BE69-ACF1-D37C-B7526211073E}"/>
              </a:ext>
            </a:extLst>
          </p:cNvPr>
          <p:cNvSpPr/>
          <p:nvPr/>
        </p:nvSpPr>
        <p:spPr>
          <a:xfrm>
            <a:off x="5394959" y="1123096"/>
            <a:ext cx="1374012" cy="2359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7C8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(TP+TN) / N</a:t>
            </a:r>
            <a:endParaRPr lang="en-US" sz="85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DB459EE0-6135-B4A7-8540-D8547614AA72}"/>
              </a:ext>
            </a:extLst>
          </p:cNvPr>
          <p:cNvSpPr/>
          <p:nvPr/>
        </p:nvSpPr>
        <p:spPr>
          <a:xfrm>
            <a:off x="6812280" y="894497"/>
            <a:ext cx="2015217" cy="45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correctness — misleading when imbalanced</a:t>
            </a:r>
            <a:endParaRPr lang="en-US" sz="850" dirty="0"/>
          </a:p>
        </p:txBody>
      </p:sp>
      <p:sp>
        <p:nvSpPr>
          <p:cNvPr id="23" name="Shape 21">
            <a:extLst>
              <a:ext uri="{FF2B5EF4-FFF2-40B4-BE49-F238E27FC236}">
                <a16:creationId xmlns:a16="http://schemas.microsoft.com/office/drawing/2014/main" id="{3413B3D0-7828-2A2E-B741-A8EDFC9E4A32}"/>
              </a:ext>
            </a:extLst>
          </p:cNvPr>
          <p:cNvSpPr/>
          <p:nvPr/>
        </p:nvSpPr>
        <p:spPr>
          <a:xfrm>
            <a:off x="5303519" y="1488857"/>
            <a:ext cx="3618231" cy="598931"/>
          </a:xfrm>
          <a:prstGeom prst="rect">
            <a:avLst/>
          </a:prstGeom>
          <a:solidFill>
            <a:srgbClr val="EEF0F8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ABC7A952-3ED7-E3EB-FB55-87FFC94513B3}"/>
              </a:ext>
            </a:extLst>
          </p:cNvPr>
          <p:cNvSpPr/>
          <p:nvPr/>
        </p:nvSpPr>
        <p:spPr>
          <a:xfrm>
            <a:off x="5394959" y="1525432"/>
            <a:ext cx="1374012" cy="254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Sensitivity</a:t>
            </a:r>
            <a:endParaRPr lang="en-US" sz="100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2D580327-92CE-4B27-3263-DD48FD4F920A}"/>
              </a:ext>
            </a:extLst>
          </p:cNvPr>
          <p:cNvSpPr/>
          <p:nvPr/>
        </p:nvSpPr>
        <p:spPr>
          <a:xfrm>
            <a:off x="5394959" y="1790608"/>
            <a:ext cx="1374012" cy="2359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7C8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TP / (TP+FN)</a:t>
            </a:r>
            <a:endParaRPr lang="en-US" sz="850" dirty="0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98FC7F83-7400-AB15-31F3-C5F9C8CEA611}"/>
              </a:ext>
            </a:extLst>
          </p:cNvPr>
          <p:cNvSpPr/>
          <p:nvPr/>
        </p:nvSpPr>
        <p:spPr>
          <a:xfrm>
            <a:off x="6812280" y="1562009"/>
            <a:ext cx="2015217" cy="45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of true deaths caught — prioritize when FN costly</a:t>
            </a:r>
            <a:endParaRPr lang="en-US" sz="850" dirty="0"/>
          </a:p>
        </p:txBody>
      </p:sp>
      <p:sp>
        <p:nvSpPr>
          <p:cNvPr id="27" name="Shape 25">
            <a:extLst>
              <a:ext uri="{FF2B5EF4-FFF2-40B4-BE49-F238E27FC236}">
                <a16:creationId xmlns:a16="http://schemas.microsoft.com/office/drawing/2014/main" id="{50FA9165-89B0-E13B-2890-EB27FCB30940}"/>
              </a:ext>
            </a:extLst>
          </p:cNvPr>
          <p:cNvSpPr/>
          <p:nvPr/>
        </p:nvSpPr>
        <p:spPr>
          <a:xfrm>
            <a:off x="5303519" y="2156369"/>
            <a:ext cx="3618231" cy="598931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BABE9971-4BFB-CD59-E93B-5C6D40EBC39B}"/>
              </a:ext>
            </a:extLst>
          </p:cNvPr>
          <p:cNvSpPr/>
          <p:nvPr/>
        </p:nvSpPr>
        <p:spPr>
          <a:xfrm>
            <a:off x="5394959" y="2192944"/>
            <a:ext cx="1374012" cy="254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Specificity</a:t>
            </a:r>
            <a:endParaRPr lang="en-US" sz="1000" dirty="0"/>
          </a:p>
        </p:txBody>
      </p:sp>
      <p:sp>
        <p:nvSpPr>
          <p:cNvPr id="29" name="Text 27">
            <a:extLst>
              <a:ext uri="{FF2B5EF4-FFF2-40B4-BE49-F238E27FC236}">
                <a16:creationId xmlns:a16="http://schemas.microsoft.com/office/drawing/2014/main" id="{7A893691-0164-7527-98CD-9BD427E0ACAD}"/>
              </a:ext>
            </a:extLst>
          </p:cNvPr>
          <p:cNvSpPr/>
          <p:nvPr/>
        </p:nvSpPr>
        <p:spPr>
          <a:xfrm>
            <a:off x="5394959" y="2458120"/>
            <a:ext cx="1374012" cy="2359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7C8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TN / (TN+FP)</a:t>
            </a:r>
            <a:endParaRPr lang="en-US" sz="850" dirty="0"/>
          </a:p>
        </p:txBody>
      </p:sp>
      <p:sp>
        <p:nvSpPr>
          <p:cNvPr id="30" name="Text 28">
            <a:extLst>
              <a:ext uri="{FF2B5EF4-FFF2-40B4-BE49-F238E27FC236}">
                <a16:creationId xmlns:a16="http://schemas.microsoft.com/office/drawing/2014/main" id="{65FAAF2C-AC52-AD72-E7A6-8B1E9DDA0A82}"/>
              </a:ext>
            </a:extLst>
          </p:cNvPr>
          <p:cNvSpPr/>
          <p:nvPr/>
        </p:nvSpPr>
        <p:spPr>
          <a:xfrm>
            <a:off x="6812280" y="2229521"/>
            <a:ext cx="2015217" cy="45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of survivors correctly identified</a:t>
            </a:r>
            <a:endParaRPr lang="en-US" sz="850" dirty="0"/>
          </a:p>
        </p:txBody>
      </p:sp>
      <p:sp>
        <p:nvSpPr>
          <p:cNvPr id="31" name="Shape 29">
            <a:extLst>
              <a:ext uri="{FF2B5EF4-FFF2-40B4-BE49-F238E27FC236}">
                <a16:creationId xmlns:a16="http://schemas.microsoft.com/office/drawing/2014/main" id="{79773563-1D92-7B1E-C4F5-E66B9E52FAD4}"/>
              </a:ext>
            </a:extLst>
          </p:cNvPr>
          <p:cNvSpPr/>
          <p:nvPr/>
        </p:nvSpPr>
        <p:spPr>
          <a:xfrm>
            <a:off x="5303519" y="2823881"/>
            <a:ext cx="3618231" cy="598931"/>
          </a:xfrm>
          <a:prstGeom prst="rect">
            <a:avLst/>
          </a:prstGeom>
          <a:solidFill>
            <a:srgbClr val="EEF0F8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>
            <a:extLst>
              <a:ext uri="{FF2B5EF4-FFF2-40B4-BE49-F238E27FC236}">
                <a16:creationId xmlns:a16="http://schemas.microsoft.com/office/drawing/2014/main" id="{1D1272D4-80D3-D7B6-3B7D-2131EC9BCE56}"/>
              </a:ext>
            </a:extLst>
          </p:cNvPr>
          <p:cNvSpPr/>
          <p:nvPr/>
        </p:nvSpPr>
        <p:spPr>
          <a:xfrm>
            <a:off x="5394959" y="2860456"/>
            <a:ext cx="1374012" cy="254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(PPV)</a:t>
            </a:r>
            <a:endParaRPr lang="en-US" sz="1000" dirty="0"/>
          </a:p>
        </p:txBody>
      </p:sp>
      <p:sp>
        <p:nvSpPr>
          <p:cNvPr id="33" name="Text 31">
            <a:extLst>
              <a:ext uri="{FF2B5EF4-FFF2-40B4-BE49-F238E27FC236}">
                <a16:creationId xmlns:a16="http://schemas.microsoft.com/office/drawing/2014/main" id="{7D941DC1-371D-47E9-2B28-B5C029625107}"/>
              </a:ext>
            </a:extLst>
          </p:cNvPr>
          <p:cNvSpPr/>
          <p:nvPr/>
        </p:nvSpPr>
        <p:spPr>
          <a:xfrm>
            <a:off x="5394959" y="3125632"/>
            <a:ext cx="1374012" cy="2359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7C8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TP / (TP+FP)</a:t>
            </a:r>
            <a:endParaRPr lang="en-US" sz="850" dirty="0"/>
          </a:p>
        </p:txBody>
      </p:sp>
      <p:sp>
        <p:nvSpPr>
          <p:cNvPr id="34" name="Text 32">
            <a:extLst>
              <a:ext uri="{FF2B5EF4-FFF2-40B4-BE49-F238E27FC236}">
                <a16:creationId xmlns:a16="http://schemas.microsoft.com/office/drawing/2014/main" id="{08834E1C-771D-993C-0EB4-094C67A94990}"/>
              </a:ext>
            </a:extLst>
          </p:cNvPr>
          <p:cNvSpPr/>
          <p:nvPr/>
        </p:nvSpPr>
        <p:spPr>
          <a:xfrm>
            <a:off x="6812280" y="2897033"/>
            <a:ext cx="2015217" cy="45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of predicted deaths that were real</a:t>
            </a:r>
            <a:endParaRPr lang="en-US" sz="850" dirty="0"/>
          </a:p>
        </p:txBody>
      </p:sp>
      <p:sp>
        <p:nvSpPr>
          <p:cNvPr id="35" name="Shape 33">
            <a:extLst>
              <a:ext uri="{FF2B5EF4-FFF2-40B4-BE49-F238E27FC236}">
                <a16:creationId xmlns:a16="http://schemas.microsoft.com/office/drawing/2014/main" id="{C13FD9F6-5A25-3CC0-BC40-00AEB4917845}"/>
              </a:ext>
            </a:extLst>
          </p:cNvPr>
          <p:cNvSpPr/>
          <p:nvPr/>
        </p:nvSpPr>
        <p:spPr>
          <a:xfrm>
            <a:off x="5303519" y="3491393"/>
            <a:ext cx="3618231" cy="598931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>
            <a:extLst>
              <a:ext uri="{FF2B5EF4-FFF2-40B4-BE49-F238E27FC236}">
                <a16:creationId xmlns:a16="http://schemas.microsoft.com/office/drawing/2014/main" id="{EB0F77CC-47CF-31FF-5BCC-77DD208244AE}"/>
              </a:ext>
            </a:extLst>
          </p:cNvPr>
          <p:cNvSpPr/>
          <p:nvPr/>
        </p:nvSpPr>
        <p:spPr>
          <a:xfrm>
            <a:off x="5394959" y="3527968"/>
            <a:ext cx="1374012" cy="254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Score</a:t>
            </a:r>
            <a:endParaRPr lang="en-US" sz="1000" dirty="0"/>
          </a:p>
        </p:txBody>
      </p:sp>
      <p:sp>
        <p:nvSpPr>
          <p:cNvPr id="37" name="Text 35">
            <a:extLst>
              <a:ext uri="{FF2B5EF4-FFF2-40B4-BE49-F238E27FC236}">
                <a16:creationId xmlns:a16="http://schemas.microsoft.com/office/drawing/2014/main" id="{EAC84D6E-561B-78E8-4042-F7C9EE609FE2}"/>
              </a:ext>
            </a:extLst>
          </p:cNvPr>
          <p:cNvSpPr/>
          <p:nvPr/>
        </p:nvSpPr>
        <p:spPr>
          <a:xfrm>
            <a:off x="5394959" y="3793144"/>
            <a:ext cx="1374012" cy="2359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7C8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2·P·R / (P+R)</a:t>
            </a:r>
            <a:endParaRPr lang="en-US" sz="850" dirty="0"/>
          </a:p>
        </p:txBody>
      </p:sp>
      <p:sp>
        <p:nvSpPr>
          <p:cNvPr id="38" name="Text 36">
            <a:extLst>
              <a:ext uri="{FF2B5EF4-FFF2-40B4-BE49-F238E27FC236}">
                <a16:creationId xmlns:a16="http://schemas.microsoft.com/office/drawing/2014/main" id="{7F2502D8-7622-D324-F007-74E0D35949AB}"/>
              </a:ext>
            </a:extLst>
          </p:cNvPr>
          <p:cNvSpPr/>
          <p:nvPr/>
        </p:nvSpPr>
        <p:spPr>
          <a:xfrm>
            <a:off x="6812280" y="3564545"/>
            <a:ext cx="2015217" cy="45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Harmonic mean of precision &amp; recall</a:t>
            </a:r>
            <a:endParaRPr lang="en-US" sz="850" dirty="0"/>
          </a:p>
        </p:txBody>
      </p:sp>
      <p:sp>
        <p:nvSpPr>
          <p:cNvPr id="39" name="Shape 37">
            <a:extLst>
              <a:ext uri="{FF2B5EF4-FFF2-40B4-BE49-F238E27FC236}">
                <a16:creationId xmlns:a16="http://schemas.microsoft.com/office/drawing/2014/main" id="{F0C366D2-78AB-5CE6-E8D2-C07DBA37ED7B}"/>
              </a:ext>
            </a:extLst>
          </p:cNvPr>
          <p:cNvSpPr/>
          <p:nvPr/>
        </p:nvSpPr>
        <p:spPr>
          <a:xfrm>
            <a:off x="5303519" y="4158905"/>
            <a:ext cx="3618231" cy="598931"/>
          </a:xfrm>
          <a:prstGeom prst="rect">
            <a:avLst/>
          </a:prstGeom>
          <a:solidFill>
            <a:srgbClr val="EEF0F8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>
            <a:extLst>
              <a:ext uri="{FF2B5EF4-FFF2-40B4-BE49-F238E27FC236}">
                <a16:creationId xmlns:a16="http://schemas.microsoft.com/office/drawing/2014/main" id="{81508FB2-8972-F6FA-7976-7E78856F5344}"/>
              </a:ext>
            </a:extLst>
          </p:cNvPr>
          <p:cNvSpPr/>
          <p:nvPr/>
        </p:nvSpPr>
        <p:spPr>
          <a:xfrm>
            <a:off x="5394959" y="4195480"/>
            <a:ext cx="1374012" cy="254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AUC-ROC</a:t>
            </a:r>
            <a:endParaRPr lang="en-US" sz="1000" dirty="0"/>
          </a:p>
        </p:txBody>
      </p:sp>
      <p:sp>
        <p:nvSpPr>
          <p:cNvPr id="41" name="Text 39">
            <a:extLst>
              <a:ext uri="{FF2B5EF4-FFF2-40B4-BE49-F238E27FC236}">
                <a16:creationId xmlns:a16="http://schemas.microsoft.com/office/drawing/2014/main" id="{27C9EB4E-6930-AAF1-6EB3-8CC39ED56B90}"/>
              </a:ext>
            </a:extLst>
          </p:cNvPr>
          <p:cNvSpPr/>
          <p:nvPr/>
        </p:nvSpPr>
        <p:spPr>
          <a:xfrm>
            <a:off x="5394959" y="4460656"/>
            <a:ext cx="1374012" cy="2359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7C8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Area under ROC curve</a:t>
            </a:r>
            <a:endParaRPr lang="en-US" sz="850" dirty="0"/>
          </a:p>
        </p:txBody>
      </p:sp>
      <p:sp>
        <p:nvSpPr>
          <p:cNvPr id="42" name="Text 40">
            <a:extLst>
              <a:ext uri="{FF2B5EF4-FFF2-40B4-BE49-F238E27FC236}">
                <a16:creationId xmlns:a16="http://schemas.microsoft.com/office/drawing/2014/main" id="{1DFC0E63-8E28-039C-6872-F478E2257AA0}"/>
              </a:ext>
            </a:extLst>
          </p:cNvPr>
          <p:cNvSpPr/>
          <p:nvPr/>
        </p:nvSpPr>
        <p:spPr>
          <a:xfrm>
            <a:off x="6812280" y="4232057"/>
            <a:ext cx="2015217" cy="45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Discrimination across all thresholds — best for imbalance</a:t>
            </a:r>
            <a:endParaRPr lang="en-US" sz="850" dirty="0"/>
          </a:p>
        </p:txBody>
      </p:sp>
      <p:sp>
        <p:nvSpPr>
          <p:cNvPr id="45" name="Slide Number Placeholder 44">
            <a:extLst>
              <a:ext uri="{FF2B5EF4-FFF2-40B4-BE49-F238E27FC236}">
                <a16:creationId xmlns:a16="http://schemas.microsoft.com/office/drawing/2014/main" id="{E7CDA2F6-6029-B5DF-EA0C-C2FF9FE90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0500" y="4760985"/>
            <a:ext cx="2133600" cy="273844"/>
          </a:xfrm>
        </p:spPr>
        <p:txBody>
          <a:bodyPr/>
          <a:lstStyle/>
          <a:p>
            <a:pPr>
              <a:defRPr/>
            </a:pPr>
            <a:fld id="{3FF2C605-4958-CF43-AA48-80339EFDB0A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743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DE0E8-DB49-B202-598C-EA974270E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0" y="902030"/>
            <a:ext cx="4023360" cy="620316"/>
          </a:xfrm>
        </p:spPr>
        <p:txBody>
          <a:bodyPr/>
          <a:lstStyle/>
          <a:p>
            <a:r>
              <a:rPr lang="en-US" dirty="0"/>
              <a:t>AUC-ROC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B1440C1-ABB4-7A93-FF2C-5082EAB8C6D8}"/>
              </a:ext>
            </a:extLst>
          </p:cNvPr>
          <p:cNvSpPr/>
          <p:nvPr/>
        </p:nvSpPr>
        <p:spPr>
          <a:xfrm>
            <a:off x="5321300" y="1604821"/>
            <a:ext cx="319151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does AUC measure?</a:t>
            </a:r>
            <a:endParaRPr lang="en-US" sz="15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6E7FFD42-DE60-BFAB-AB55-BDA6C79E25C6}"/>
              </a:ext>
            </a:extLst>
          </p:cNvPr>
          <p:cNvSpPr/>
          <p:nvPr/>
        </p:nvSpPr>
        <p:spPr>
          <a:xfrm>
            <a:off x="457200" y="898144"/>
            <a:ext cx="4114800" cy="1005840"/>
          </a:xfrm>
          <a:prstGeom prst="rect">
            <a:avLst/>
          </a:prstGeom>
          <a:solidFill>
            <a:srgbClr val="1A2744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FFB2B8ED-C960-27D5-DE41-E4B5972C4C17}"/>
              </a:ext>
            </a:extLst>
          </p:cNvPr>
          <p:cNvSpPr/>
          <p:nvPr/>
        </p:nvSpPr>
        <p:spPr>
          <a:xfrm>
            <a:off x="548640" y="953008"/>
            <a:ext cx="393192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"Given one randomly selected deceased patient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one randomly selected survivor, how often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model correctly rank the deceased as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risk?"</a:t>
            </a:r>
            <a:endParaRPr lang="en-US" sz="105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C6B36AB3-AA2D-7D36-406D-DA5C4371C200}"/>
              </a:ext>
            </a:extLst>
          </p:cNvPr>
          <p:cNvSpPr/>
          <p:nvPr/>
        </p:nvSpPr>
        <p:spPr>
          <a:xfrm>
            <a:off x="457200" y="2077720"/>
            <a:ext cx="960120" cy="1005840"/>
          </a:xfrm>
          <a:prstGeom prst="rect">
            <a:avLst/>
          </a:prstGeom>
          <a:solidFill>
            <a:srgbClr val="C94040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FBF4AC17-B49F-D872-A7B9-3A39D16317FB}"/>
              </a:ext>
            </a:extLst>
          </p:cNvPr>
          <p:cNvSpPr/>
          <p:nvPr/>
        </p:nvSpPr>
        <p:spPr>
          <a:xfrm>
            <a:off x="457200" y="2169160"/>
            <a:ext cx="960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0.5</a:t>
            </a:r>
            <a:endParaRPr lang="en-US" sz="22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47F2FE94-1CCA-BA61-E54F-93848710522D}"/>
              </a:ext>
            </a:extLst>
          </p:cNvPr>
          <p:cNvSpPr/>
          <p:nvPr/>
        </p:nvSpPr>
        <p:spPr>
          <a:xfrm>
            <a:off x="457200" y="2653792"/>
            <a:ext cx="960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 guessing</a:t>
            </a:r>
            <a:endParaRPr lang="en-US" sz="75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E4EAD1A5-EAD3-4B6B-8484-014740661AC9}"/>
              </a:ext>
            </a:extLst>
          </p:cNvPr>
          <p:cNvSpPr/>
          <p:nvPr/>
        </p:nvSpPr>
        <p:spPr>
          <a:xfrm>
            <a:off x="1508760" y="2077720"/>
            <a:ext cx="960120" cy="1005840"/>
          </a:xfrm>
          <a:prstGeom prst="rect">
            <a:avLst/>
          </a:prstGeom>
          <a:solidFill>
            <a:srgbClr val="E8A045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EE49CF4E-F89B-7F95-09BB-E415EE87D260}"/>
              </a:ext>
            </a:extLst>
          </p:cNvPr>
          <p:cNvSpPr/>
          <p:nvPr/>
        </p:nvSpPr>
        <p:spPr>
          <a:xfrm>
            <a:off x="1508760" y="2169160"/>
            <a:ext cx="960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</a:t>
            </a:r>
            <a:endParaRPr lang="en-US" sz="22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1DD835AD-1A49-8C0B-35FB-254D8BE6AE7F}"/>
              </a:ext>
            </a:extLst>
          </p:cNvPr>
          <p:cNvSpPr/>
          <p:nvPr/>
        </p:nvSpPr>
        <p:spPr>
          <a:xfrm>
            <a:off x="1508760" y="2653792"/>
            <a:ext cx="960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Acceptable discrimination</a:t>
            </a:r>
            <a:endParaRPr lang="en-US" sz="750" dirty="0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650811D4-4A38-5E67-8C16-D62364BE00FD}"/>
              </a:ext>
            </a:extLst>
          </p:cNvPr>
          <p:cNvSpPr/>
          <p:nvPr/>
        </p:nvSpPr>
        <p:spPr>
          <a:xfrm>
            <a:off x="2560320" y="2077720"/>
            <a:ext cx="960120" cy="1005840"/>
          </a:xfrm>
          <a:prstGeom prst="rect">
            <a:avLst/>
          </a:prstGeom>
          <a:solidFill>
            <a:srgbClr val="0E7C86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6B1E9407-B1EC-1C4A-89FC-F151D41969AA}"/>
              </a:ext>
            </a:extLst>
          </p:cNvPr>
          <p:cNvSpPr/>
          <p:nvPr/>
        </p:nvSpPr>
        <p:spPr>
          <a:xfrm>
            <a:off x="2560320" y="2169160"/>
            <a:ext cx="960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0.8</a:t>
            </a:r>
            <a:endParaRPr lang="en-US" sz="22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C710C8C6-6D73-1A49-69AD-B30D8F877C96}"/>
              </a:ext>
            </a:extLst>
          </p:cNvPr>
          <p:cNvSpPr/>
          <p:nvPr/>
        </p:nvSpPr>
        <p:spPr>
          <a:xfrm>
            <a:off x="2560320" y="2653792"/>
            <a:ext cx="960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discrimination</a:t>
            </a:r>
            <a:endParaRPr lang="en-US" sz="75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378C3BE3-B623-76FB-8088-5F91C2574BEB}"/>
              </a:ext>
            </a:extLst>
          </p:cNvPr>
          <p:cNvSpPr/>
          <p:nvPr/>
        </p:nvSpPr>
        <p:spPr>
          <a:xfrm>
            <a:off x="3611880" y="2077720"/>
            <a:ext cx="960120" cy="1005840"/>
          </a:xfrm>
          <a:prstGeom prst="rect">
            <a:avLst/>
          </a:prstGeom>
          <a:solidFill>
            <a:srgbClr val="3A8C5C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F0387483-DF69-C5CA-6002-7A91181EA175}"/>
              </a:ext>
            </a:extLst>
          </p:cNvPr>
          <p:cNvSpPr/>
          <p:nvPr/>
        </p:nvSpPr>
        <p:spPr>
          <a:xfrm>
            <a:off x="3611880" y="2169160"/>
            <a:ext cx="960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</a:t>
            </a:r>
            <a:endParaRPr lang="en-US" sz="2200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29B2D16D-4E5C-61A6-CDD5-D21A0020B66C}"/>
              </a:ext>
            </a:extLst>
          </p:cNvPr>
          <p:cNvSpPr/>
          <p:nvPr/>
        </p:nvSpPr>
        <p:spPr>
          <a:xfrm>
            <a:off x="3611880" y="2653792"/>
            <a:ext cx="960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Perfect discrimination</a:t>
            </a:r>
            <a:endParaRPr lang="en-US" sz="750" dirty="0"/>
          </a:p>
        </p:txBody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90189E20-0202-11BC-EF30-6672A14B1058}"/>
              </a:ext>
            </a:extLst>
          </p:cNvPr>
          <p:cNvSpPr/>
          <p:nvPr/>
        </p:nvSpPr>
        <p:spPr>
          <a:xfrm>
            <a:off x="365760" y="3239008"/>
            <a:ext cx="269748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83441004-0BFF-781C-B5D3-68A0CF8AE737}"/>
              </a:ext>
            </a:extLst>
          </p:cNvPr>
          <p:cNvSpPr/>
          <p:nvPr/>
        </p:nvSpPr>
        <p:spPr>
          <a:xfrm>
            <a:off x="365760" y="3239008"/>
            <a:ext cx="2697480" cy="310896"/>
          </a:xfrm>
          <a:prstGeom prst="rect">
            <a:avLst/>
          </a:prstGeom>
          <a:solidFill>
            <a:srgbClr val="3A8C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409049BE-5E1D-6056-8B64-D4DD5F13A050}"/>
              </a:ext>
            </a:extLst>
          </p:cNvPr>
          <p:cNvSpPr/>
          <p:nvPr/>
        </p:nvSpPr>
        <p:spPr>
          <a:xfrm>
            <a:off x="365760" y="3239008"/>
            <a:ext cx="2697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Accuracy when:</a:t>
            </a:r>
            <a:endParaRPr lang="en-US" sz="10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6EEF1EC2-2E7E-2A9F-0B3D-9136DD461BB1}"/>
              </a:ext>
            </a:extLst>
          </p:cNvPr>
          <p:cNvSpPr/>
          <p:nvPr/>
        </p:nvSpPr>
        <p:spPr>
          <a:xfrm>
            <a:off x="502920" y="3604768"/>
            <a:ext cx="24231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Classes are balanced (roughly 50/50)</a:t>
            </a:r>
            <a:endParaRPr lang="en-US" sz="950" dirty="0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E0F86028-3E91-6EAA-5313-5FF2CEB2239B}"/>
              </a:ext>
            </a:extLst>
          </p:cNvPr>
          <p:cNvSpPr/>
          <p:nvPr/>
        </p:nvSpPr>
        <p:spPr>
          <a:xfrm>
            <a:off x="502920" y="3933952"/>
            <a:ext cx="24231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Equal cost of FP and FN</a:t>
            </a:r>
            <a:endParaRPr lang="en-US" sz="95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2537640B-8DE6-2CDC-7A52-BFE090DF9FF7}"/>
              </a:ext>
            </a:extLst>
          </p:cNvPr>
          <p:cNvSpPr/>
          <p:nvPr/>
        </p:nvSpPr>
        <p:spPr>
          <a:xfrm>
            <a:off x="502920" y="4263136"/>
            <a:ext cx="24231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Fixed, clear decision threshold</a:t>
            </a:r>
            <a:endParaRPr lang="en-US" sz="950" dirty="0"/>
          </a:p>
        </p:txBody>
      </p:sp>
      <p:sp>
        <p:nvSpPr>
          <p:cNvPr id="25" name="Shape 23">
            <a:extLst>
              <a:ext uri="{FF2B5EF4-FFF2-40B4-BE49-F238E27FC236}">
                <a16:creationId xmlns:a16="http://schemas.microsoft.com/office/drawing/2014/main" id="{20819565-266F-9DEA-5A26-86AEEA56E20B}"/>
              </a:ext>
            </a:extLst>
          </p:cNvPr>
          <p:cNvSpPr/>
          <p:nvPr/>
        </p:nvSpPr>
        <p:spPr>
          <a:xfrm>
            <a:off x="3200400" y="3239008"/>
            <a:ext cx="269748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>
            <a:extLst>
              <a:ext uri="{FF2B5EF4-FFF2-40B4-BE49-F238E27FC236}">
                <a16:creationId xmlns:a16="http://schemas.microsoft.com/office/drawing/2014/main" id="{C5474E66-EB32-C092-4812-682F48E333E7}"/>
              </a:ext>
            </a:extLst>
          </p:cNvPr>
          <p:cNvSpPr/>
          <p:nvPr/>
        </p:nvSpPr>
        <p:spPr>
          <a:xfrm>
            <a:off x="3200400" y="3239008"/>
            <a:ext cx="2697480" cy="310896"/>
          </a:xfrm>
          <a:prstGeom prst="rect">
            <a:avLst/>
          </a:prstGeom>
          <a:solidFill>
            <a:srgbClr val="0E7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0E6BE889-D657-DAAF-1B64-07074C2DE8F3}"/>
              </a:ext>
            </a:extLst>
          </p:cNvPr>
          <p:cNvSpPr/>
          <p:nvPr/>
        </p:nvSpPr>
        <p:spPr>
          <a:xfrm>
            <a:off x="3200400" y="3239008"/>
            <a:ext cx="2697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AUC-ROC when:</a:t>
            </a:r>
            <a:endParaRPr lang="en-US" sz="1000" dirty="0"/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B665B6FB-457C-617C-3374-F747E65E7A31}"/>
              </a:ext>
            </a:extLst>
          </p:cNvPr>
          <p:cNvSpPr/>
          <p:nvPr/>
        </p:nvSpPr>
        <p:spPr>
          <a:xfrm>
            <a:off x="3337560" y="3604768"/>
            <a:ext cx="24231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Class imbalance present (most clinical data)</a:t>
            </a:r>
            <a:endParaRPr lang="en-US" sz="950" dirty="0"/>
          </a:p>
        </p:txBody>
      </p:sp>
      <p:sp>
        <p:nvSpPr>
          <p:cNvPr id="29" name="Text 27">
            <a:extLst>
              <a:ext uri="{FF2B5EF4-FFF2-40B4-BE49-F238E27FC236}">
                <a16:creationId xmlns:a16="http://schemas.microsoft.com/office/drawing/2014/main" id="{3B45D010-8F2B-A49D-3E52-C9E11850117B}"/>
              </a:ext>
            </a:extLst>
          </p:cNvPr>
          <p:cNvSpPr/>
          <p:nvPr/>
        </p:nvSpPr>
        <p:spPr>
          <a:xfrm>
            <a:off x="3337560" y="3933952"/>
            <a:ext cx="24231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Comparing models across thresholds</a:t>
            </a:r>
            <a:endParaRPr lang="en-US" sz="950" dirty="0"/>
          </a:p>
        </p:txBody>
      </p:sp>
      <p:sp>
        <p:nvSpPr>
          <p:cNvPr id="30" name="Text 28">
            <a:extLst>
              <a:ext uri="{FF2B5EF4-FFF2-40B4-BE49-F238E27FC236}">
                <a16:creationId xmlns:a16="http://schemas.microsoft.com/office/drawing/2014/main" id="{7C5D3B09-71BF-67C2-03AE-9D9E9691CDF8}"/>
              </a:ext>
            </a:extLst>
          </p:cNvPr>
          <p:cNvSpPr/>
          <p:nvPr/>
        </p:nvSpPr>
        <p:spPr>
          <a:xfrm>
            <a:off x="3337560" y="4263136"/>
            <a:ext cx="24231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Building a risk score</a:t>
            </a:r>
            <a:endParaRPr lang="en-US" sz="950" dirty="0"/>
          </a:p>
        </p:txBody>
      </p:sp>
      <p:sp>
        <p:nvSpPr>
          <p:cNvPr id="31" name="Shape 29">
            <a:extLst>
              <a:ext uri="{FF2B5EF4-FFF2-40B4-BE49-F238E27FC236}">
                <a16:creationId xmlns:a16="http://schemas.microsoft.com/office/drawing/2014/main" id="{3C7BA3BD-A334-FB6B-6B50-4CF4786247FA}"/>
              </a:ext>
            </a:extLst>
          </p:cNvPr>
          <p:cNvSpPr/>
          <p:nvPr/>
        </p:nvSpPr>
        <p:spPr>
          <a:xfrm>
            <a:off x="6035040" y="3239008"/>
            <a:ext cx="269748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30">
            <a:extLst>
              <a:ext uri="{FF2B5EF4-FFF2-40B4-BE49-F238E27FC236}">
                <a16:creationId xmlns:a16="http://schemas.microsoft.com/office/drawing/2014/main" id="{147C5679-D441-91E9-6410-0E6612101FCE}"/>
              </a:ext>
            </a:extLst>
          </p:cNvPr>
          <p:cNvSpPr/>
          <p:nvPr/>
        </p:nvSpPr>
        <p:spPr>
          <a:xfrm>
            <a:off x="6035040" y="3239008"/>
            <a:ext cx="2697480" cy="310896"/>
          </a:xfrm>
          <a:prstGeom prst="rect">
            <a:avLst/>
          </a:prstGeom>
          <a:solidFill>
            <a:srgbClr val="E8A0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>
            <a:extLst>
              <a:ext uri="{FF2B5EF4-FFF2-40B4-BE49-F238E27FC236}">
                <a16:creationId xmlns:a16="http://schemas.microsoft.com/office/drawing/2014/main" id="{EEFC3496-3AFE-094B-F1EA-1C711F1E4C85}"/>
              </a:ext>
            </a:extLst>
          </p:cNvPr>
          <p:cNvSpPr/>
          <p:nvPr/>
        </p:nvSpPr>
        <p:spPr>
          <a:xfrm>
            <a:off x="6035040" y="3239008"/>
            <a:ext cx="2697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PR-AUC when:</a:t>
            </a:r>
            <a:endParaRPr lang="en-US" sz="1000" dirty="0"/>
          </a:p>
        </p:txBody>
      </p:sp>
      <p:sp>
        <p:nvSpPr>
          <p:cNvPr id="34" name="Text 32">
            <a:extLst>
              <a:ext uri="{FF2B5EF4-FFF2-40B4-BE49-F238E27FC236}">
                <a16:creationId xmlns:a16="http://schemas.microsoft.com/office/drawing/2014/main" id="{05F48093-02B1-0FCE-F119-BE396335228C}"/>
              </a:ext>
            </a:extLst>
          </p:cNvPr>
          <p:cNvSpPr/>
          <p:nvPr/>
        </p:nvSpPr>
        <p:spPr>
          <a:xfrm>
            <a:off x="6172200" y="3604768"/>
            <a:ext cx="24231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Extreme imbalance (&lt; 1% positive)</a:t>
            </a:r>
            <a:endParaRPr lang="en-US" sz="950" dirty="0"/>
          </a:p>
        </p:txBody>
      </p:sp>
      <p:sp>
        <p:nvSpPr>
          <p:cNvPr id="35" name="Text 33">
            <a:extLst>
              <a:ext uri="{FF2B5EF4-FFF2-40B4-BE49-F238E27FC236}">
                <a16:creationId xmlns:a16="http://schemas.microsoft.com/office/drawing/2014/main" id="{194D36A9-37F7-21BB-0A57-58C27660ECD8}"/>
              </a:ext>
            </a:extLst>
          </p:cNvPr>
          <p:cNvSpPr/>
          <p:nvPr/>
        </p:nvSpPr>
        <p:spPr>
          <a:xfrm>
            <a:off x="6172200" y="3933952"/>
            <a:ext cx="24231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Focus only on minority class performance</a:t>
            </a:r>
            <a:endParaRPr lang="en-US" sz="950" dirty="0"/>
          </a:p>
        </p:txBody>
      </p:sp>
      <p:sp>
        <p:nvSpPr>
          <p:cNvPr id="36" name="Text 34">
            <a:extLst>
              <a:ext uri="{FF2B5EF4-FFF2-40B4-BE49-F238E27FC236}">
                <a16:creationId xmlns:a16="http://schemas.microsoft.com/office/drawing/2014/main" id="{925F3BF4-4E01-804B-2178-41D0B1113CE2}"/>
              </a:ext>
            </a:extLst>
          </p:cNvPr>
          <p:cNvSpPr/>
          <p:nvPr/>
        </p:nvSpPr>
        <p:spPr>
          <a:xfrm>
            <a:off x="6172200" y="4263136"/>
            <a:ext cx="24231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AUC alone appears inflated</a:t>
            </a:r>
            <a:endParaRPr lang="en-US" sz="950" dirty="0"/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D67921F2-BDD9-C3DA-715F-6D76B6181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2C605-4958-CF43-AA48-80339EFDB0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61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E439B0-13A6-5795-0D47-0D75F916B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2C605-4958-CF43-AA48-80339EFDB0AF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6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2">
            <a:extLst>
              <a:ext uri="{FF2B5EF4-FFF2-40B4-BE49-F238E27FC236}">
                <a16:creationId xmlns:a16="http://schemas.microsoft.com/office/drawing/2014/main" id="{E8B6769B-4E8B-CA06-3679-E1BD348D5BC5}"/>
              </a:ext>
            </a:extLst>
          </p:cNvPr>
          <p:cNvSpPr/>
          <p:nvPr/>
        </p:nvSpPr>
        <p:spPr>
          <a:xfrm>
            <a:off x="457200" y="79425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2744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Dataset Characteristics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Shape 3">
            <a:extLst>
              <a:ext uri="{FF2B5EF4-FFF2-40B4-BE49-F238E27FC236}">
                <a16:creationId xmlns:a16="http://schemas.microsoft.com/office/drawing/2014/main" id="{28E9D713-771F-BE22-ED1A-6C738F22E030}"/>
              </a:ext>
            </a:extLst>
          </p:cNvPr>
          <p:cNvSpPr/>
          <p:nvPr/>
        </p:nvSpPr>
        <p:spPr>
          <a:xfrm>
            <a:off x="457200" y="1214882"/>
            <a:ext cx="411480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4">
            <a:extLst>
              <a:ext uri="{FF2B5EF4-FFF2-40B4-BE49-F238E27FC236}">
                <a16:creationId xmlns:a16="http://schemas.microsoft.com/office/drawing/2014/main" id="{ACB5DE03-0A9E-51E5-8E26-F9EAF10BA9FE}"/>
              </a:ext>
            </a:extLst>
          </p:cNvPr>
          <p:cNvSpPr/>
          <p:nvPr/>
        </p:nvSpPr>
        <p:spPr>
          <a:xfrm>
            <a:off x="548640" y="1251458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Outcome variable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 5">
            <a:extLst>
              <a:ext uri="{FF2B5EF4-FFF2-40B4-BE49-F238E27FC236}">
                <a16:creationId xmlns:a16="http://schemas.microsoft.com/office/drawing/2014/main" id="{734F6303-48FD-C1A1-8E9C-344747E3EB60}"/>
              </a:ext>
            </a:extLst>
          </p:cNvPr>
          <p:cNvSpPr/>
          <p:nvPr/>
        </p:nvSpPr>
        <p:spPr>
          <a:xfrm>
            <a:off x="548640" y="1507490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E7C86"/>
                </a:solidFill>
                <a:latin typeface="Arial" panose="020B0604020202020204" pitchFamily="34" charset="0"/>
                <a:ea typeface="Consolas" pitchFamily="34" charset="-122"/>
                <a:cs typeface="Arial" panose="020B0604020202020204" pitchFamily="34" charset="0"/>
              </a:rPr>
              <a:t>deceased (Y/N)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 6">
            <a:extLst>
              <a:ext uri="{FF2B5EF4-FFF2-40B4-BE49-F238E27FC236}">
                <a16:creationId xmlns:a16="http://schemas.microsoft.com/office/drawing/2014/main" id="{15034349-1ACF-8731-2A5D-375F903F7B0A}"/>
              </a:ext>
            </a:extLst>
          </p:cNvPr>
          <p:cNvSpPr/>
          <p:nvPr/>
        </p:nvSpPr>
        <p:spPr>
          <a:xfrm>
            <a:off x="2514600" y="1333754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Binary target — moderate imbalance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Shape 7">
            <a:extLst>
              <a:ext uri="{FF2B5EF4-FFF2-40B4-BE49-F238E27FC236}">
                <a16:creationId xmlns:a16="http://schemas.microsoft.com/office/drawing/2014/main" id="{E726442E-98E7-AA48-9203-2ED976157581}"/>
              </a:ext>
            </a:extLst>
          </p:cNvPr>
          <p:cNvSpPr/>
          <p:nvPr/>
        </p:nvSpPr>
        <p:spPr>
          <a:xfrm>
            <a:off x="457200" y="1873250"/>
            <a:ext cx="4114800" cy="585216"/>
          </a:xfrm>
          <a:prstGeom prst="rect">
            <a:avLst/>
          </a:prstGeom>
          <a:solidFill>
            <a:srgbClr val="EEF0F8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 8">
            <a:extLst>
              <a:ext uri="{FF2B5EF4-FFF2-40B4-BE49-F238E27FC236}">
                <a16:creationId xmlns:a16="http://schemas.microsoft.com/office/drawing/2014/main" id="{0A6B1FD4-E4B2-D6FC-8A81-407085A11A5B}"/>
              </a:ext>
            </a:extLst>
          </p:cNvPr>
          <p:cNvSpPr/>
          <p:nvPr/>
        </p:nvSpPr>
        <p:spPr>
          <a:xfrm>
            <a:off x="548640" y="1909826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Mortality rate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 9">
            <a:extLst>
              <a:ext uri="{FF2B5EF4-FFF2-40B4-BE49-F238E27FC236}">
                <a16:creationId xmlns:a16="http://schemas.microsoft.com/office/drawing/2014/main" id="{84036331-CF16-E769-5EAA-7450255F08AD}"/>
              </a:ext>
            </a:extLst>
          </p:cNvPr>
          <p:cNvSpPr/>
          <p:nvPr/>
        </p:nvSpPr>
        <p:spPr>
          <a:xfrm>
            <a:off x="548640" y="2165858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E7C86"/>
                </a:solidFill>
                <a:latin typeface="Arial" panose="020B0604020202020204" pitchFamily="34" charset="0"/>
                <a:ea typeface="Consolas" pitchFamily="34" charset="-122"/>
                <a:cs typeface="Arial" panose="020B0604020202020204" pitchFamily="34" charset="0"/>
              </a:rPr>
              <a:t>~8–12% (COVID visits)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 10">
            <a:extLst>
              <a:ext uri="{FF2B5EF4-FFF2-40B4-BE49-F238E27FC236}">
                <a16:creationId xmlns:a16="http://schemas.microsoft.com/office/drawing/2014/main" id="{2A83A70A-EA03-3D94-BCCC-3DA5882E8A56}"/>
              </a:ext>
            </a:extLst>
          </p:cNvPr>
          <p:cNvSpPr/>
          <p:nvPr/>
        </p:nvSpPr>
        <p:spPr>
          <a:xfrm>
            <a:off x="2514600" y="1992122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~1:9 class ratio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Shape 11">
            <a:extLst>
              <a:ext uri="{FF2B5EF4-FFF2-40B4-BE49-F238E27FC236}">
                <a16:creationId xmlns:a16="http://schemas.microsoft.com/office/drawing/2014/main" id="{F604D190-1AF2-D606-5435-F6E12038D860}"/>
              </a:ext>
            </a:extLst>
          </p:cNvPr>
          <p:cNvSpPr/>
          <p:nvPr/>
        </p:nvSpPr>
        <p:spPr>
          <a:xfrm>
            <a:off x="457200" y="2531618"/>
            <a:ext cx="411480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 12">
            <a:extLst>
              <a:ext uri="{FF2B5EF4-FFF2-40B4-BE49-F238E27FC236}">
                <a16:creationId xmlns:a16="http://schemas.microsoft.com/office/drawing/2014/main" id="{31FD4784-F204-E10D-66FF-C2AD54322EC3}"/>
              </a:ext>
            </a:extLst>
          </p:cNvPr>
          <p:cNvSpPr/>
          <p:nvPr/>
        </p:nvSpPr>
        <p:spPr>
          <a:xfrm>
            <a:off x="548640" y="2568194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Visit types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 13">
            <a:extLst>
              <a:ext uri="{FF2B5EF4-FFF2-40B4-BE49-F238E27FC236}">
                <a16:creationId xmlns:a16="http://schemas.microsoft.com/office/drawing/2014/main" id="{AC71452B-B691-DD55-134E-F7D0C25497D5}"/>
              </a:ext>
            </a:extLst>
          </p:cNvPr>
          <p:cNvSpPr/>
          <p:nvPr/>
        </p:nvSpPr>
        <p:spPr>
          <a:xfrm>
            <a:off x="548640" y="2824226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E7C86"/>
                </a:solidFill>
                <a:latin typeface="Arial" panose="020B0604020202020204" pitchFamily="34" charset="0"/>
                <a:ea typeface="Consolas" pitchFamily="34" charset="-122"/>
                <a:cs typeface="Arial" panose="020B0604020202020204" pitchFamily="34" charset="0"/>
              </a:rPr>
              <a:t>~85% outpatient, ~15% inpatient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 14">
            <a:extLst>
              <a:ext uri="{FF2B5EF4-FFF2-40B4-BE49-F238E27FC236}">
                <a16:creationId xmlns:a16="http://schemas.microsoft.com/office/drawing/2014/main" id="{4767F2E0-7668-3346-4AD6-D1CF3FE17948}"/>
              </a:ext>
            </a:extLst>
          </p:cNvPr>
          <p:cNvSpPr/>
          <p:nvPr/>
        </p:nvSpPr>
        <p:spPr>
          <a:xfrm>
            <a:off x="2514600" y="265049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Strong severity signal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Shape 15">
            <a:extLst>
              <a:ext uri="{FF2B5EF4-FFF2-40B4-BE49-F238E27FC236}">
                <a16:creationId xmlns:a16="http://schemas.microsoft.com/office/drawing/2014/main" id="{92D8A296-68B7-EEE1-268A-7EE92F0C3D7C}"/>
              </a:ext>
            </a:extLst>
          </p:cNvPr>
          <p:cNvSpPr/>
          <p:nvPr/>
        </p:nvSpPr>
        <p:spPr>
          <a:xfrm>
            <a:off x="457200" y="3189986"/>
            <a:ext cx="4114800" cy="585216"/>
          </a:xfrm>
          <a:prstGeom prst="rect">
            <a:avLst/>
          </a:prstGeom>
          <a:solidFill>
            <a:srgbClr val="EEF0F8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16">
            <a:extLst>
              <a:ext uri="{FF2B5EF4-FFF2-40B4-BE49-F238E27FC236}">
                <a16:creationId xmlns:a16="http://schemas.microsoft.com/office/drawing/2014/main" id="{EB29D801-C641-6B98-E754-0C260A3065E0}"/>
              </a:ext>
            </a:extLst>
          </p:cNvPr>
          <p:cNvSpPr/>
          <p:nvPr/>
        </p:nvSpPr>
        <p:spPr>
          <a:xfrm>
            <a:off x="548640" y="322656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Vitals availability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 17">
            <a:extLst>
              <a:ext uri="{FF2B5EF4-FFF2-40B4-BE49-F238E27FC236}">
                <a16:creationId xmlns:a16="http://schemas.microsoft.com/office/drawing/2014/main" id="{E12EA53A-D9C2-E671-25D4-21D36F50DF6B}"/>
              </a:ext>
            </a:extLst>
          </p:cNvPr>
          <p:cNvSpPr/>
          <p:nvPr/>
        </p:nvSpPr>
        <p:spPr>
          <a:xfrm>
            <a:off x="548640" y="3482594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E7C86"/>
                </a:solidFill>
                <a:latin typeface="Arial" panose="020B0604020202020204" pitchFamily="34" charset="0"/>
                <a:ea typeface="Consolas" pitchFamily="34" charset="-122"/>
                <a:cs typeface="Arial" panose="020B0604020202020204" pitchFamily="34" charset="0"/>
              </a:rPr>
              <a:t>COVID visits only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 18">
            <a:extLst>
              <a:ext uri="{FF2B5EF4-FFF2-40B4-BE49-F238E27FC236}">
                <a16:creationId xmlns:a16="http://schemas.microsoft.com/office/drawing/2014/main" id="{52C93EDC-FBA1-7B26-57E1-F4F8AE177097}"/>
              </a:ext>
            </a:extLst>
          </p:cNvPr>
          <p:cNvSpPr/>
          <p:nvPr/>
        </p:nvSpPr>
        <p:spPr>
          <a:xfrm>
            <a:off x="2514600" y="3308858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Structural missingness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Shape 19">
            <a:extLst>
              <a:ext uri="{FF2B5EF4-FFF2-40B4-BE49-F238E27FC236}">
                <a16:creationId xmlns:a16="http://schemas.microsoft.com/office/drawing/2014/main" id="{DD4DD675-98FD-25C8-11FA-C31B3FECCC6C}"/>
              </a:ext>
            </a:extLst>
          </p:cNvPr>
          <p:cNvSpPr/>
          <p:nvPr/>
        </p:nvSpPr>
        <p:spPr>
          <a:xfrm>
            <a:off x="457200" y="3848354"/>
            <a:ext cx="411480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 20">
            <a:extLst>
              <a:ext uri="{FF2B5EF4-FFF2-40B4-BE49-F238E27FC236}">
                <a16:creationId xmlns:a16="http://schemas.microsoft.com/office/drawing/2014/main" id="{514D72C0-5648-54EE-51FB-145DBE05A23D}"/>
              </a:ext>
            </a:extLst>
          </p:cNvPr>
          <p:cNvSpPr/>
          <p:nvPr/>
        </p:nvSpPr>
        <p:spPr>
          <a:xfrm>
            <a:off x="548640" y="388493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Age range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 21">
            <a:extLst>
              <a:ext uri="{FF2B5EF4-FFF2-40B4-BE49-F238E27FC236}">
                <a16:creationId xmlns:a16="http://schemas.microsoft.com/office/drawing/2014/main" id="{4F81E8B2-438A-01C3-C438-5D835D948C53}"/>
              </a:ext>
            </a:extLst>
          </p:cNvPr>
          <p:cNvSpPr/>
          <p:nvPr/>
        </p:nvSpPr>
        <p:spPr>
          <a:xfrm>
            <a:off x="548640" y="4140962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E7C86"/>
                </a:solidFill>
                <a:latin typeface="Arial" panose="020B0604020202020204" pitchFamily="34" charset="0"/>
                <a:ea typeface="Consolas" pitchFamily="34" charset="-122"/>
                <a:cs typeface="Arial" panose="020B0604020202020204" pitchFamily="34" charset="0"/>
              </a:rPr>
              <a:t>0–90+ years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 22">
            <a:extLst>
              <a:ext uri="{FF2B5EF4-FFF2-40B4-BE49-F238E27FC236}">
                <a16:creationId xmlns:a16="http://schemas.microsoft.com/office/drawing/2014/main" id="{42EEE544-9260-6230-63D2-CEB879F81A2D}"/>
              </a:ext>
            </a:extLst>
          </p:cNvPr>
          <p:cNvSpPr/>
          <p:nvPr/>
        </p:nvSpPr>
        <p:spPr>
          <a:xfrm>
            <a:off x="2514600" y="3967226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Non-linear risk relationships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 23">
            <a:extLst>
              <a:ext uri="{FF2B5EF4-FFF2-40B4-BE49-F238E27FC236}">
                <a16:creationId xmlns:a16="http://schemas.microsoft.com/office/drawing/2014/main" id="{414E4182-4A60-715B-2A09-965ABA7367F0}"/>
              </a:ext>
            </a:extLst>
          </p:cNvPr>
          <p:cNvSpPr/>
          <p:nvPr/>
        </p:nvSpPr>
        <p:spPr>
          <a:xfrm>
            <a:off x="4846320" y="794258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2744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Implications for Metric Selection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Shape 24">
            <a:extLst>
              <a:ext uri="{FF2B5EF4-FFF2-40B4-BE49-F238E27FC236}">
                <a16:creationId xmlns:a16="http://schemas.microsoft.com/office/drawing/2014/main" id="{0836D282-77AB-102C-475B-D20FBC1B251D}"/>
              </a:ext>
            </a:extLst>
          </p:cNvPr>
          <p:cNvSpPr/>
          <p:nvPr/>
        </p:nvSpPr>
        <p:spPr>
          <a:xfrm>
            <a:off x="4846320" y="1214882"/>
            <a:ext cx="39319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Shape 25">
            <a:extLst>
              <a:ext uri="{FF2B5EF4-FFF2-40B4-BE49-F238E27FC236}">
                <a16:creationId xmlns:a16="http://schemas.microsoft.com/office/drawing/2014/main" id="{ABD8265F-F306-6A2B-7D34-28BB1620DB28}"/>
              </a:ext>
            </a:extLst>
          </p:cNvPr>
          <p:cNvSpPr/>
          <p:nvPr/>
        </p:nvSpPr>
        <p:spPr>
          <a:xfrm>
            <a:off x="4846320" y="1214882"/>
            <a:ext cx="64008" cy="804672"/>
          </a:xfrm>
          <a:prstGeom prst="rect">
            <a:avLst/>
          </a:prstGeom>
          <a:solidFill>
            <a:srgbClr val="C94040"/>
          </a:solidFill>
          <a:ln w="12700">
            <a:solidFill>
              <a:srgbClr val="C9404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26">
            <a:extLst>
              <a:ext uri="{FF2B5EF4-FFF2-40B4-BE49-F238E27FC236}">
                <a16:creationId xmlns:a16="http://schemas.microsoft.com/office/drawing/2014/main" id="{442386C8-91D1-1DA9-796B-987AB4818F35}"/>
              </a:ext>
            </a:extLst>
          </p:cNvPr>
          <p:cNvSpPr/>
          <p:nvPr/>
        </p:nvSpPr>
        <p:spPr>
          <a:xfrm>
            <a:off x="5010912" y="1278890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Class imbalance (~10% positive)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 27">
            <a:extLst>
              <a:ext uri="{FF2B5EF4-FFF2-40B4-BE49-F238E27FC236}">
                <a16:creationId xmlns:a16="http://schemas.microsoft.com/office/drawing/2014/main" id="{6846C1F3-F79A-0848-48B1-51944EF84909}"/>
              </a:ext>
            </a:extLst>
          </p:cNvPr>
          <p:cNvSpPr/>
          <p:nvPr/>
        </p:nvSpPr>
        <p:spPr>
          <a:xfrm>
            <a:off x="5010912" y="155321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Accuracy will overstate performance.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Use AUC-ROC as primary metric.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Shape 28">
            <a:extLst>
              <a:ext uri="{FF2B5EF4-FFF2-40B4-BE49-F238E27FC236}">
                <a16:creationId xmlns:a16="http://schemas.microsoft.com/office/drawing/2014/main" id="{0013932C-F543-47A0-3180-DFC27963FBB9}"/>
              </a:ext>
            </a:extLst>
          </p:cNvPr>
          <p:cNvSpPr/>
          <p:nvPr/>
        </p:nvSpPr>
        <p:spPr>
          <a:xfrm>
            <a:off x="4846320" y="2129282"/>
            <a:ext cx="39319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Shape 29">
            <a:extLst>
              <a:ext uri="{FF2B5EF4-FFF2-40B4-BE49-F238E27FC236}">
                <a16:creationId xmlns:a16="http://schemas.microsoft.com/office/drawing/2014/main" id="{0999E6C8-3B75-CB81-404F-AF044879ADC3}"/>
              </a:ext>
            </a:extLst>
          </p:cNvPr>
          <p:cNvSpPr/>
          <p:nvPr/>
        </p:nvSpPr>
        <p:spPr>
          <a:xfrm>
            <a:off x="4846320" y="2129282"/>
            <a:ext cx="64008" cy="804672"/>
          </a:xfrm>
          <a:prstGeom prst="rect">
            <a:avLst/>
          </a:prstGeom>
          <a:solidFill>
            <a:srgbClr val="E8A045"/>
          </a:solidFill>
          <a:ln w="12700">
            <a:solidFill>
              <a:srgbClr val="E8A04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 30">
            <a:extLst>
              <a:ext uri="{FF2B5EF4-FFF2-40B4-BE49-F238E27FC236}">
                <a16:creationId xmlns:a16="http://schemas.microsoft.com/office/drawing/2014/main" id="{114DEF65-CF99-0243-AE8E-F5FDB122921C}"/>
              </a:ext>
            </a:extLst>
          </p:cNvPr>
          <p:cNvSpPr/>
          <p:nvPr/>
        </p:nvSpPr>
        <p:spPr>
          <a:xfrm>
            <a:off x="5010912" y="2193290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Structural missing vitals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 31">
            <a:extLst>
              <a:ext uri="{FF2B5EF4-FFF2-40B4-BE49-F238E27FC236}">
                <a16:creationId xmlns:a16="http://schemas.microsoft.com/office/drawing/2014/main" id="{0AFA7CBE-B6BB-E3AF-B23B-6BD3425A4FA8}"/>
              </a:ext>
            </a:extLst>
          </p:cNvPr>
          <p:cNvSpPr/>
          <p:nvPr/>
        </p:nvSpPr>
        <p:spPr>
          <a:xfrm>
            <a:off x="5010912" y="246761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AUC is more robust than threshold metrics when imputation is required.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Shape 32">
            <a:extLst>
              <a:ext uri="{FF2B5EF4-FFF2-40B4-BE49-F238E27FC236}">
                <a16:creationId xmlns:a16="http://schemas.microsoft.com/office/drawing/2014/main" id="{E0AEB3D9-457D-EE27-E674-EA323146775A}"/>
              </a:ext>
            </a:extLst>
          </p:cNvPr>
          <p:cNvSpPr/>
          <p:nvPr/>
        </p:nvSpPr>
        <p:spPr>
          <a:xfrm>
            <a:off x="4846320" y="3043682"/>
            <a:ext cx="39319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Shape 33">
            <a:extLst>
              <a:ext uri="{FF2B5EF4-FFF2-40B4-BE49-F238E27FC236}">
                <a16:creationId xmlns:a16="http://schemas.microsoft.com/office/drawing/2014/main" id="{0B9B2679-87D4-87D4-CA18-45FB9376B001}"/>
              </a:ext>
            </a:extLst>
          </p:cNvPr>
          <p:cNvSpPr/>
          <p:nvPr/>
        </p:nvSpPr>
        <p:spPr>
          <a:xfrm>
            <a:off x="4846320" y="3043682"/>
            <a:ext cx="64008" cy="804672"/>
          </a:xfrm>
          <a:prstGeom prst="rect">
            <a:avLst/>
          </a:prstGeom>
          <a:solidFill>
            <a:srgbClr val="0E7C86"/>
          </a:solidFill>
          <a:ln w="12700">
            <a:solidFill>
              <a:srgbClr val="0E7C8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 34">
            <a:extLst>
              <a:ext uri="{FF2B5EF4-FFF2-40B4-BE49-F238E27FC236}">
                <a16:creationId xmlns:a16="http://schemas.microsoft.com/office/drawing/2014/main" id="{A6342527-F66B-F77B-4368-FA14E54C5B7A}"/>
              </a:ext>
            </a:extLst>
          </p:cNvPr>
          <p:cNvSpPr/>
          <p:nvPr/>
        </p:nvSpPr>
        <p:spPr>
          <a:xfrm>
            <a:off x="5010912" y="3107690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Inpatient/outpatient mix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 35">
            <a:extLst>
              <a:ext uri="{FF2B5EF4-FFF2-40B4-BE49-F238E27FC236}">
                <a16:creationId xmlns:a16="http://schemas.microsoft.com/office/drawing/2014/main" id="{5545F0D0-F223-BB11-E139-1D8867159175}"/>
              </a:ext>
            </a:extLst>
          </p:cNvPr>
          <p:cNvSpPr/>
          <p:nvPr/>
        </p:nvSpPr>
        <p:spPr>
          <a:xfrm>
            <a:off x="5010912" y="338201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Validate metrics within strata — visit type is a confound, not just a feature.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Shape 36">
            <a:extLst>
              <a:ext uri="{FF2B5EF4-FFF2-40B4-BE49-F238E27FC236}">
                <a16:creationId xmlns:a16="http://schemas.microsoft.com/office/drawing/2014/main" id="{EF4DF9B5-D6B9-71D2-D789-49E366B210AF}"/>
              </a:ext>
            </a:extLst>
          </p:cNvPr>
          <p:cNvSpPr/>
          <p:nvPr/>
        </p:nvSpPr>
        <p:spPr>
          <a:xfrm>
            <a:off x="4846320" y="3958082"/>
            <a:ext cx="39319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Shape 37">
            <a:extLst>
              <a:ext uri="{FF2B5EF4-FFF2-40B4-BE49-F238E27FC236}">
                <a16:creationId xmlns:a16="http://schemas.microsoft.com/office/drawing/2014/main" id="{36503D95-08F1-2A73-8364-4380EE1BDCCF}"/>
              </a:ext>
            </a:extLst>
          </p:cNvPr>
          <p:cNvSpPr/>
          <p:nvPr/>
        </p:nvSpPr>
        <p:spPr>
          <a:xfrm>
            <a:off x="4846320" y="3958082"/>
            <a:ext cx="64008" cy="804672"/>
          </a:xfrm>
          <a:prstGeom prst="rect">
            <a:avLst/>
          </a:prstGeom>
          <a:solidFill>
            <a:srgbClr val="3A8C5C"/>
          </a:solidFill>
          <a:ln w="12700">
            <a:solidFill>
              <a:srgbClr val="3A8C5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 38">
            <a:extLst>
              <a:ext uri="{FF2B5EF4-FFF2-40B4-BE49-F238E27FC236}">
                <a16:creationId xmlns:a16="http://schemas.microsoft.com/office/drawing/2014/main" id="{CA2933B0-922E-3903-578D-61C927B41465}"/>
              </a:ext>
            </a:extLst>
          </p:cNvPr>
          <p:cNvSpPr/>
          <p:nvPr/>
        </p:nvSpPr>
        <p:spPr>
          <a:xfrm>
            <a:off x="5010912" y="4022090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Wide age distribution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 39">
            <a:extLst>
              <a:ext uri="{FF2B5EF4-FFF2-40B4-BE49-F238E27FC236}">
                <a16:creationId xmlns:a16="http://schemas.microsoft.com/office/drawing/2014/main" id="{B5C8DC2F-027B-74BC-5581-817880492B90}"/>
              </a:ext>
            </a:extLst>
          </p:cNvPr>
          <p:cNvSpPr/>
          <p:nvPr/>
        </p:nvSpPr>
        <p:spPr>
          <a:xfrm>
            <a:off x="5010912" y="429641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478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Non-linear risk curves favor calibration checks alongside AUC.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951934"/>
      </p:ext>
    </p:extLst>
  </p:cSld>
  <p:clrMapOvr>
    <a:masterClrMapping/>
  </p:clrMapOvr>
</p:sld>
</file>

<file path=ppt/theme/theme1.xml><?xml version="1.0" encoding="utf-8"?>
<a:theme xmlns:a="http://schemas.openxmlformats.org/drawingml/2006/main" name="NCStateU-horizontal-left-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ncstate-ppt-template-16x9-horizontal-left-brick (2)</Template>
  <TotalTime>47</TotalTime>
  <Words>593</Words>
  <Application>Microsoft Office PowerPoint</Application>
  <PresentationFormat>On-screen Show (16:9)</PresentationFormat>
  <Paragraphs>110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Consolas</vt:lpstr>
      <vt:lpstr>Georgia</vt:lpstr>
      <vt:lpstr>NCStateU-horizontal-left-logo</vt:lpstr>
      <vt:lpstr>Choosing Performance Metrics for Clinical Prediction Models </vt:lpstr>
      <vt:lpstr>Learning Objectives</vt:lpstr>
      <vt:lpstr>What does 97% mean?</vt:lpstr>
      <vt:lpstr>Confusion Matrix</vt:lpstr>
      <vt:lpstr>AUC-ROC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Anurata Prabha Hridi</dc:creator>
  <cp:lastModifiedBy>Anurata Prabha Hridi</cp:lastModifiedBy>
  <cp:revision>1</cp:revision>
  <dcterms:created xsi:type="dcterms:W3CDTF">2026-04-08T15:40:01Z</dcterms:created>
  <dcterms:modified xsi:type="dcterms:W3CDTF">2026-04-08T16:27:09Z</dcterms:modified>
</cp:coreProperties>
</file>