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7" r:id="rId2"/>
    <p:sldId id="264" r:id="rId3"/>
    <p:sldId id="265" r:id="rId4"/>
    <p:sldId id="270" r:id="rId5"/>
    <p:sldId id="269" r:id="rId6"/>
    <p:sldId id="268" r:id="rId7"/>
    <p:sldId id="262" r:id="rId8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851"/>
    <p:restoredTop sz="70240"/>
  </p:normalViewPr>
  <p:slideViewPr>
    <p:cSldViewPr snapToGrid="0" snapToObjects="1">
      <p:cViewPr varScale="1">
        <p:scale>
          <a:sx n="134" d="100"/>
          <a:sy n="134" d="100"/>
        </p:scale>
        <p:origin x="856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3A517-804A-F04F-B5C3-337E8307A29E}" type="datetimeFigureOut">
              <a:rPr lang="en-US" smtClean="0"/>
              <a:t>11/3/24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275C3-B6EE-DF43-86B5-8EE2A6EA8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296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2275C3-B6EE-DF43-86B5-8EE2A6EA82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07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6F0EB8-F2FB-0B66-2239-0475F1BCC2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5E36099-CD25-47A6-2600-CB16394766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F43D8A7-452C-125C-6F1D-25D193CB8B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solidFill>
                <a:srgbClr val="3F3F3F"/>
              </a:solidFill>
              <a:effectLst/>
              <a:latin typeface="Fd1739481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E15A5-48B2-8575-2A9B-CE9BE8B69E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2275C3-B6EE-DF43-86B5-8EE2A6EA82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130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79F849-45C5-E50B-D690-DACE1DDB28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90CA4DD-2F63-EB6E-A8C3-AAA09DB4C9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>
                <a:extLst>
                  <a:ext uri="{FF2B5EF4-FFF2-40B4-BE49-F238E27FC236}">
                    <a16:creationId xmlns:a16="http://schemas.microsoft.com/office/drawing/2014/main" id="{26BE7973-66E3-4E40-A48D-93A2EB806074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last concept is the p-value.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The </a:t>
                </a:r>
                <a:r>
                  <a:rPr lang="en-US" sz="1200" i="1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p-value</a:t>
                </a:r>
                <a:r>
                  <a:rPr lang="en-US" sz="1200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tells us the probability of observing a test statistic as extreme as, or more extreme than, the one observed, assuming the null hypothesis is true. If the p-value is less than or equal to </a:t>
                </a:r>
                <a:r>
                  <a:rPr lang="en-US" sz="1200" b="0" i="0">
                    <a:solidFill>
                      <a:srgbClr val="0E0E0E"/>
                    </a:solidFill>
                    <a:effectLst/>
                    <a:latin typeface="Cambria Math" panose="02040503050406030204" pitchFamily="18" charset="0"/>
                    <a:cs typeface="Arial" panose="020B0604020202020204" pitchFamily="34" charset="0"/>
                  </a:rPr>
                  <a:t>𝛼</a:t>
                </a:r>
                <a:r>
                  <a:rPr lang="en-US" sz="1200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, it falls within the rejection region, and we reject the null hypothesis.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As the figure shows, the p-value and the rejection </a:t>
                </a:r>
                <a:r>
                  <a:rPr lang="en-US" sz="1200" b="0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region are two different approaches to making the same decision: whether </a:t>
                </a:r>
                <a:r>
                  <a:rPr lang="en-US" sz="1200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to reject the null hypothesis or not: If the p-value is smaller than \alpha, the test statistic falls within the rejection region, leading us to reject  H_0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1200" dirty="0">
                  <a:solidFill>
                    <a:srgbClr val="0E0E0E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C09026-FEB2-226D-522A-0E794E88FA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2275C3-B6EE-DF43-86B5-8EE2A6EA82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41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01B8F7-F60A-5694-199C-0C9549A0E0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A959B9F-9294-58BB-047D-B53FC29A95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>
                <a:extLst>
                  <a:ext uri="{FF2B5EF4-FFF2-40B4-BE49-F238E27FC236}">
                    <a16:creationId xmlns:a16="http://schemas.microsoft.com/office/drawing/2014/main" id="{57BF66F4-A869-E7FD-1FCE-C2A1343C2D8F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sz="12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last concept is the p-value.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The </a:t>
                </a:r>
                <a:r>
                  <a:rPr lang="en-US" sz="1200" i="1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p-value</a:t>
                </a:r>
                <a:r>
                  <a:rPr lang="en-US" sz="1200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tells us the probability of observing a test statistic as extreme as, or more extreme than, the one observed, assuming the null hypothesis is true. If the p-value is less than or equal to </a:t>
                </a:r>
                <a:r>
                  <a:rPr lang="en-US" sz="1200" b="0" i="0">
                    <a:solidFill>
                      <a:srgbClr val="0E0E0E"/>
                    </a:solidFill>
                    <a:effectLst/>
                    <a:latin typeface="Cambria Math" panose="02040503050406030204" pitchFamily="18" charset="0"/>
                    <a:cs typeface="Arial" panose="020B0604020202020204" pitchFamily="34" charset="0"/>
                  </a:rPr>
                  <a:t>𝛼</a:t>
                </a:r>
                <a:r>
                  <a:rPr lang="en-US" sz="1200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, it falls within the rejection region, and we reject the null hypothesis.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As the figure shows, the p-value and the rejection </a:t>
                </a:r>
                <a:r>
                  <a:rPr lang="en-US" sz="1200" b="0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region are two different approaches to making the same decision: whether </a:t>
                </a:r>
                <a:r>
                  <a:rPr lang="en-US" sz="1200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to reject the null hypothesis or not: If the p-value is smaller than \alpha, the test statistic falls within the rejection region, leading us to reject  H_0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1200" dirty="0">
                  <a:solidFill>
                    <a:srgbClr val="0E0E0E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B5CEB-A4E9-EF06-292A-759FF1B830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2275C3-B6EE-DF43-86B5-8EE2A6EA82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32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3A5A62-2194-A865-3B63-0EE7BFF943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C842624-7908-FCB6-5778-8E12D0FA35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>
                <a:extLst>
                  <a:ext uri="{FF2B5EF4-FFF2-40B4-BE49-F238E27FC236}">
                    <a16:creationId xmlns:a16="http://schemas.microsoft.com/office/drawing/2014/main" id="{42469895-03DA-3229-7D53-508C291B857A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>
                  <a:solidFill>
                    <a:srgbClr val="0E0E0E"/>
                  </a:solidFill>
                  <a:effectLst/>
                  <a:latin typeface=".SF NS"/>
                </a:endParaRP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last concept is the p-value.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The </a:t>
                </a:r>
                <a:r>
                  <a:rPr lang="en-US" sz="1200" i="1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p-value</a:t>
                </a:r>
                <a:r>
                  <a:rPr lang="en-US" sz="1200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tells us the probability of observing a test statistic as extreme as, or more extreme than, the one observed, assuming the null hypothesis is true. If the p-value is less than or equal to </a:t>
                </a:r>
                <a:r>
                  <a:rPr lang="en-US" sz="1200" b="0" i="0">
                    <a:solidFill>
                      <a:srgbClr val="0E0E0E"/>
                    </a:solidFill>
                    <a:effectLst/>
                    <a:latin typeface="Cambria Math" panose="02040503050406030204" pitchFamily="18" charset="0"/>
                    <a:cs typeface="Arial" panose="020B0604020202020204" pitchFamily="34" charset="0"/>
                  </a:rPr>
                  <a:t>𝛼</a:t>
                </a:r>
                <a:r>
                  <a:rPr lang="en-US" sz="1200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, it falls within the rejection region, and we reject the null hypothesis.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As the figure shows, the p-value and the rejection </a:t>
                </a:r>
                <a:r>
                  <a:rPr lang="en-US" sz="1200" b="0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region are two different approaches to making the same decision: whether </a:t>
                </a:r>
                <a:r>
                  <a:rPr lang="en-US" sz="1200" dirty="0">
                    <a:solidFill>
                      <a:srgbClr val="0E0E0E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to reject the null hypothesis or not: If the p-value is smaller than \alpha, the test statistic falls within the rejection region, leading us to reject  H_0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1200" dirty="0">
                  <a:solidFill>
                    <a:srgbClr val="0E0E0E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9AD0A6-35B9-71BA-4B2B-1322750503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2275C3-B6EE-DF43-86B5-8EE2A6EA82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6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F7D73A-8250-FA7C-51EA-D78B6F6BE8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013F1F-AB3B-1242-1227-0B19987236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>
                <a:extLst>
                  <a:ext uri="{FF2B5EF4-FFF2-40B4-BE49-F238E27FC236}">
                    <a16:creationId xmlns:a16="http://schemas.microsoft.com/office/drawing/2014/main" id="{876DF071-3D45-092A-646E-A89601129EF2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>
                <a:extLst>
                  <a:ext uri="{FF2B5EF4-FFF2-40B4-BE49-F238E27FC236}">
                    <a16:creationId xmlns:a16="http://schemas.microsoft.com/office/drawing/2014/main" id="{876DF071-3D45-092A-646E-A89601129EF2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>
                    <a:solidFill>
                      <a:srgbClr val="0E0E0E"/>
                    </a:solidFill>
                    <a:effectLst/>
                    <a:latin typeface=".SF NS"/>
                  </a:rPr>
                  <a:t>Here is the comparison </a:t>
                </a:r>
                <a:r>
                  <a:rPr lang="en-US" b="0" dirty="0">
                    <a:solidFill>
                      <a:srgbClr val="0E0E0E"/>
                    </a:solidFill>
                    <a:effectLst/>
                    <a:latin typeface=".SF NS"/>
                  </a:rPr>
                  <a:t>of these two metrics. </a:t>
                </a:r>
                <a:r>
                  <a:rPr lang="en-US" sz="1200" b="0" i="0">
                    <a:solidFill>
                      <a:srgbClr val="0E0E0E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a:t>𝑅^2</a:t>
                </a:r>
                <a:r>
                  <a:rPr lang="en-US" sz="1200" b="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 increases or remains the same as more predictors are added, while </a:t>
                </a:r>
                <a:r>
                  <a:rPr lang="en-US" sz="1200" b="0" i="0">
                    <a:solidFill>
                      <a:srgbClr val="0E0E0E"/>
                    </a:solidFill>
                    <a:latin typeface="Cambria Math" panose="02040503050406030204" pitchFamily="18" charset="0"/>
                    <a:cs typeface="Arial" panose="020B0604020202020204" pitchFamily="34" charset="0"/>
                  </a:rPr>
                  <a:t>〖𝐴𝑑𝑗𝑢𝑠𝑡𝑒𝑑 𝑅〗^2  </a:t>
                </a:r>
                <a:r>
                  <a:rPr lang="en-US" sz="1200" b="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only increases if the new predictor improves the model fit more than would be expected by chance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1200" b="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dirty="0">
                    <a:solidFill>
                      <a:srgbClr val="0E0E0E"/>
                    </a:solidFill>
                    <a:effectLst/>
                    <a:latin typeface=".SF NS"/>
                  </a:rPr>
                  <a:t>\\Using the dataset from the FVC example, We establish two models.</a:t>
                </a:r>
              </a:p>
              <a:p>
                <a:r>
                  <a:rPr lang="en-US" b="0" dirty="0">
                    <a:solidFill>
                      <a:srgbClr val="0E0E0E"/>
                    </a:solidFill>
                    <a:effectLst/>
                    <a:latin typeface=".SF NS"/>
                  </a:rPr>
                  <a:t>\\FVC is Our dependent variable or response variable.</a:t>
                </a:r>
              </a:p>
              <a:p>
                <a:r>
                  <a:rPr lang="en-US" b="0" dirty="0">
                    <a:solidFill>
                      <a:srgbClr val="0E0E0E"/>
                    </a:solidFill>
                    <a:effectLst/>
                    <a:latin typeface=".SF NS"/>
                  </a:rPr>
                  <a:t>\\Smoking Status is The main independent variable or predictor variable.</a:t>
                </a:r>
              </a:p>
              <a:p>
                <a:r>
                  <a:rPr lang="en-US" b="0" dirty="0">
                    <a:solidFill>
                      <a:srgbClr val="0E0E0E"/>
                    </a:solidFill>
                    <a:effectLst/>
                    <a:latin typeface=".SF NS"/>
                  </a:rPr>
                  <a:t>\\Random Noise Predictor is an unnecessary predictor that doesn’t actually explain FVC.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 dirty="0">
                    <a:solidFill>
                      <a:srgbClr val="0E0E0E"/>
                    </a:solidFill>
                    <a:effectLst/>
                    <a:latin typeface=".SF NS"/>
                  </a:rPr>
                  <a:t>Model 1 only has the the smoking status predictor in the model, while model two has the other random noise predictor.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 dirty="0">
                    <a:solidFill>
                      <a:srgbClr val="0E0E0E"/>
                    </a:solidFill>
                    <a:effectLst/>
                    <a:latin typeface=".SF NS"/>
                  </a:rPr>
                  <a:t>From the result we can see \\ the R squared are the same for these two models, while the Adjusted R-squared accounts for the unnecessary predictor and adjusts downwards for model 2, showing that adding a random predictor doesn’t actually improve the model.</a:t>
                </a:r>
              </a:p>
              <a:p>
                <a:r>
                  <a:rPr lang="en-US" b="0" i="0" dirty="0">
                    <a:solidFill>
                      <a:srgbClr val="0E0E0E"/>
                    </a:solidFill>
                    <a:effectLst/>
                    <a:latin typeface=".SF NS"/>
                  </a:rPr>
                  <a:t>One thing to note is that this is just a simple example with synthetic data, and the </a:t>
                </a:r>
                <a:r>
                  <a:rPr lang="en-US" b="0" i="0" dirty="0">
                    <a:solidFill>
                      <a:srgbClr val="000000"/>
                    </a:solidFill>
                    <a:effectLst/>
                    <a:latin typeface="Helvetica" pitchFamily="2" charset="0"/>
                  </a:rPr>
                  <a:t> R^2 </a:t>
                </a:r>
                <a:r>
                  <a:rPr lang="en-US" b="0" i="0" dirty="0">
                    <a:solidFill>
                      <a:srgbClr val="0E0E0E"/>
                    </a:solidFill>
                    <a:effectLst/>
                    <a:latin typeface=".SF NS"/>
                  </a:rPr>
                  <a:t> and Adjusted </a:t>
                </a:r>
                <a:r>
                  <a:rPr lang="en-US" b="0" i="0" dirty="0">
                    <a:solidFill>
                      <a:srgbClr val="000000"/>
                    </a:solidFill>
                    <a:effectLst/>
                    <a:latin typeface="Helvetica" pitchFamily="2" charset="0"/>
                  </a:rPr>
                  <a:t> R^2 </a:t>
                </a:r>
                <a:r>
                  <a:rPr lang="en-US" b="0" i="0" dirty="0">
                    <a:solidFill>
                      <a:srgbClr val="0E0E0E"/>
                    </a:solidFill>
                    <a:effectLst/>
                    <a:latin typeface=".SF NS"/>
                  </a:rPr>
                  <a:t> values are relatively small. In real-world applications, we typically expect these values to be higher—often over 80%—to consider the model reliable and effective. However, the acceptable level of </a:t>
                </a:r>
                <a:r>
                  <a:rPr lang="en-US" b="0" i="0" dirty="0">
                    <a:solidFill>
                      <a:srgbClr val="000000"/>
                    </a:solidFill>
                    <a:effectLst/>
                    <a:latin typeface="Helvetica" pitchFamily="2" charset="0"/>
                  </a:rPr>
                  <a:t> R^2 </a:t>
                </a:r>
                <a:r>
                  <a:rPr lang="en-US" b="0" i="0" dirty="0">
                    <a:solidFill>
                      <a:srgbClr val="0E0E0E"/>
                    </a:solidFill>
                    <a:effectLst/>
                    <a:latin typeface=".SF NS"/>
                  </a:rPr>
                  <a:t> can vary based on the context and the complexity of the data being modeled.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  <a:p>
                <a:r>
                  <a:rPr lang="en-US" b="0" dirty="0"/>
                  <a:t>\\The take-away message is that, both R squared and adjusted R squared are helpful metrics, but  </a:t>
                </a:r>
                <a:r>
                  <a:rPr lang="en-US" b="0" dirty="0">
                    <a:solidFill>
                      <a:srgbClr val="0E0E0E"/>
                    </a:solidFill>
                    <a:effectLst/>
                    <a:latin typeface=".SF NS"/>
                  </a:rPr>
                  <a:t>R-squared can be misleading when extra predictors are added to a model, as it always increases or stays the same. And adjusted R-squared gives a more reliable measure of model fit by penalizing unnecessary predictors. It only increases if the new predictor actually improves the model’s explanatory power.</a:t>
                </a:r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0CDE85-93A2-FDDA-2452-D7B3865913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2275C3-B6EE-DF43-86B5-8EE2A6EA829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880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2275C3-B6EE-DF43-86B5-8EE2A6EA829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0A359-2FB3-4847-9D97-3491754AA7F9}" type="datetimeFigureOut">
              <a:rPr lang="en-US"/>
              <a:pPr>
                <a:defRPr/>
              </a:pPr>
              <a:t>11/3/24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82176-A547-F94B-AC51-D6E9C882C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4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C5DAC-1A13-D34F-9418-D6257772B49C}" type="datetimeFigureOut">
              <a:rPr lang="en-US"/>
              <a:pPr>
                <a:defRPr/>
              </a:pPr>
              <a:t>11/3/24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610A8-B29A-B34A-A0B5-3DF26A2EB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696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C0D93-568E-6D41-8E6D-0963A71A503C}" type="datetimeFigureOut">
              <a:rPr lang="en-US"/>
              <a:pPr>
                <a:defRPr/>
              </a:pPr>
              <a:t>11/3/24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D0221-73D0-6245-9CCD-73A1D8FCB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10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8603A-2399-D64A-8203-C8F297F981E8}" type="datetimeFigureOut">
              <a:rPr lang="en-US"/>
              <a:pPr>
                <a:defRPr/>
              </a:pPr>
              <a:t>11/3/24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2C605-4958-CF43-AA48-80339EFDB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035563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71F39-3D09-F149-B1A1-DC2A7DB4A435}" type="datetimeFigureOut">
              <a:rPr lang="en-US"/>
              <a:pPr>
                <a:defRPr/>
              </a:pPr>
              <a:t>11/3/24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6BD0F-ABBC-C14D-BC96-77BE126A7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8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76377"/>
            <a:ext cx="4038600" cy="31182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76377"/>
            <a:ext cx="4038600" cy="31182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E973-E761-9943-801C-DE1E51E28431}" type="datetimeFigureOut">
              <a:rPr lang="en-US"/>
              <a:pPr>
                <a:defRPr/>
              </a:pPr>
              <a:t>11/3/24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5E9FC-F6D5-0349-BBED-EA7D7A9BC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6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50504"/>
            <a:ext cx="8229600" cy="80129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CE534-2B3A-FA4B-B87A-8AC244117610}" type="datetimeFigureOut">
              <a:rPr lang="en-US"/>
              <a:pPr>
                <a:defRPr/>
              </a:pPr>
              <a:t>11/3/24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B94E0-5E06-6D42-A41D-50D581B409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9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DFFB5-C0BC-DE4D-9A38-E0EE75FC9E15}" type="datetimeFigureOut">
              <a:rPr lang="en-US"/>
              <a:pPr>
                <a:defRPr/>
              </a:pPr>
              <a:t>11/3/24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B7D4D-4E81-5B40-91F6-CF14C25F86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8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2570F-F7E3-1F40-B6F3-59FE945D5A70}" type="datetimeFigureOut">
              <a:rPr lang="en-US"/>
              <a:pPr>
                <a:defRPr/>
              </a:pPr>
              <a:t>11/3/24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B2FA7-4FDB-5643-811E-7991DEE50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07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1E9B0-C3DF-544F-BB14-A487ECCC7F43}" type="datetimeFigureOut">
              <a:rPr lang="en-US"/>
              <a:pPr>
                <a:defRPr/>
              </a:pPr>
              <a:t>11/3/24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D8B14-AE1E-054C-8668-93D0F0400A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40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4B1CF-5E0C-5D41-A3E2-D78942339385}" type="datetimeFigureOut">
              <a:rPr lang="en-US"/>
              <a:pPr>
                <a:defRPr/>
              </a:pPr>
              <a:t>11/3/24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F0004-A563-C64B-9FAD-6198662E1B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909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75085"/>
            <a:ext cx="8229600" cy="80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Headline Line One</a:t>
            </a:r>
            <a:br>
              <a:rPr lang="en-US" dirty="0"/>
            </a:br>
            <a:r>
              <a:rPr lang="en-US" dirty="0"/>
              <a:t>Headline Line Two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66950"/>
            <a:ext cx="8229600" cy="2327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944504B-B211-B34D-97AF-78446C71FCDD}" type="datetimeFigureOut">
              <a:rPr lang="en-US" smtClean="0"/>
              <a:pPr>
                <a:defRPr/>
              </a:pPr>
              <a:t>11/3/24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EF7D53D-272A-624E-BE3D-99D13E2B41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52194" cy="457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000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1"/>
          <p:cNvSpPr>
            <a:spLocks noGrp="1"/>
          </p:cNvSpPr>
          <p:nvPr>
            <p:ph type="ctrTitle"/>
          </p:nvPr>
        </p:nvSpPr>
        <p:spPr>
          <a:xfrm>
            <a:off x="685800" y="1854332"/>
            <a:ext cx="7772400" cy="1434836"/>
          </a:xfrm>
        </p:spPr>
        <p:txBody>
          <a:bodyPr/>
          <a:lstStyle/>
          <a:p>
            <a:r>
              <a:rPr lang="en-US" sz="2400" b="0" dirty="0">
                <a:solidFill>
                  <a:srgbClr val="0E0E0E"/>
                </a:solidFill>
                <a:effectLst/>
                <a:latin typeface=".SF NS"/>
              </a:rPr>
              <a:t>Understanding Key Concepts in Statistical Inference</a:t>
            </a:r>
            <a:br>
              <a:rPr lang="en-US" sz="2400" b="1" dirty="0">
                <a:solidFill>
                  <a:srgbClr val="0E0E0E"/>
                </a:solidFill>
                <a:effectLst/>
                <a:latin typeface=".SF NS"/>
              </a:rPr>
            </a:br>
            <a:br>
              <a:rPr lang="en-US" sz="2400" b="1" dirty="0">
                <a:solidFill>
                  <a:srgbClr val="0E0E0E"/>
                </a:solidFill>
                <a:effectLst/>
                <a:latin typeface=".SF NS"/>
              </a:rPr>
            </a:br>
            <a:r>
              <a:rPr lang="en-US" sz="2400" b="1" dirty="0">
                <a:solidFill>
                  <a:srgbClr val="0E0E0E"/>
                </a:solidFill>
                <a:effectLst/>
                <a:latin typeface=".SF NS"/>
              </a:rPr>
              <a:t>R-Squared vs Adjusted R-Squared</a:t>
            </a:r>
            <a:endParaRPr lang="en-US" sz="2400" dirty="0">
              <a:latin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2867" y="3913717"/>
            <a:ext cx="4368800" cy="58208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sz="1800" dirty="0" err="1">
                <a:latin typeface="Arial" charset="0"/>
              </a:rPr>
              <a:t>NCTraCS</a:t>
            </a:r>
            <a:r>
              <a:rPr lang="en-US" sz="1800" dirty="0">
                <a:latin typeface="Arial" charset="0"/>
              </a:rPr>
              <a:t> Tutorial Series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US" sz="1800" dirty="0">
              <a:latin typeface="Arial" charset="0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US" sz="1200" dirty="0">
              <a:ea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E17837-EB96-AAF2-86D4-F3F4239F17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CCFB1-A75F-D505-A2DC-C9E6B0553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87302"/>
            <a:ext cx="8229600" cy="414244"/>
          </a:xfrm>
        </p:spPr>
        <p:txBody>
          <a:bodyPr/>
          <a:lstStyle/>
          <a:p>
            <a:pPr algn="l"/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77B49-03B2-BB0B-4659-97690FDE4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9328"/>
            <a:ext cx="8229600" cy="4054171"/>
          </a:xfrm>
        </p:spPr>
        <p:txBody>
          <a:bodyPr/>
          <a:lstStyle/>
          <a:p>
            <a:r>
              <a:rPr lang="en-US" sz="1400" dirty="0">
                <a:solidFill>
                  <a:srgbClr val="3F3F3F"/>
                </a:solidFill>
                <a:effectLst/>
                <a:latin typeface="+mn-lt"/>
              </a:rPr>
              <a:t>To investigate whether smoking reduces lung function, forced vital capacity (FVC, a test of lung function) was measured in I00 men aged 25-29, of whom 36 were smokers and 64 were non-smokers. (Example 7.1 from </a:t>
            </a:r>
            <a:r>
              <a:rPr lang="en-US" sz="1400" i="1" dirty="0">
                <a:solidFill>
                  <a:srgbClr val="3F3F3F"/>
                </a:solidFill>
                <a:effectLst/>
                <a:latin typeface="+mn-lt"/>
              </a:rPr>
              <a:t>Essential Medical Statistics</a:t>
            </a:r>
            <a:r>
              <a:rPr lang="en-US" sz="1400" dirty="0">
                <a:solidFill>
                  <a:srgbClr val="3F3F3F"/>
                </a:solidFill>
                <a:effectLst/>
                <a:latin typeface="+mn-lt"/>
              </a:rPr>
              <a:t> [1])</a:t>
            </a:r>
          </a:p>
          <a:p>
            <a:endParaRPr lang="en-US" sz="1400" dirty="0">
              <a:solidFill>
                <a:srgbClr val="3F3F3F"/>
              </a:solidFill>
              <a:latin typeface="+mn-lt"/>
            </a:endParaRPr>
          </a:p>
          <a:p>
            <a:endParaRPr lang="en-US" sz="1400" dirty="0">
              <a:solidFill>
                <a:srgbClr val="3F3F3F"/>
              </a:solidFill>
              <a:latin typeface="+mn-lt"/>
            </a:endParaRPr>
          </a:p>
          <a:p>
            <a:endParaRPr lang="en-US" sz="1400" dirty="0">
              <a:solidFill>
                <a:srgbClr val="3F3F3F"/>
              </a:solidFill>
              <a:latin typeface="+mn-lt"/>
            </a:endParaRPr>
          </a:p>
          <a:p>
            <a:endParaRPr lang="en-US" sz="1400" dirty="0">
              <a:solidFill>
                <a:srgbClr val="3F3F3F"/>
              </a:solidFill>
              <a:latin typeface="+mn-lt"/>
            </a:endParaRPr>
          </a:p>
          <a:p>
            <a:endParaRPr lang="en-US" sz="1400" dirty="0">
              <a:solidFill>
                <a:srgbClr val="3F3F3F"/>
              </a:solidFill>
              <a:latin typeface="+mn-lt"/>
            </a:endParaRPr>
          </a:p>
          <a:p>
            <a:endParaRPr lang="en-US" sz="1400" b="0" dirty="0">
              <a:solidFill>
                <a:srgbClr val="3F3F3F"/>
              </a:solidFill>
              <a:latin typeface="+mn-lt"/>
            </a:endParaRPr>
          </a:p>
          <a:p>
            <a:pPr marL="0" indent="0">
              <a:buNone/>
            </a:pPr>
            <a:endParaRPr lang="en-US" sz="1400" b="0" dirty="0">
              <a:solidFill>
                <a:srgbClr val="3F3F3F"/>
              </a:solidFill>
              <a:latin typeface="+mn-lt"/>
            </a:endParaRPr>
          </a:p>
          <a:p>
            <a:pPr marL="0" indent="0">
              <a:buNone/>
            </a:pPr>
            <a:endParaRPr lang="en-US" sz="1400" b="0" dirty="0">
              <a:solidFill>
                <a:srgbClr val="3F3F3F"/>
              </a:solidFill>
              <a:latin typeface="+mn-lt"/>
            </a:endParaRPr>
          </a:p>
          <a:p>
            <a:pPr marL="0" indent="0">
              <a:buNone/>
            </a:pPr>
            <a:endParaRPr lang="en-US" sz="1400" dirty="0">
              <a:solidFill>
                <a:srgbClr val="3F3F3F"/>
              </a:solidFill>
              <a:latin typeface="+mn-lt"/>
            </a:endParaRPr>
          </a:p>
          <a:p>
            <a:pPr marL="0" indent="0">
              <a:buNone/>
            </a:pPr>
            <a:endParaRPr lang="en-US" sz="1400" dirty="0">
              <a:solidFill>
                <a:srgbClr val="3F3F3F"/>
              </a:solidFill>
              <a:latin typeface="+mn-lt"/>
            </a:endParaRPr>
          </a:p>
          <a:p>
            <a:endParaRPr lang="en-US" sz="1800" dirty="0">
              <a:latin typeface="+mn-lt"/>
            </a:endParaRPr>
          </a:p>
        </p:txBody>
      </p: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98395112-040A-9FF9-0864-D00FC787F1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" y="2550532"/>
            <a:ext cx="5254605" cy="1131761"/>
          </a:xfrm>
          <a:prstGeom prst="rect">
            <a:avLst/>
          </a:prstGeom>
        </p:spPr>
      </p:pic>
      <p:pic>
        <p:nvPicPr>
          <p:cNvPr id="7" name="Picture 6" descr="A graph with red and blue rectangles&#10;&#10;Description automatically generated">
            <a:extLst>
              <a:ext uri="{FF2B5EF4-FFF2-40B4-BE49-F238E27FC236}">
                <a16:creationId xmlns:a16="http://schemas.microsoft.com/office/drawing/2014/main" id="{5EA15383-F7B5-4DD9-4074-282A67E1B0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1845" y="1900386"/>
            <a:ext cx="3112155" cy="265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12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F569BE-3DEF-F65B-20F3-9E2E20AEEF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6632FE0-821E-BACD-E920-A5D924AD0B3C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675085"/>
                <a:ext cx="8229600" cy="414244"/>
              </a:xfrm>
            </p:spPr>
            <p:txBody>
              <a:bodyPr/>
              <a:lstStyle/>
              <a:p>
                <a:pPr algn="l"/>
                <a:r>
                  <a:rPr lang="en-US" dirty="0"/>
                  <a:t>R-Squared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6632FE0-821E-BACD-E920-A5D924AD0B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675085"/>
                <a:ext cx="8229600" cy="414244"/>
              </a:xfrm>
              <a:blipFill>
                <a:blip r:embed="rId3"/>
                <a:stretch>
                  <a:fillRect l="-1852" t="-36364" b="-69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66BADF5-E292-1A19-16EF-CB9D9E36F4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05345"/>
                <a:ext cx="8229600" cy="3833380"/>
              </a:xfrm>
            </p:spPr>
            <p:txBody>
              <a:bodyPr/>
              <a:lstStyle/>
              <a:p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R-squared is a statistical measure that shows the proportion of variance in the response variable that the independent variables in the model can explain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𝐹𝑉𝐶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𝛽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𝛽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𝑆𝑚𝑜𝑘𝑖𝑛𝑔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𝑆𝑡𝑎𝑡𝑢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𝛽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𝐼𝑛𝑑𝑒𝑝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𝑉𝑎𝑟𝑖𝑎𝑏𝑙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+…+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𝛽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𝐼𝑛𝑑𝑒𝑝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𝑉𝑎𝑟𝑖𝑎𝑏𝑙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𝜖</m:t>
                    </m:r>
                  </m:oMath>
                </a14:m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Formula: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=1−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𝑆𝑢𝑚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𝑜𝑓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𝑆𝑞𝑢𝑎𝑟𝑒𝑠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𝑜𝑓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𝑅𝑒𝑠𝑖𝑑𝑢𝑎𝑙𝑠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(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𝑆𝑆𝑅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𝑇𝑜𝑡𝑎𝑙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𝑆𝑢𝑚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𝑜𝑓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𝑆𝑞𝑢𝑎𝑟𝑒𝑠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(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𝑆𝑆𝑇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pPr lvl="1"/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SSR: the variation not explained by the model</a:t>
                </a:r>
              </a:p>
              <a:p>
                <a:pPr lvl="1"/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SST: the total variation in the response variable</a:t>
                </a:r>
              </a:p>
              <a:p>
                <a:endParaRPr lang="en-US" sz="9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R-squared has a range from 0 to 1, and it indicates how well the model fits the data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=0:</m:t>
                    </m:r>
                  </m:oMath>
                </a14:m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 The model explains none of the variability in the response variable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p>
                        <m: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400" i="1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1:</m:t>
                    </m:r>
                  </m:oMath>
                </a14:m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 The model explains all of variability in the response variable</a:t>
                </a:r>
              </a:p>
              <a:p>
                <a:pPr marL="0" indent="0">
                  <a:buNone/>
                </a:pPr>
                <a:endParaRPr lang="en-US" sz="9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Interpretation example: 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p>
                        <m: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=0.8</m:t>
                    </m:r>
                  </m:oMath>
                </a14:m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 suggests that 80% of the variability in the response variable (FVC) can be explained by the predictors in the model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66BADF5-E292-1A19-16EF-CB9D9E36F4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05345"/>
                <a:ext cx="8229600" cy="3833380"/>
              </a:xfrm>
              <a:blipFill>
                <a:blip r:embed="rId4"/>
                <a:stretch>
                  <a:fillRect l="-154" t="-331" r="-617" b="-3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C6C9F1B-1D3B-302D-45C7-B47246F76883}"/>
              </a:ext>
            </a:extLst>
          </p:cNvPr>
          <p:cNvSpPr/>
          <p:nvPr/>
        </p:nvSpPr>
        <p:spPr>
          <a:xfrm>
            <a:off x="1245326" y="1672046"/>
            <a:ext cx="409303" cy="313508"/>
          </a:xfrm>
          <a:prstGeom prst="roundRect">
            <a:avLst/>
          </a:prstGeom>
          <a:noFill/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6A97EF-2631-A477-5B2B-4AB0102951DD}"/>
              </a:ext>
            </a:extLst>
          </p:cNvPr>
          <p:cNvSpPr txBox="1"/>
          <p:nvPr/>
        </p:nvSpPr>
        <p:spPr>
          <a:xfrm>
            <a:off x="570408" y="1985554"/>
            <a:ext cx="2865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F0"/>
                </a:solidFill>
              </a:rPr>
              <a:t>Response (dependent) variable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7CFA9EDF-22C1-0F1C-9032-A56C5B9201D6}"/>
              </a:ext>
            </a:extLst>
          </p:cNvPr>
          <p:cNvSpPr/>
          <p:nvPr/>
        </p:nvSpPr>
        <p:spPr>
          <a:xfrm>
            <a:off x="2560320" y="1672046"/>
            <a:ext cx="1349829" cy="307777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4161994D-EC4F-515A-1014-B2882CE3776D}"/>
              </a:ext>
            </a:extLst>
          </p:cNvPr>
          <p:cNvSpPr/>
          <p:nvPr/>
        </p:nvSpPr>
        <p:spPr>
          <a:xfrm>
            <a:off x="4415246" y="1672047"/>
            <a:ext cx="1280474" cy="307776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0DBC7721-9A61-19E5-E133-D6ED1135FA04}"/>
              </a:ext>
            </a:extLst>
          </p:cNvPr>
          <p:cNvSpPr/>
          <p:nvPr/>
        </p:nvSpPr>
        <p:spPr>
          <a:xfrm>
            <a:off x="6516345" y="1672046"/>
            <a:ext cx="1349829" cy="307777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59EEF49-C3CB-770D-8A1C-FBFB57B23EEE}"/>
              </a:ext>
            </a:extLst>
          </p:cNvPr>
          <p:cNvSpPr txBox="1"/>
          <p:nvPr/>
        </p:nvSpPr>
        <p:spPr>
          <a:xfrm>
            <a:off x="4297678" y="1985554"/>
            <a:ext cx="29783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Independent variables/predictors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8BDB3A6-9248-6063-9D37-DC13C84C97EB}"/>
              </a:ext>
            </a:extLst>
          </p:cNvPr>
          <p:cNvSpPr txBox="1"/>
          <p:nvPr/>
        </p:nvSpPr>
        <p:spPr>
          <a:xfrm>
            <a:off x="2723602" y="2154248"/>
            <a:ext cx="22860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C000"/>
                </a:solidFill>
              </a:rPr>
              <a:t>Smokers:1; Non-smokers: 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E21DF38-6EB7-EB71-AFA7-9B60973F44B7}"/>
              </a:ext>
            </a:extLst>
          </p:cNvPr>
          <p:cNvCxnSpPr>
            <a:cxnSpLocks/>
          </p:cNvCxnSpPr>
          <p:nvPr/>
        </p:nvCxnSpPr>
        <p:spPr>
          <a:xfrm>
            <a:off x="3587931" y="1979822"/>
            <a:ext cx="0" cy="24086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91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0" grpId="0" animBg="1"/>
      <p:bldP spid="11" grpId="0" animBg="1"/>
      <p:bldP spid="12" grpId="0" animBg="1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17D3FF-E0B1-6D2C-C0B3-47CDBC0407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CA2B405-AE99-6B74-8A6D-A543625E6E59}"/>
                  </a:ext>
                </a:extLst>
              </p:cNvPr>
              <p:cNvSpPr txBox="1"/>
              <p:nvPr/>
            </p:nvSpPr>
            <p:spPr>
              <a:xfrm>
                <a:off x="657496" y="2539689"/>
                <a:ext cx="8795657" cy="80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E0E0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𝐹𝑉𝐶</m:t>
                      </m:r>
                      <m:r>
                        <a:rPr lang="en-US" sz="1400" b="0" i="1" smtClean="0">
                          <a:solidFill>
                            <a:srgbClr val="0E0E0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1400" b="0" i="1" smtClean="0">
                              <a:solidFill>
                                <a:srgbClr val="0E0E0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0E0E0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𝛽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0E0E0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0E0E0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en-US" sz="1400" b="0" i="1" smtClean="0">
                              <a:solidFill>
                                <a:srgbClr val="0E0E0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0E0E0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𝛽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0E0E0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0E0E0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US" sz="1400" b="0" i="1" smtClean="0">
                          <a:solidFill>
                            <a:srgbClr val="0E0E0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𝑆𝑚𝑜𝑘𝑖𝑛𝑔</m:t>
                      </m:r>
                      <m:r>
                        <a:rPr lang="en-US" sz="1400" b="0" i="1" smtClean="0">
                          <a:solidFill>
                            <a:srgbClr val="0E0E0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E0E0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𝑆𝑡𝑎𝑡𝑢</m:t>
                      </m:r>
                      <m:sSub>
                        <m:sSubPr>
                          <m:ctrlPr>
                            <a:rPr lang="en-US" sz="1400" b="0" i="1" smtClean="0">
                              <a:solidFill>
                                <a:srgbClr val="0E0E0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0E0E0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0E0E0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0E0E0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en-US" sz="1400" b="0" i="1" smtClean="0">
                              <a:solidFill>
                                <a:srgbClr val="0E0E0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0E0E0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𝛽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0E0E0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0E0E0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US" sz="1400" b="0" i="1" smtClean="0">
                          <a:solidFill>
                            <a:srgbClr val="0E0E0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𝑆𝑚𝑜𝑘𝑖𝑛𝑔</m:t>
                      </m:r>
                      <m:r>
                        <a:rPr lang="en-US" sz="1400" b="0" i="1" smtClean="0">
                          <a:solidFill>
                            <a:srgbClr val="0E0E0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E0E0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𝑆𝑡𝑎𝑡𝑢</m:t>
                      </m:r>
                      <m:sSub>
                        <m:sSubPr>
                          <m:ctrlPr>
                            <a:rPr lang="en-US" sz="1400" b="0" i="1" smtClean="0">
                              <a:solidFill>
                                <a:srgbClr val="0E0E0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0E0E0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0E0E0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0E0E0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+…+</m:t>
                      </m:r>
                      <m:sSub>
                        <m:sSubPr>
                          <m:ctrlPr>
                            <a:rPr lang="en-US" sz="1400" b="0" i="1" smtClean="0">
                              <a:solidFill>
                                <a:srgbClr val="0E0E0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0E0E0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𝛽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0E0E0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0E0E0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r>
                        <a:rPr lang="en-US" sz="1400" b="0" i="1" smtClean="0">
                          <a:solidFill>
                            <a:srgbClr val="0E0E0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𝑆𝑚𝑜𝑘𝑖𝑛𝑔</m:t>
                      </m:r>
                      <m:r>
                        <a:rPr lang="en-US" sz="1400" b="0" i="1" smtClean="0">
                          <a:solidFill>
                            <a:srgbClr val="0E0E0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rgbClr val="0E0E0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𝑆𝑡𝑎𝑡𝑢</m:t>
                      </m:r>
                      <m:sSub>
                        <m:sSubPr>
                          <m:ctrlPr>
                            <a:rPr lang="en-US" sz="1400" b="0" i="1" smtClean="0">
                              <a:solidFill>
                                <a:srgbClr val="0E0E0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0E0E0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0E0E0E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rgbClr val="0E0E0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rgbClr val="0E0E0E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𝜖</m:t>
                      </m:r>
                    </m:oMath>
                  </m:oMathPara>
                </a14:m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CA2B405-AE99-6B74-8A6D-A543625E6E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496" y="2539689"/>
                <a:ext cx="8795657" cy="8002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E4A786E-56E5-D4CA-22C5-2ED080DE6149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675085"/>
                <a:ext cx="8229600" cy="414244"/>
              </a:xfrm>
            </p:spPr>
            <p:txBody>
              <a:bodyPr/>
              <a:lstStyle/>
              <a:p>
                <a:pPr algn="l"/>
                <a:r>
                  <a:rPr lang="en-US" dirty="0"/>
                  <a:t>R-Squared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E4A786E-56E5-D4CA-22C5-2ED080DE61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675085"/>
                <a:ext cx="8229600" cy="414244"/>
              </a:xfrm>
              <a:blipFill>
                <a:blip r:embed="rId4"/>
                <a:stretch>
                  <a:fillRect l="-1852" t="-36364" b="-69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D23E3D-8BC7-057E-46BC-80F7CDC6E8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05344"/>
                <a:ext cx="8229600" cy="847633"/>
              </a:xfrm>
            </p:spPr>
            <p:txBody>
              <a:bodyPr/>
              <a:lstStyle/>
              <a:p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However, higher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 does not always mean a better model</a:t>
                </a:r>
              </a:p>
              <a:p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Adding more predictors can sometimes artificially inflate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40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</m:oMath>
                </a14:m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even if the additional variables do not actually improve the model</a:t>
                </a: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R-squared </a:t>
                </a:r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  <a:sym typeface="Wingdings" pitchFamily="2" charset="2"/>
                  </a:rPr>
                  <a:t> </a:t>
                </a:r>
                <a:r>
                  <a:rPr lang="en-US" sz="1400" dirty="0">
                    <a:solidFill>
                      <a:srgbClr val="FF0000"/>
                    </a:solidFill>
                    <a:latin typeface="+mn-lt"/>
                    <a:cs typeface="Arial" panose="020B0604020202020204" pitchFamily="34" charset="0"/>
                    <a:sym typeface="Wingdings" pitchFamily="2" charset="2"/>
                  </a:rPr>
                  <a:t>adjusted R-squared</a:t>
                </a:r>
                <a:b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</a:br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D23E3D-8BC7-057E-46BC-80F7CDC6E8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05344"/>
                <a:ext cx="8229600" cy="847633"/>
              </a:xfrm>
              <a:blipFill>
                <a:blip r:embed="rId5"/>
                <a:stretch>
                  <a:fillRect l="-154" t="-1493" b="-180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94491DEA-66D6-0F31-A8A6-371ED423DF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5171" y="2526611"/>
            <a:ext cx="7772400" cy="320388"/>
          </a:xfrm>
          <a:prstGeom prst="rect">
            <a:avLst/>
          </a:prstGeom>
        </p:spPr>
      </p:pic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A7DD7A02-A4C2-49C7-A656-78EE0B91AAA9}"/>
              </a:ext>
            </a:extLst>
          </p:cNvPr>
          <p:cNvSpPr/>
          <p:nvPr/>
        </p:nvSpPr>
        <p:spPr>
          <a:xfrm>
            <a:off x="4077814" y="2534927"/>
            <a:ext cx="1445599" cy="325150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F302F71A-0979-D9A7-D79F-CF99F996BAFA}"/>
              </a:ext>
            </a:extLst>
          </p:cNvPr>
          <p:cNvSpPr/>
          <p:nvPr/>
        </p:nvSpPr>
        <p:spPr>
          <a:xfrm>
            <a:off x="6483742" y="2554246"/>
            <a:ext cx="1445599" cy="320388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73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1A9D7D-4D63-D008-8337-5049E81974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0ABEB28-DC67-335B-5705-658040DA4F2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675085"/>
                <a:ext cx="8229600" cy="414244"/>
              </a:xfrm>
            </p:spPr>
            <p:txBody>
              <a:bodyPr/>
              <a:lstStyle/>
              <a:p>
                <a:pPr algn="l"/>
                <a:r>
                  <a:rPr lang="en-US" dirty="0"/>
                  <a:t>Adjusted R-Squared (Adjusted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0ABEB28-DC67-335B-5705-658040DA4F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675085"/>
                <a:ext cx="8229600" cy="414244"/>
              </a:xfrm>
              <a:blipFill>
                <a:blip r:embed="rId3"/>
                <a:stretch>
                  <a:fillRect l="-1852" t="-36364" b="-69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9F235C9-496B-9544-C73C-57DF816DFC5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05345"/>
                <a:ext cx="8229600" cy="383338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𝐴𝑑𝑗𝑢𝑠𝑡𝑒𝑑</m:t>
                        </m:r>
                        <m: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p>
                        <m: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400" i="1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is a modified version of </a:t>
                </a:r>
                <a:r>
                  <a:rPr lang="en-US" sz="1400" dirty="0">
                    <a:solidFill>
                      <a:srgbClr val="0E0E0E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p>
                        <m: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400" i="1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that penalizes the addition of irrelevant predictors. Unlike 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p>
                        <m: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 , it doesn’t automatically increase when more predictors are added to the model.</a:t>
                </a:r>
              </a:p>
              <a:p>
                <a:pPr marL="0" indent="0">
                  <a:buNone/>
                </a:pPr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𝐴𝑑𝑗𝑢𝑠𝑡𝑒𝑑</m:t>
                        </m:r>
                        <m: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p>
                        <m: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 can sometimes decrease if a predictor doesn’t contribute significantly to the model’s explanatory power.</a:t>
                </a:r>
              </a:p>
              <a:p>
                <a:pPr marL="0" indent="0">
                  <a:buNone/>
                </a:pPr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r>
                  <a:rPr lang="en-US" sz="1400" dirty="0">
                    <a:solidFill>
                      <a:srgbClr val="0E0E0E"/>
                    </a:solidFill>
                    <a:effectLst/>
                    <a:latin typeface="+mn-lt"/>
                    <a:cs typeface="Arial" panose="020B0604020202020204" pitchFamily="34" charset="0"/>
                  </a:rPr>
                  <a:t>Formula: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𝐴𝑑𝑗𝑢𝑠𝑡𝑒𝑑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p>
                        <m: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400" i="1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=1−</m:t>
                    </m:r>
                    <m:f>
                      <m:fPr>
                        <m:ctrlP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(1−</m:t>
                        </m:r>
                        <m:sSup>
                          <m:sSupPr>
                            <m:ctrlPr>
                              <a:rPr lang="en-US" sz="1400" b="0" i="1" smtClean="0">
                                <a:solidFill>
                                  <a:srgbClr val="0E0E0E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solidFill>
                                  <a:srgbClr val="0E0E0E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1400" b="0" i="1" smtClean="0">
                                <a:solidFill>
                                  <a:srgbClr val="0E0E0E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)(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−1)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0E0E0E"/>
                    </a:solidFill>
                    <a:effectLst/>
                    <a:latin typeface="+mn-lt"/>
                    <a:cs typeface="Arial" panose="020B0604020202020204" pitchFamily="34" charset="0"/>
                  </a:rPr>
                  <a:t>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E0E0E"/>
                        </a:solidFill>
                        <a:effectLst/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</m:oMath>
                </a14:m>
                <a:r>
                  <a:rPr lang="en-US" sz="1400" dirty="0">
                    <a:solidFill>
                      <a:srgbClr val="0E0E0E"/>
                    </a:solidFill>
                    <a:effectLst/>
                    <a:latin typeface="+mn-lt"/>
                    <a:cs typeface="Arial" panose="020B0604020202020204" pitchFamily="34" charset="0"/>
                  </a:rPr>
                  <a:t>: the number of observations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E0E0E"/>
                        </a:solidFill>
                        <a:effectLst/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effectLst/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:</m:t>
                    </m:r>
                  </m:oMath>
                </a14:m>
                <a:r>
                  <a:rPr lang="en-US" sz="1400" dirty="0">
                    <a:solidFill>
                      <a:srgbClr val="0E0E0E"/>
                    </a:solidFill>
                    <a:effectLst/>
                    <a:latin typeface="+mn-lt"/>
                    <a:cs typeface="Arial" panose="020B0604020202020204" pitchFamily="34" charset="0"/>
                  </a:rPr>
                  <a:t> the number of predictors </a:t>
                </a: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r>
                  <a:rPr lang="en-US" sz="1200" dirty="0">
                    <a:solidFill>
                      <a:srgbClr val="0E0E0E"/>
                    </a:solidFill>
                    <a:cs typeface="Arial" panose="020B0604020202020204" pitchFamily="34" charset="0"/>
                  </a:rPr>
                  <a:t>Why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2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𝐴𝑑𝑗𝑢𝑠𝑡𝑒𝑑</m:t>
                        </m:r>
                        <m:r>
                          <a:rPr lang="en-US" sz="12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12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p>
                        <m:r>
                          <a:rPr lang="en-US" sz="12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200" dirty="0">
                    <a:solidFill>
                      <a:srgbClr val="0E0E0E"/>
                    </a:solidFill>
                    <a:cs typeface="Arial" panose="020B0604020202020204" pitchFamily="34" charset="0"/>
                  </a:rPr>
                  <a:t>? </a:t>
                </a:r>
              </a:p>
              <a:p>
                <a:pPr lvl="1"/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It accounts for the number of predictors relative to the number of observations, providing a more reliable metric of model fit</a:t>
                </a:r>
              </a:p>
              <a:p>
                <a:pPr lvl="1"/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It is particularly useful when comparing models with different numbers of predictors</a:t>
                </a:r>
              </a:p>
              <a:p>
                <a:pPr lvl="1"/>
                <a:endParaRPr lang="en-US" dirty="0"/>
              </a:p>
              <a:p>
                <a:pPr lvl="1"/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pPr lvl="1"/>
                <a:endParaRPr lang="en-US" sz="1200" dirty="0">
                  <a:solidFill>
                    <a:srgbClr val="0E0E0E"/>
                  </a:solidFill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E0E0E"/>
                  </a:solidFill>
                  <a:effectLst/>
                  <a:latin typeface="+mn-lt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E0E0E"/>
                  </a:solidFill>
                  <a:effectLst/>
                  <a:latin typeface="+mn-lt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E0E0E"/>
                  </a:solidFill>
                  <a:effectLst/>
                  <a:latin typeface="+mn-lt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E0E0E"/>
                  </a:solidFill>
                  <a:effectLst/>
                  <a:latin typeface="+mn-lt"/>
                  <a:cs typeface="Arial" panose="020B0604020202020204" pitchFamily="34" charset="0"/>
                </a:endParaRPr>
              </a:p>
              <a:p>
                <a:pPr lvl="1"/>
                <a:endParaRPr lang="en-US" sz="1400" dirty="0">
                  <a:solidFill>
                    <a:srgbClr val="0E0E0E"/>
                  </a:solidFill>
                  <a:effectLst/>
                  <a:latin typeface="+mn-lt"/>
                  <a:cs typeface="Arial" panose="020B0604020202020204" pitchFamily="34" charset="0"/>
                </a:endParaRPr>
              </a:p>
              <a:p>
                <a:endParaRPr lang="en-US" sz="1800" dirty="0">
                  <a:latin typeface="+mn-lt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9F235C9-496B-9544-C73C-57DF816DFC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05345"/>
                <a:ext cx="8229600" cy="3833380"/>
              </a:xfrm>
              <a:blipFill>
                <a:blip r:embed="rId4"/>
                <a:stretch>
                  <a:fillRect l="-154" t="-331" r="-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9907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73E764-4C89-3B38-C368-7F5804D68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363484C-3015-E909-BFFA-83C739665F3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97972" y="610374"/>
                <a:ext cx="8229600" cy="414244"/>
              </a:xfrm>
            </p:spPr>
            <p:txBody>
              <a:bodyPr/>
              <a:lstStyle/>
              <a:p>
                <a:pPr algn="l"/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dirty="0"/>
                  <a:t>vs Adjusted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363484C-3015-E909-BFFA-83C739665F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97972" y="610374"/>
                <a:ext cx="8229600" cy="414244"/>
              </a:xfrm>
              <a:blipFill>
                <a:blip r:embed="rId3"/>
                <a:stretch>
                  <a:fillRect l="-462" t="-36364" b="-69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0E2199B4-6B53-9C10-7D93-480B471524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9817" y="1126968"/>
                <a:ext cx="8788832" cy="340615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p>
                        <m:r>
                          <a:rPr lang="en-US" sz="140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 increases or remains the same as more predictors are added</a:t>
                </a: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𝐴𝑑𝑗𝑢𝑠𝑡𝑒𝑑</m:t>
                        </m:r>
                        <m:r>
                          <a:rPr lang="en-US" sz="140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140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p>
                        <m:r>
                          <a:rPr lang="en-US" sz="140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40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only increases if the new predictor improves the model fit more than would be expected by chance</a:t>
                </a: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Both metrics are helpful, but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140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𝐴𝑑𝑗𝑢𝑠𝑡𝑒𝑑</m:t>
                        </m:r>
                        <m:r>
                          <a:rPr lang="en-US" sz="140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140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p>
                        <m:r>
                          <a:rPr lang="en-US" sz="140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140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1400" dirty="0">
                    <a:solidFill>
                      <a:srgbClr val="0E0E0E"/>
                    </a:solidFill>
                    <a:latin typeface="+mn-lt"/>
                    <a:cs typeface="Arial" panose="020B0604020202020204" pitchFamily="34" charset="0"/>
                  </a:rPr>
                  <a:t>is generally more reliable for assessing the true explanatory power of the model</a:t>
                </a:r>
              </a:p>
              <a:p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endParaRPr lang="en-US" sz="1400" b="1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endParaRPr lang="en-US" sz="1800" dirty="0">
                  <a:latin typeface="+mn-lt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0E2199B4-6B53-9C10-7D93-480B471524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9817" y="1126968"/>
                <a:ext cx="8788832" cy="3406158"/>
              </a:xfrm>
              <a:blipFill>
                <a:blip r:embed="rId4"/>
                <a:stretch>
                  <a:fillRect l="-144" t="-370"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87CE6248-AA1D-C658-62B4-BFCA18BB6A0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99990905"/>
                  </p:ext>
                </p:extLst>
              </p:nvPr>
            </p:nvGraphicFramePr>
            <p:xfrm>
              <a:off x="619358" y="2081167"/>
              <a:ext cx="6775269" cy="1321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4161670250"/>
                        </a:ext>
                      </a:extLst>
                    </a:gridCol>
                    <a:gridCol w="2263389">
                      <a:extLst>
                        <a:ext uri="{9D8B030D-6E8A-4147-A177-3AD203B41FA5}">
                          <a16:colId xmlns:a16="http://schemas.microsoft.com/office/drawing/2014/main" val="1638639371"/>
                        </a:ext>
                      </a:extLst>
                    </a:gridCol>
                    <a:gridCol w="1531345">
                      <a:extLst>
                        <a:ext uri="{9D8B030D-6E8A-4147-A177-3AD203B41FA5}">
                          <a16:colId xmlns:a16="http://schemas.microsoft.com/office/drawing/2014/main" val="3974939538"/>
                        </a:ext>
                      </a:extLst>
                    </a:gridCol>
                    <a:gridCol w="1456535">
                      <a:extLst>
                        <a:ext uri="{9D8B030D-6E8A-4147-A177-3AD203B41FA5}">
                          <a16:colId xmlns:a16="http://schemas.microsoft.com/office/drawing/2014/main" val="181366208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FVC Example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Predictors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𝑹</m:t>
                                    </m:r>
                                  </m:e>
                                  <m:sup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Adjusted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𝑹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690078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Model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smoking status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0.031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0.021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550748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Model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smoking status + </a:t>
                          </a:r>
                        </a:p>
                        <a:p>
                          <a:pPr algn="ctr"/>
                          <a:r>
                            <a:rPr lang="en-US" sz="1600" dirty="0"/>
                            <a:t>a random predictor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0.031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0.011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733045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87CE6248-AA1D-C658-62B4-BFCA18BB6A0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99990905"/>
                  </p:ext>
                </p:extLst>
              </p:nvPr>
            </p:nvGraphicFramePr>
            <p:xfrm>
              <a:off x="619358" y="2081167"/>
              <a:ext cx="6775269" cy="1321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4161670250"/>
                        </a:ext>
                      </a:extLst>
                    </a:gridCol>
                    <a:gridCol w="2263389">
                      <a:extLst>
                        <a:ext uri="{9D8B030D-6E8A-4147-A177-3AD203B41FA5}">
                          <a16:colId xmlns:a16="http://schemas.microsoft.com/office/drawing/2014/main" val="1638639371"/>
                        </a:ext>
                      </a:extLst>
                    </a:gridCol>
                    <a:gridCol w="1531345">
                      <a:extLst>
                        <a:ext uri="{9D8B030D-6E8A-4147-A177-3AD203B41FA5}">
                          <a16:colId xmlns:a16="http://schemas.microsoft.com/office/drawing/2014/main" val="3974939538"/>
                        </a:ext>
                      </a:extLst>
                    </a:gridCol>
                    <a:gridCol w="1456535">
                      <a:extLst>
                        <a:ext uri="{9D8B030D-6E8A-4147-A177-3AD203B41FA5}">
                          <a16:colId xmlns:a16="http://schemas.microsoft.com/office/drawing/2014/main" val="1813662089"/>
                        </a:ext>
                      </a:extLst>
                    </a:gridCol>
                  </a:tblGrid>
                  <a:tr h="3719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FVC Example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Predictors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47107" t="-6667" r="-96694" b="-27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65217" t="-6667" r="-1739" b="-27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90078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Model 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smoking status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0.031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0.021 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55074831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Model 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smoking status + </a:t>
                          </a:r>
                        </a:p>
                        <a:p>
                          <a:pPr algn="ctr"/>
                          <a:r>
                            <a:rPr lang="en-US" sz="1600" dirty="0"/>
                            <a:t>a random predictor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0.031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0.011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733045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20DB447-E8F8-A3E1-880C-B4E244671EA0}"/>
                  </a:ext>
                </a:extLst>
              </p:cNvPr>
              <p:cNvSpPr txBox="1"/>
              <p:nvPr/>
            </p:nvSpPr>
            <p:spPr>
              <a:xfrm>
                <a:off x="531223" y="3505397"/>
                <a:ext cx="86127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Model 1: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𝐹𝑉𝐶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𝛽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𝛽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× 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𝑆𝑚𝑜𝑘𝑒𝑟𝑠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𝑜𝑟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𝑁𝑜𝑡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𝜖</m:t>
                    </m:r>
                  </m:oMath>
                </a14:m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  <a:p>
                <a:r>
                  <a:rPr lang="en-US" sz="1400" dirty="0"/>
                  <a:t>Model 2: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𝐹𝑉𝐶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𝛽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𝛽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× 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𝑆𝑚𝑜𝑘𝑒𝑟𝑠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𝑜𝑟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𝑁𝑜𝑡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𝛽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0E0E0E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× 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𝑅𝑎𝑛𝑑𝑜𝑚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𝑃𝑟𝑒𝑑𝑖𝑐𝑡𝑜𝑟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1400" b="0" i="1" smtClean="0">
                        <a:solidFill>
                          <a:srgbClr val="0E0E0E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𝜖</m:t>
                    </m:r>
                  </m:oMath>
                </a14:m>
                <a:endParaRPr lang="en-US" sz="1400" dirty="0">
                  <a:solidFill>
                    <a:srgbClr val="0E0E0E"/>
                  </a:solidFill>
                  <a:latin typeface="+mn-lt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20DB447-E8F8-A3E1-880C-B4E244671E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23" y="3505397"/>
                <a:ext cx="8612777" cy="523220"/>
              </a:xfrm>
              <a:prstGeom prst="rect">
                <a:avLst/>
              </a:prstGeom>
              <a:blipFill>
                <a:blip r:embed="rId6"/>
                <a:stretch>
                  <a:fillRect l="-147" t="-2381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F71B4C48-C7EC-1E15-97C9-9E115BCFF9F2}"/>
              </a:ext>
            </a:extLst>
          </p:cNvPr>
          <p:cNvSpPr/>
          <p:nvPr/>
        </p:nvSpPr>
        <p:spPr>
          <a:xfrm>
            <a:off x="1293381" y="3509912"/>
            <a:ext cx="403218" cy="518705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42FDBBE-CD57-187E-37D9-A0DD5969F971}"/>
              </a:ext>
            </a:extLst>
          </p:cNvPr>
          <p:cNvSpPr/>
          <p:nvPr/>
        </p:nvSpPr>
        <p:spPr>
          <a:xfrm>
            <a:off x="2624585" y="3509912"/>
            <a:ext cx="1297419" cy="518705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696119E-19FC-CF12-C96A-0BBBDB205D08}"/>
              </a:ext>
            </a:extLst>
          </p:cNvPr>
          <p:cNvSpPr/>
          <p:nvPr/>
        </p:nvSpPr>
        <p:spPr>
          <a:xfrm>
            <a:off x="4472848" y="3757179"/>
            <a:ext cx="1696598" cy="271438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4CC7FA95-BA52-E17D-5061-4FBBE6CF99DE}"/>
              </a:ext>
            </a:extLst>
          </p:cNvPr>
          <p:cNvSpPr/>
          <p:nvPr/>
        </p:nvSpPr>
        <p:spPr>
          <a:xfrm>
            <a:off x="4837611" y="2470043"/>
            <a:ext cx="670823" cy="782627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486DCBDB-6219-FC05-5CB6-D91832855A70}"/>
              </a:ext>
            </a:extLst>
          </p:cNvPr>
          <p:cNvSpPr/>
          <p:nvPr/>
        </p:nvSpPr>
        <p:spPr>
          <a:xfrm>
            <a:off x="6312035" y="2459756"/>
            <a:ext cx="670823" cy="782627"/>
          </a:xfrm>
          <a:prstGeom prst="round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61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100A1D-E5AF-008E-35F0-F241407D2B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0E589-1F55-F621-BCE9-42F57B306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8695"/>
            <a:ext cx="8229600" cy="3139720"/>
          </a:xfrm>
        </p:spPr>
        <p:txBody>
          <a:bodyPr/>
          <a:lstStyle/>
          <a:p>
            <a:pPr marL="0" indent="0" algn="ctr">
              <a:buNone/>
            </a:pPr>
            <a:endParaRPr lang="en-US" sz="18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18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18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1800" dirty="0">
                <a:solidFill>
                  <a:srgbClr val="222222"/>
                </a:solidFill>
                <a:latin typeface="Arial" panose="020B0604020202020204" pitchFamily="34" charset="0"/>
              </a:rPr>
              <a:t>Thank you!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5192E5-C4D3-9A14-E526-2D1C852BE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63623"/>
      </p:ext>
    </p:extLst>
  </p:cSld>
  <p:clrMapOvr>
    <a:masterClrMapping/>
  </p:clrMapOvr>
</p:sld>
</file>

<file path=ppt/theme/theme1.xml><?xml version="1.0" encoding="utf-8"?>
<a:theme xmlns:a="http://schemas.openxmlformats.org/drawingml/2006/main" name="NCStateU-horizontal-left-log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NCStateU-horizontal-left-logo</Template>
  <TotalTime>1878</TotalTime>
  <Words>525</Words>
  <Application>Microsoft Macintosh PowerPoint</Application>
  <PresentationFormat>On-screen Show (16:9)</PresentationFormat>
  <Paragraphs>103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.SF NS</vt:lpstr>
      <vt:lpstr>Fd1739481</vt:lpstr>
      <vt:lpstr>Aptos</vt:lpstr>
      <vt:lpstr>Arial</vt:lpstr>
      <vt:lpstr>Calibri</vt:lpstr>
      <vt:lpstr>Cambria Math</vt:lpstr>
      <vt:lpstr>NCStateU-horizontal-left-logo</vt:lpstr>
      <vt:lpstr>Understanding Key Concepts in Statistical Inference  R-Squared vs Adjusted R-Squared</vt:lpstr>
      <vt:lpstr>Example</vt:lpstr>
      <vt:lpstr>R-Squared (R^(2 ))</vt:lpstr>
      <vt:lpstr>R-Squared (R^(2 ))</vt:lpstr>
      <vt:lpstr>Adjusted R-Squared (Adjusted R^(2 ))</vt:lpstr>
      <vt:lpstr>R^(2 )vs Adjusted R^(2 )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suyuqi111@gmail.com</dc:creator>
  <cp:lastModifiedBy>suyuqi111@gmail.com</cp:lastModifiedBy>
  <cp:revision>119</cp:revision>
  <dcterms:created xsi:type="dcterms:W3CDTF">2024-10-02T10:29:45Z</dcterms:created>
  <dcterms:modified xsi:type="dcterms:W3CDTF">2024-11-03T18:21:12Z</dcterms:modified>
</cp:coreProperties>
</file>