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7" r:id="rId2"/>
    <p:sldId id="264" r:id="rId3"/>
    <p:sldId id="259" r:id="rId4"/>
    <p:sldId id="262" r:id="rId5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70272"/>
  </p:normalViewPr>
  <p:slideViewPr>
    <p:cSldViewPr snapToGrid="0" snapToObjects="1">
      <p:cViewPr varScale="1">
        <p:scale>
          <a:sx n="117" d="100"/>
          <a:sy n="117" d="100"/>
        </p:scale>
        <p:origin x="1016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3A517-804A-F04F-B5C3-337E8307A29E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275C3-B6EE-DF43-86B5-8EE2A6EA8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296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2275C3-B6EE-DF43-86B5-8EE2A6EA82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307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6F0EB8-F2FB-0B66-2239-0475F1BCC2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5E36099-CD25-47A6-2600-CB16394766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F43D8A7-452C-125C-6F1D-25D193CB8B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solidFill>
                <a:srgbClr val="3F3F3F"/>
              </a:solidFill>
              <a:effectLst/>
              <a:latin typeface="Fd1739481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4E15A5-48B2-8575-2A9B-CE9BE8B69E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2275C3-B6EE-DF43-86B5-8EE2A6EA829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130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2275C3-B6EE-DF43-86B5-8EE2A6EA829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32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2275C3-B6EE-DF43-86B5-8EE2A6EA829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1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0A359-2FB3-4847-9D97-3491754AA7F9}" type="datetimeFigureOut">
              <a:rPr lang="en-US"/>
              <a:pPr>
                <a:defRPr/>
              </a:pPr>
              <a:t>10/16/24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82176-A547-F94B-AC51-D6E9C882C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4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C5DAC-1A13-D34F-9418-D6257772B49C}" type="datetimeFigureOut">
              <a:rPr lang="en-US"/>
              <a:pPr>
                <a:defRPr/>
              </a:pPr>
              <a:t>10/16/24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610A8-B29A-B34A-A0B5-3DF26A2EB8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696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C0D93-568E-6D41-8E6D-0963A71A503C}" type="datetimeFigureOut">
              <a:rPr lang="en-US"/>
              <a:pPr>
                <a:defRPr/>
              </a:pPr>
              <a:t>10/16/24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D0221-73D0-6245-9CCD-73A1D8FCB5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510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8603A-2399-D64A-8203-C8F297F981E8}" type="datetimeFigureOut">
              <a:rPr lang="en-US"/>
              <a:pPr>
                <a:defRPr/>
              </a:pPr>
              <a:t>10/16/24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2C605-4958-CF43-AA48-80339EFDB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035563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71F39-3D09-F149-B1A1-DC2A7DB4A435}" type="datetimeFigureOut">
              <a:rPr lang="en-US"/>
              <a:pPr>
                <a:defRPr/>
              </a:pPr>
              <a:t>10/16/24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6BD0F-ABBC-C14D-BC96-77BE126A74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886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76377"/>
            <a:ext cx="4038600" cy="31182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76377"/>
            <a:ext cx="4038600" cy="31182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7E973-E761-9943-801C-DE1E51E28431}" type="datetimeFigureOut">
              <a:rPr lang="en-US"/>
              <a:pPr>
                <a:defRPr/>
              </a:pPr>
              <a:t>10/16/24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5E9FC-F6D5-0349-BBED-EA7D7A9BC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26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50504"/>
            <a:ext cx="8229600" cy="80129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CE534-2B3A-FA4B-B87A-8AC244117610}" type="datetimeFigureOut">
              <a:rPr lang="en-US"/>
              <a:pPr>
                <a:defRPr/>
              </a:pPr>
              <a:t>10/16/24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B94E0-5E06-6D42-A41D-50D581B409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394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DFFB5-C0BC-DE4D-9A38-E0EE75FC9E15}" type="datetimeFigureOut">
              <a:rPr lang="en-US"/>
              <a:pPr>
                <a:defRPr/>
              </a:pPr>
              <a:t>10/16/24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B7D4D-4E81-5B40-91F6-CF14C25F86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28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2570F-F7E3-1F40-B6F3-59FE945D5A70}" type="datetimeFigureOut">
              <a:rPr lang="en-US"/>
              <a:pPr>
                <a:defRPr/>
              </a:pPr>
              <a:t>10/16/24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B2FA7-4FDB-5643-811E-7991DEE50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07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1E9B0-C3DF-544F-BB14-A487ECCC7F43}" type="datetimeFigureOut">
              <a:rPr lang="en-US"/>
              <a:pPr>
                <a:defRPr/>
              </a:pPr>
              <a:t>10/16/24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D8B14-AE1E-054C-8668-93D0F0400A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402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4B1CF-5E0C-5D41-A3E2-D78942339385}" type="datetimeFigureOut">
              <a:rPr lang="en-US"/>
              <a:pPr>
                <a:defRPr/>
              </a:pPr>
              <a:t>10/16/24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F0004-A563-C64B-9FAD-6198662E1B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909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75085"/>
            <a:ext cx="8229600" cy="80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Headline Line One</a:t>
            </a:r>
            <a:br>
              <a:rPr lang="en-US" dirty="0"/>
            </a:br>
            <a:r>
              <a:rPr lang="en-US" dirty="0"/>
              <a:t>Headline Line Two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266950"/>
            <a:ext cx="8229600" cy="2327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944504B-B211-B34D-97AF-78446C71FCDD}" type="datetimeFigureOut">
              <a:rPr lang="en-US" smtClean="0"/>
              <a:pPr>
                <a:defRPr/>
              </a:pPr>
              <a:t>10/16/24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EF7D53D-272A-624E-BE3D-99D13E2B41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52194" cy="4572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/>
          <a:ea typeface="ＭＳ Ｐゴシック" charset="0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/>
          <a:ea typeface="ＭＳ Ｐゴシック" charset="0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000" kern="1200">
          <a:solidFill>
            <a:schemeClr val="tx1"/>
          </a:solidFill>
          <a:latin typeface="Arial"/>
          <a:ea typeface="ＭＳ Ｐゴシック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stat.psu.edu/stat500/lesson/6a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nline.stat.psu.edu/stat415/lesson/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1"/>
          <p:cNvSpPr>
            <a:spLocks noGrp="1"/>
          </p:cNvSpPr>
          <p:nvPr>
            <p:ph type="ctrTitle"/>
          </p:nvPr>
        </p:nvSpPr>
        <p:spPr>
          <a:xfrm>
            <a:off x="685800" y="1854332"/>
            <a:ext cx="7772400" cy="1434836"/>
          </a:xfrm>
        </p:spPr>
        <p:txBody>
          <a:bodyPr/>
          <a:lstStyle/>
          <a:p>
            <a:r>
              <a:rPr lang="en-US" sz="2400" b="0" dirty="0">
                <a:solidFill>
                  <a:srgbClr val="0E0E0E"/>
                </a:solidFill>
                <a:effectLst/>
                <a:latin typeface=".SF NS"/>
              </a:rPr>
              <a:t>Understanding Key Concepts in Hypothesis Testing</a:t>
            </a:r>
            <a:br>
              <a:rPr lang="en-US" sz="2400" b="1" dirty="0">
                <a:solidFill>
                  <a:srgbClr val="0E0E0E"/>
                </a:solidFill>
                <a:effectLst/>
                <a:latin typeface=".SF NS"/>
              </a:rPr>
            </a:br>
            <a:br>
              <a:rPr lang="en-US" sz="2400" b="1" dirty="0">
                <a:solidFill>
                  <a:srgbClr val="0E0E0E"/>
                </a:solidFill>
                <a:effectLst/>
                <a:latin typeface=".SF NS"/>
              </a:rPr>
            </a:br>
            <a:r>
              <a:rPr lang="en-US" sz="2400" b="1" dirty="0">
                <a:solidFill>
                  <a:srgbClr val="0E0E0E"/>
                </a:solidFill>
                <a:effectLst/>
                <a:latin typeface=".SF NS"/>
              </a:rPr>
              <a:t>Significance Level</a:t>
            </a:r>
            <a:endParaRPr lang="en-US" sz="2400" dirty="0">
              <a:latin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2867" y="3913717"/>
            <a:ext cx="4368800" cy="58208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sz="1800" dirty="0" err="1">
                <a:latin typeface="Arial" charset="0"/>
              </a:rPr>
              <a:t>NCTraCS</a:t>
            </a:r>
            <a:r>
              <a:rPr lang="en-US" sz="1800" dirty="0">
                <a:latin typeface="Arial" charset="0"/>
              </a:rPr>
              <a:t> Tutorial Series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US" sz="1800" dirty="0">
              <a:latin typeface="Arial" charset="0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US" sz="1200" dirty="0">
              <a:ea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E17837-EB96-AAF2-86D4-F3F4239F17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CCFB1-A75F-D505-A2DC-C9E6B0553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87302"/>
            <a:ext cx="8229600" cy="414244"/>
          </a:xfrm>
        </p:spPr>
        <p:txBody>
          <a:bodyPr/>
          <a:lstStyle/>
          <a:p>
            <a:pPr algn="l"/>
            <a:r>
              <a:rPr lang="en-US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2177B49-03B2-BB0B-4659-97690FDE45C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89328"/>
                <a:ext cx="8229600" cy="4054171"/>
              </a:xfrm>
            </p:spPr>
            <p:txBody>
              <a:bodyPr/>
              <a:lstStyle/>
              <a:p>
                <a:r>
                  <a:rPr lang="en-US" sz="1400" dirty="0">
                    <a:solidFill>
                      <a:srgbClr val="3F3F3F"/>
                    </a:solidFill>
                    <a:effectLst/>
                    <a:latin typeface="Fd1739481"/>
                  </a:rPr>
                  <a:t>To investigate whether smoking reduces lung function, forced vital capacity (FVC, a test of lung function) was measured in </a:t>
                </a:r>
                <a:r>
                  <a:rPr lang="en-US" sz="1400" dirty="0">
                    <a:solidFill>
                      <a:srgbClr val="3F3F3F"/>
                    </a:solidFill>
                    <a:effectLst/>
                    <a:latin typeface="Fd1726368"/>
                  </a:rPr>
                  <a:t>I</a:t>
                </a:r>
                <a:r>
                  <a:rPr lang="en-US" sz="1400" dirty="0">
                    <a:solidFill>
                      <a:srgbClr val="3F3F3F"/>
                    </a:solidFill>
                    <a:effectLst/>
                    <a:latin typeface="Fd1559501"/>
                  </a:rPr>
                  <a:t>00 </a:t>
                </a:r>
                <a:r>
                  <a:rPr lang="en-US" sz="1400" dirty="0">
                    <a:solidFill>
                      <a:srgbClr val="3F3F3F"/>
                    </a:solidFill>
                    <a:effectLst/>
                    <a:latin typeface="Fd1739481"/>
                  </a:rPr>
                  <a:t>men aged </a:t>
                </a:r>
                <a:r>
                  <a:rPr lang="en-US" sz="1400" dirty="0">
                    <a:solidFill>
                      <a:srgbClr val="3F3F3F"/>
                    </a:solidFill>
                    <a:effectLst/>
                    <a:latin typeface="Fd1559501"/>
                  </a:rPr>
                  <a:t>25-29, </a:t>
                </a:r>
                <a:r>
                  <a:rPr lang="en-US" sz="1400" dirty="0">
                    <a:solidFill>
                      <a:srgbClr val="3F3F3F"/>
                    </a:solidFill>
                    <a:effectLst/>
                    <a:latin typeface="Fd1739481"/>
                  </a:rPr>
                  <a:t>of whom </a:t>
                </a:r>
                <a:r>
                  <a:rPr lang="en-US" sz="1400" dirty="0">
                    <a:solidFill>
                      <a:srgbClr val="3F3F3F"/>
                    </a:solidFill>
                    <a:effectLst/>
                    <a:latin typeface="Fd1559501"/>
                  </a:rPr>
                  <a:t>36 </a:t>
                </a:r>
                <a:r>
                  <a:rPr lang="en-US" sz="1400" dirty="0">
                    <a:solidFill>
                      <a:srgbClr val="3F3F3F"/>
                    </a:solidFill>
                    <a:effectLst/>
                    <a:latin typeface="Fd1739481"/>
                  </a:rPr>
                  <a:t>were smokers and </a:t>
                </a:r>
                <a:r>
                  <a:rPr lang="en-US" sz="1400" dirty="0">
                    <a:solidFill>
                      <a:srgbClr val="3F3F3F"/>
                    </a:solidFill>
                    <a:effectLst/>
                    <a:latin typeface="Fd1559501"/>
                  </a:rPr>
                  <a:t>64 </a:t>
                </a:r>
                <a:r>
                  <a:rPr lang="en-US" sz="1400" dirty="0">
                    <a:solidFill>
                      <a:srgbClr val="3F3F3F"/>
                    </a:solidFill>
                    <a:effectLst/>
                    <a:latin typeface="Fd1739481"/>
                  </a:rPr>
                  <a:t>non-smokers. (Example 7.1 from </a:t>
                </a:r>
                <a:r>
                  <a:rPr lang="en-US" sz="1400" i="1" dirty="0">
                    <a:solidFill>
                      <a:srgbClr val="3F3F3F"/>
                    </a:solidFill>
                    <a:effectLst/>
                    <a:latin typeface="Fd1739481"/>
                  </a:rPr>
                  <a:t>Essential Medical Statistics</a:t>
                </a:r>
                <a:r>
                  <a:rPr lang="en-US" sz="1400" dirty="0">
                    <a:solidFill>
                      <a:srgbClr val="3F3F3F"/>
                    </a:solidFill>
                    <a:effectLst/>
                    <a:latin typeface="Fd1739481"/>
                  </a:rPr>
                  <a:t> [1])</a:t>
                </a:r>
              </a:p>
              <a:p>
                <a:endParaRPr lang="en-US" sz="1400" dirty="0">
                  <a:solidFill>
                    <a:srgbClr val="3F3F3F"/>
                  </a:solidFill>
                  <a:latin typeface="Fd1739481"/>
                </a:endParaRPr>
              </a:p>
              <a:p>
                <a:endParaRPr lang="en-US" sz="1400" dirty="0">
                  <a:solidFill>
                    <a:srgbClr val="3F3F3F"/>
                  </a:solidFill>
                  <a:latin typeface="Fd1739481"/>
                </a:endParaRPr>
              </a:p>
              <a:p>
                <a:endParaRPr lang="en-US" sz="1400" dirty="0">
                  <a:solidFill>
                    <a:srgbClr val="3F3F3F"/>
                  </a:solidFill>
                  <a:latin typeface="Fd1739481"/>
                </a:endParaRPr>
              </a:p>
              <a:p>
                <a:endParaRPr lang="en-US" sz="1400" dirty="0">
                  <a:solidFill>
                    <a:srgbClr val="3F3F3F"/>
                  </a:solidFill>
                  <a:latin typeface="Fd1739481"/>
                </a:endParaRPr>
              </a:p>
              <a:p>
                <a:endParaRPr lang="en-US" sz="1400" dirty="0">
                  <a:solidFill>
                    <a:srgbClr val="3F3F3F"/>
                  </a:solidFill>
                  <a:latin typeface="Fd1739481"/>
                </a:endParaRPr>
              </a:p>
              <a:p>
                <a:r>
                  <a:rPr lang="en-US" sz="1400" dirty="0">
                    <a:solidFill>
                      <a:srgbClr val="3F3F3F"/>
                    </a:solidFill>
                    <a:latin typeface="Fd1739481"/>
                  </a:rPr>
                  <a:t>Null hypothesis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40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400">
                        <a:solidFill>
                          <a:srgbClr val="3F3F3F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sz="1400" dirty="0">
                    <a:solidFill>
                      <a:srgbClr val="3F3F3F"/>
                    </a:solidFill>
                    <a:latin typeface="Fd1739481"/>
                  </a:rPr>
                  <a:t> There is no difference in the mean FVC between</a:t>
                </a:r>
              </a:p>
              <a:p>
                <a:pPr marL="0" indent="0">
                  <a:buNone/>
                </a:pPr>
                <a:r>
                  <a:rPr lang="en-US" sz="1400" dirty="0">
                    <a:solidFill>
                      <a:srgbClr val="3F3F3F"/>
                    </a:solidFill>
                    <a:latin typeface="Fd1739481"/>
                  </a:rPr>
                  <a:t>                                             smokers and non-smokers.</a:t>
                </a:r>
              </a:p>
              <a:p>
                <a:pPr marL="0" indent="0">
                  <a:buNone/>
                </a:pPr>
                <a:r>
                  <a:rPr lang="en-US" sz="1400" dirty="0">
                    <a:solidFill>
                      <a:srgbClr val="3F3F3F"/>
                    </a:solidFill>
                    <a:latin typeface="Fd1739481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0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                                     </m:t>
                        </m:r>
                        <m:r>
                          <a:rPr lang="en-US" sz="140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40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400">
                        <a:solidFill>
                          <a:srgbClr val="3F3F3F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sz="1400" dirty="0">
                    <a:solidFill>
                      <a:srgbClr val="3F3F3F"/>
                    </a:solidFill>
                    <a:latin typeface="Fd1739481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400" b="0" i="0" smtClean="0">
                        <a:solidFill>
                          <a:srgbClr val="3F3F3F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sz="1400" b="0" dirty="0">
                  <a:solidFill>
                    <a:srgbClr val="3F3F3F"/>
                  </a:solidFill>
                  <a:latin typeface="Fd1739481"/>
                </a:endParaRPr>
              </a:p>
              <a:p>
                <a:r>
                  <a:rPr lang="en-US" sz="1400" dirty="0">
                    <a:solidFill>
                      <a:srgbClr val="3F3F3F"/>
                    </a:solidFill>
                    <a:latin typeface="Fd1739481"/>
                  </a:rPr>
                  <a:t>Alternative hypothesis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40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sub>
                    </m:sSub>
                    <m:r>
                      <a:rPr lang="en-US" sz="1400">
                        <a:solidFill>
                          <a:srgbClr val="3F3F3F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sz="1400" dirty="0">
                    <a:solidFill>
                      <a:srgbClr val="3F3F3F"/>
                    </a:solidFill>
                    <a:latin typeface="Fd1739481"/>
                  </a:rPr>
                  <a:t> The mean FVC of smokers is lower than </a:t>
                </a:r>
              </a:p>
              <a:p>
                <a:pPr marL="0" indent="0">
                  <a:buNone/>
                </a:pPr>
                <a:r>
                  <a:rPr lang="en-US" sz="1400" dirty="0">
                    <a:solidFill>
                      <a:srgbClr val="3F3F3F"/>
                    </a:solidFill>
                    <a:latin typeface="Fd1739481"/>
                  </a:rPr>
                  <a:t>                                              that of non-smokers, indicating reduced lung </a:t>
                </a:r>
              </a:p>
              <a:p>
                <a:pPr marL="0" indent="0">
                  <a:buNone/>
                </a:pPr>
                <a:r>
                  <a:rPr lang="en-US" sz="1400" dirty="0">
                    <a:solidFill>
                      <a:srgbClr val="3F3F3F"/>
                    </a:solidFill>
                    <a:latin typeface="Fd1739481"/>
                  </a:rPr>
                  <a:t>                                              function in smokers.</a:t>
                </a:r>
              </a:p>
              <a:p>
                <a:pPr marL="0" indent="0">
                  <a:buNone/>
                </a:pPr>
                <a:r>
                  <a:rPr lang="en-US" sz="1400" dirty="0">
                    <a:solidFill>
                      <a:srgbClr val="3F3F3F"/>
                    </a:solidFill>
                    <a:latin typeface="Fd1739481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0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                                     </m:t>
                        </m:r>
                        <m:r>
                          <a:rPr lang="en-US" sz="140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400" b="0" i="0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sub>
                    </m:sSub>
                    <m:r>
                      <a:rPr lang="en-US" sz="1400">
                        <a:solidFill>
                          <a:srgbClr val="3F3F3F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sz="1400" dirty="0">
                    <a:solidFill>
                      <a:srgbClr val="3F3F3F"/>
                    </a:solidFill>
                    <a:latin typeface="Fd1739481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400" b="0" i="0" smtClean="0">
                        <a:solidFill>
                          <a:srgbClr val="3F3F3F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sz="1400" b="0" dirty="0">
                  <a:solidFill>
                    <a:srgbClr val="3F3F3F"/>
                  </a:solidFill>
                  <a:latin typeface="Fd1739481"/>
                </a:endParaRPr>
              </a:p>
              <a:p>
                <a:pPr marL="0" indent="0">
                  <a:buNone/>
                </a:pPr>
                <a:endParaRPr lang="en-US" sz="1400" b="0" dirty="0">
                  <a:solidFill>
                    <a:srgbClr val="3F3F3F"/>
                  </a:solidFill>
                  <a:latin typeface="Fd1739481"/>
                </a:endParaRPr>
              </a:p>
              <a:p>
                <a:pPr marL="0" indent="0">
                  <a:buNone/>
                </a:pPr>
                <a:endParaRPr lang="en-US" sz="1400" b="0" dirty="0">
                  <a:solidFill>
                    <a:srgbClr val="3F3F3F"/>
                  </a:solidFill>
                  <a:latin typeface="Fd1739481"/>
                </a:endParaRPr>
              </a:p>
              <a:p>
                <a:pPr marL="0" indent="0">
                  <a:buNone/>
                </a:pPr>
                <a:endParaRPr lang="en-US" sz="1400" dirty="0">
                  <a:solidFill>
                    <a:srgbClr val="3F3F3F"/>
                  </a:solidFill>
                  <a:latin typeface="Fd1739481"/>
                </a:endParaRPr>
              </a:p>
              <a:p>
                <a:pPr marL="0" indent="0">
                  <a:buNone/>
                </a:pPr>
                <a:endParaRPr lang="en-US" sz="1400" dirty="0">
                  <a:solidFill>
                    <a:srgbClr val="3F3F3F"/>
                  </a:solidFill>
                  <a:latin typeface="Fd1739481"/>
                </a:endParaRPr>
              </a:p>
              <a:p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2177B49-03B2-BB0B-4659-97690FDE45C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89328"/>
                <a:ext cx="8229600" cy="4054171"/>
              </a:xfrm>
              <a:blipFill>
                <a:blip r:embed="rId3"/>
                <a:stretch>
                  <a:fillRect l="-154" t="-3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98395112-040A-9FF9-0864-D00FC787F1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240" y="1859089"/>
            <a:ext cx="5254605" cy="1131761"/>
          </a:xfrm>
          <a:prstGeom prst="rect">
            <a:avLst/>
          </a:prstGeom>
        </p:spPr>
      </p:pic>
      <p:pic>
        <p:nvPicPr>
          <p:cNvPr id="7" name="Picture 6" descr="A graph with red and blue rectangles&#10;&#10;Description automatically generated">
            <a:extLst>
              <a:ext uri="{FF2B5EF4-FFF2-40B4-BE49-F238E27FC236}">
                <a16:creationId xmlns:a16="http://schemas.microsoft.com/office/drawing/2014/main" id="{5EA15383-F7B5-4DD9-4074-282A67E1B0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31845" y="1900386"/>
            <a:ext cx="3112155" cy="265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12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FA793E-0C0F-6EA4-EC3D-D85AE5B882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F9F5F-DDC8-B1C4-C08A-0F9E80507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75085"/>
            <a:ext cx="8229600" cy="414244"/>
          </a:xfrm>
        </p:spPr>
        <p:txBody>
          <a:bodyPr/>
          <a:lstStyle/>
          <a:p>
            <a:pPr algn="l"/>
            <a:r>
              <a:rPr lang="en-US" dirty="0"/>
              <a:t>Significance Level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0D01198-5D24-BEF6-DE1B-4392D46FA27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39982"/>
                <a:ext cx="8229600" cy="3228433"/>
              </a:xfrm>
            </p:spPr>
            <p:txBody>
              <a:bodyPr/>
              <a:lstStyle/>
              <a:p>
                <a:r>
                  <a:rPr lang="en-US" sz="1800" dirty="0">
                    <a:solidFill>
                      <a:srgbClr val="0E0E0E"/>
                    </a:solidFill>
                    <a:latin typeface=".SF NS"/>
                  </a:rPr>
                  <a:t>The significance level, </a:t>
                </a:r>
                <a14:m>
                  <m:oMath xmlns:m="http://schemas.openxmlformats.org/officeDocument/2006/math">
                    <m:r>
                      <a:rPr lang="en-US" sz="1800">
                        <a:solidFill>
                          <a:srgbClr val="0E0E0E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800" dirty="0">
                    <a:solidFill>
                      <a:srgbClr val="0E0E0E"/>
                    </a:solidFill>
                    <a:latin typeface=".SF NS"/>
                  </a:rPr>
                  <a:t> (</a:t>
                </a:r>
                <a14:m>
                  <m:oMath xmlns:m="http://schemas.openxmlformats.org/officeDocument/2006/math">
                    <m:r>
                      <a:rPr lang="en-US" sz="1800">
                        <a:solidFill>
                          <a:srgbClr val="0E0E0E"/>
                        </a:solidFill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US" sz="1800">
                        <a:solidFill>
                          <a:srgbClr val="0E0E0E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1800">
                        <a:solidFill>
                          <a:srgbClr val="0E0E0E"/>
                        </a:solidFill>
                        <a:latin typeface="Cambria Math" panose="02040503050406030204" pitchFamily="18" charset="0"/>
                      </a:rPr>
                      <m:t>≤1</m:t>
                    </m:r>
                  </m:oMath>
                </a14:m>
                <a:r>
                  <a:rPr lang="en-US" sz="1800" dirty="0">
                    <a:solidFill>
                      <a:srgbClr val="0E0E0E"/>
                    </a:solidFill>
                    <a:latin typeface=".SF NS"/>
                  </a:rPr>
                  <a:t>), is the probability threshold we set for determining whether a result is statistically significant.</a:t>
                </a:r>
              </a:p>
              <a:p>
                <a:r>
                  <a:rPr lang="en-US" sz="1800" dirty="0">
                    <a:solidFill>
                      <a:srgbClr val="0E0E0E"/>
                    </a:solidFill>
                    <a:latin typeface=".SF NS"/>
                  </a:rPr>
                  <a:t>Potentially medically important differences </a:t>
                </a:r>
                <a:r>
                  <a:rPr lang="en-US" sz="1800" dirty="0">
                    <a:solidFill>
                      <a:srgbClr val="0E0E0E"/>
                    </a:solidFill>
                    <a:effectLst/>
                    <a:latin typeface=".SF NS"/>
                  </a:rPr>
                  <a:t>observed in small studies, for which the p-value is more than 0.05, are denoted as non-significant and ignored [1].</a:t>
                </a:r>
              </a:p>
              <a:p>
                <a:endParaRPr lang="en-US" sz="1800" dirty="0">
                  <a:solidFill>
                    <a:srgbClr val="0E0E0E"/>
                  </a:solidFill>
                  <a:latin typeface=".SF NS"/>
                </a:endParaRPr>
              </a:p>
              <a:p>
                <a:endParaRPr lang="en-US" sz="1800" dirty="0">
                  <a:solidFill>
                    <a:srgbClr val="0E0E0E"/>
                  </a:solidFill>
                  <a:effectLst/>
                  <a:latin typeface=".SF NS"/>
                </a:endParaRPr>
              </a:p>
              <a:p>
                <a:endParaRPr lang="en-US" sz="1800" dirty="0">
                  <a:solidFill>
                    <a:srgbClr val="0E0E0E"/>
                  </a:solidFill>
                  <a:latin typeface=".SF NS"/>
                </a:endParaRPr>
              </a:p>
              <a:p>
                <a:endParaRPr lang="en-US" sz="1800" dirty="0">
                  <a:solidFill>
                    <a:srgbClr val="0E0E0E"/>
                  </a:solidFill>
                  <a:effectLst/>
                  <a:latin typeface=".SF NS"/>
                </a:endParaRPr>
              </a:p>
              <a:p>
                <a:r>
                  <a:rPr lang="en-US" sz="1800" dirty="0">
                    <a:solidFill>
                      <a:srgbClr val="0E0E0E"/>
                    </a:solidFill>
                    <a:effectLst/>
                    <a:latin typeface=".SF NS"/>
                  </a:rPr>
                  <a:t>Effect of changing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800" dirty="0">
                    <a:solidFill>
                      <a:srgbClr val="0E0E0E"/>
                    </a:solidFill>
                    <a:latin typeface=".SF NS"/>
                  </a:rPr>
                  <a:t>:</a:t>
                </a:r>
              </a:p>
              <a:p>
                <a:pPr lvl="1"/>
                <a:r>
                  <a:rPr lang="en-US" sz="1800" dirty="0">
                    <a:solidFill>
                      <a:srgbClr val="0E0E0E"/>
                    </a:solidFill>
                    <a:latin typeface=".SF NS"/>
                  </a:rPr>
                  <a:t>Decreasing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zh-CN" altLang="en-US" sz="1800" dirty="0">
                    <a:solidFill>
                      <a:srgbClr val="0E0E0E"/>
                    </a:solidFill>
                    <a:effectLst/>
                    <a:latin typeface=".SF NS"/>
                  </a:rPr>
                  <a:t> </a:t>
                </a:r>
                <a:r>
                  <a:rPr lang="en-US" altLang="zh-CN" sz="1800" dirty="0">
                    <a:solidFill>
                      <a:srgbClr val="0E0E0E"/>
                    </a:solidFill>
                    <a:effectLst/>
                    <a:latin typeface=".SF NS"/>
                  </a:rPr>
                  <a:t>shri</a:t>
                </a:r>
                <a:r>
                  <a:rPr lang="en-US" sz="1800" dirty="0">
                    <a:solidFill>
                      <a:srgbClr val="0E0E0E"/>
                    </a:solidFill>
                    <a:effectLst/>
                    <a:latin typeface=".SF NS"/>
                  </a:rPr>
                  <a:t>nks the rejection region, making it harder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sz="1800" dirty="0">
                  <a:solidFill>
                    <a:srgbClr val="0E0E0E"/>
                  </a:solidFill>
                  <a:effectLst/>
                  <a:latin typeface=".SF NS"/>
                </a:endParaRPr>
              </a:p>
              <a:p>
                <a:pPr lvl="1"/>
                <a:r>
                  <a:rPr lang="en-US" sz="1800" dirty="0">
                    <a:solidFill>
                      <a:srgbClr val="0E0E0E"/>
                    </a:solidFill>
                    <a:latin typeface=".SF NS"/>
                  </a:rPr>
                  <a:t>This reduces the chance of a Type I error but increases the chance of a Type II error, leading to lower power.</a:t>
                </a:r>
                <a:endParaRPr lang="en-US" sz="1800" dirty="0">
                  <a:solidFill>
                    <a:srgbClr val="0E0E0E"/>
                  </a:solidFill>
                  <a:effectLst/>
                  <a:latin typeface=".SF NS"/>
                </a:endParaRP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0D01198-5D24-BEF6-DE1B-4392D46FA2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39982"/>
                <a:ext cx="8229600" cy="3228433"/>
              </a:xfrm>
              <a:blipFill>
                <a:blip r:embed="rId3"/>
                <a:stretch>
                  <a:fillRect l="-463" t="-784" b="-215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 descr="A diagram of a function&#10;&#10;Description automatically generated">
            <a:extLst>
              <a:ext uri="{FF2B5EF4-FFF2-40B4-BE49-F238E27FC236}">
                <a16:creationId xmlns:a16="http://schemas.microsoft.com/office/drawing/2014/main" id="{7A63ED53-AEE1-8B1F-0FC2-D260006AF0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5500" y="2506518"/>
            <a:ext cx="2413000" cy="139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505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100A1D-E5AF-008E-35F0-F241407D2B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6A914-6A46-74C6-77F4-4E69DA874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75085"/>
            <a:ext cx="8229600" cy="414244"/>
          </a:xfrm>
        </p:spPr>
        <p:txBody>
          <a:bodyPr/>
          <a:lstStyle/>
          <a:p>
            <a:pPr algn="l"/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0E589-1F55-F621-BCE9-42F57B306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8695"/>
            <a:ext cx="8229600" cy="3139720"/>
          </a:xfrm>
        </p:spPr>
        <p:txBody>
          <a:bodyPr/>
          <a:lstStyle/>
          <a:p>
            <a:r>
              <a:rPr lang="en-US" sz="1800" dirty="0">
                <a:solidFill>
                  <a:srgbClr val="222222"/>
                </a:solidFill>
                <a:latin typeface="Arial" panose="020B0604020202020204" pitchFamily="34" charset="0"/>
              </a:rPr>
              <a:t>(Textbook) Kirkwood, Betty R., and Jonathan AC Sterne. Essential medical statistics. John </a:t>
            </a:r>
            <a:r>
              <a:rPr lang="en-US" sz="1800" dirty="0" err="1">
                <a:solidFill>
                  <a:srgbClr val="222222"/>
                </a:solidFill>
                <a:latin typeface="Arial" panose="020B0604020202020204" pitchFamily="34" charset="0"/>
              </a:rPr>
              <a:t>wiley</a:t>
            </a:r>
            <a:r>
              <a:rPr lang="en-US" sz="1800" dirty="0">
                <a:solidFill>
                  <a:srgbClr val="222222"/>
                </a:solidFill>
                <a:latin typeface="Arial" panose="020B0604020202020204" pitchFamily="34" charset="0"/>
              </a:rPr>
              <a:t> &amp; sons, 2010.</a:t>
            </a:r>
          </a:p>
          <a:p>
            <a:r>
              <a:rPr lang="en-US" sz="18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(Textbook) Casella, George, and Roger Berger. </a:t>
            </a:r>
            <a:r>
              <a:rPr lang="en-US" sz="1800" b="0" i="1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Statistical inference</a:t>
            </a:r>
            <a:r>
              <a:rPr lang="en-US" sz="18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CRC Press, 2024.</a:t>
            </a:r>
          </a:p>
          <a:p>
            <a:r>
              <a:rPr lang="en-US" sz="1800" dirty="0"/>
              <a:t>(Online Tutorial) </a:t>
            </a:r>
            <a:r>
              <a:rPr lang="en-US" sz="1800" dirty="0">
                <a:hlinkClick r:id="rId3"/>
              </a:rPr>
              <a:t>https://online.stat.psu.edu/stat500/lesson/6a</a:t>
            </a:r>
            <a:endParaRPr lang="en-US" sz="1800" dirty="0"/>
          </a:p>
          <a:p>
            <a:r>
              <a:rPr lang="en-US" sz="1800" dirty="0"/>
              <a:t>(Online Tutorial) </a:t>
            </a:r>
            <a:r>
              <a:rPr lang="en-US" sz="1800" dirty="0">
                <a:hlinkClick r:id="rId4"/>
              </a:rPr>
              <a:t>https://online.stat.psu.edu/stat415/lesson/9</a:t>
            </a:r>
            <a:endParaRPr lang="en-US" sz="1800" dirty="0"/>
          </a:p>
          <a:p>
            <a:r>
              <a:rPr lang="en-US" sz="1800" dirty="0"/>
              <a:t>(Textbook) </a:t>
            </a:r>
            <a:r>
              <a:rPr lang="en-US" sz="1800" dirty="0">
                <a:solidFill>
                  <a:srgbClr val="222222"/>
                </a:solidFill>
                <a:latin typeface="Arial" panose="020B0604020202020204" pitchFamily="34" charset="0"/>
              </a:rPr>
              <a:t>Lehmann, Erich Leo, Joseph P. Romano, and George Casella. Testing statistical hypotheses. Vol. 3. New York: springer, 1986.</a:t>
            </a:r>
          </a:p>
        </p:txBody>
      </p:sp>
    </p:spTree>
    <p:extLst>
      <p:ext uri="{BB962C8B-B14F-4D97-AF65-F5344CB8AC3E}">
        <p14:creationId xmlns:p14="http://schemas.microsoft.com/office/powerpoint/2010/main" val="1191663623"/>
      </p:ext>
    </p:extLst>
  </p:cSld>
  <p:clrMapOvr>
    <a:masterClrMapping/>
  </p:clrMapOvr>
</p:sld>
</file>

<file path=ppt/theme/theme1.xml><?xml version="1.0" encoding="utf-8"?>
<a:theme xmlns:a="http://schemas.openxmlformats.org/drawingml/2006/main" name="NCStateU-horizontal-left-lo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NCStateU-horizontal-left-logo</Template>
  <TotalTime>1355</TotalTime>
  <Words>332</Words>
  <Application>Microsoft Macintosh PowerPoint</Application>
  <PresentationFormat>On-screen Show (16:9)</PresentationFormat>
  <Paragraphs>39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.SF NS</vt:lpstr>
      <vt:lpstr>Fd1559501</vt:lpstr>
      <vt:lpstr>Fd1726368</vt:lpstr>
      <vt:lpstr>Fd1739481</vt:lpstr>
      <vt:lpstr>Aptos</vt:lpstr>
      <vt:lpstr>Arial</vt:lpstr>
      <vt:lpstr>Calibri</vt:lpstr>
      <vt:lpstr>Cambria Math</vt:lpstr>
      <vt:lpstr>NCStateU-horizontal-left-logo</vt:lpstr>
      <vt:lpstr>Understanding Key Concepts in Hypothesis Testing  Significance Level</vt:lpstr>
      <vt:lpstr>Example</vt:lpstr>
      <vt:lpstr>Significance Level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suyuqi111@gmail.com</dc:creator>
  <cp:lastModifiedBy>suyuqi111@gmail.com</cp:lastModifiedBy>
  <cp:revision>56</cp:revision>
  <dcterms:created xsi:type="dcterms:W3CDTF">2024-10-02T10:29:45Z</dcterms:created>
  <dcterms:modified xsi:type="dcterms:W3CDTF">2024-10-17T01:25:29Z</dcterms:modified>
</cp:coreProperties>
</file>