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1" name="Google Shape;81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99ad17b639_0_4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g299ad17b639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09eaf0b9a0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g309eaf0b9a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0b44e2a74b_0_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g30b44e2a74b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09eaf0b9a0_0_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g309eaf0b9a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09eaf0b9a0_0_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g309eaf0b9a0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0b44e2a74b_0_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g30b44e2a74b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0b44e2a74b_0_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g30b44e2a74b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0b44e2a74b_0_3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g30b44e2a74b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8e3315788b_0_2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g28e3315788b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/>
          <p:nvPr>
            <p:ph type="ctrTitle"/>
          </p:nvPr>
        </p:nvSpPr>
        <p:spPr>
          <a:xfrm>
            <a:off x="685800" y="1597820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0" type="dt"/>
          </p:nvPr>
        </p:nvSpPr>
        <p:spPr>
          <a:xfrm>
            <a:off x="457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1" type="ftr"/>
          </p:nvPr>
        </p:nvSpPr>
        <p:spPr>
          <a:xfrm>
            <a:off x="3124200" y="4767264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/>
          <p:nvPr>
            <p:ph type="title"/>
          </p:nvPr>
        </p:nvSpPr>
        <p:spPr>
          <a:xfrm>
            <a:off x="457200" y="675085"/>
            <a:ext cx="8229600" cy="8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" type="body"/>
          </p:nvPr>
        </p:nvSpPr>
        <p:spPr>
          <a:xfrm rot="5400000">
            <a:off x="3408150" y="-684000"/>
            <a:ext cx="23277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457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3124200" y="4767264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 rot="5400000">
            <a:off x="5463750" y="1371630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1272750" y="-609570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457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3124200" y="4767264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457200" y="675085"/>
            <a:ext cx="8229600" cy="8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457200" y="2266950"/>
            <a:ext cx="8229600" cy="23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0" type="dt"/>
          </p:nvPr>
        </p:nvSpPr>
        <p:spPr>
          <a:xfrm>
            <a:off x="457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3124200" y="4767264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722313" y="1035563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0" type="dt"/>
          </p:nvPr>
        </p:nvSpPr>
        <p:spPr>
          <a:xfrm>
            <a:off x="457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3124200" y="4767264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457200" y="675085"/>
            <a:ext cx="8229600" cy="8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457200" y="1476377"/>
            <a:ext cx="4038600" cy="31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648200" y="1476377"/>
            <a:ext cx="4038600" cy="31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457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3124200" y="4767264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457203" y="650504"/>
            <a:ext cx="8229600" cy="8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645028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457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3124200" y="4767264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457200" y="675085"/>
            <a:ext cx="8229600" cy="8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4767264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idx="10" type="dt"/>
          </p:nvPr>
        </p:nvSpPr>
        <p:spPr>
          <a:xfrm>
            <a:off x="457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1" type="ftr"/>
          </p:nvPr>
        </p:nvSpPr>
        <p:spPr>
          <a:xfrm>
            <a:off x="3124200" y="4767264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/>
          <p:nvPr>
            <p:ph type="title"/>
          </p:nvPr>
        </p:nvSpPr>
        <p:spPr>
          <a:xfrm>
            <a:off x="457203" y="204787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" type="body"/>
          </p:nvPr>
        </p:nvSpPr>
        <p:spPr>
          <a:xfrm>
            <a:off x="3575050" y="204789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6" name="Google Shape;56;p9"/>
          <p:cNvSpPr txBox="1"/>
          <p:nvPr>
            <p:ph idx="2" type="body"/>
          </p:nvPr>
        </p:nvSpPr>
        <p:spPr>
          <a:xfrm>
            <a:off x="457203" y="1076327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7" name="Google Shape;57;p9"/>
          <p:cNvSpPr txBox="1"/>
          <p:nvPr>
            <p:ph idx="10" type="dt"/>
          </p:nvPr>
        </p:nvSpPr>
        <p:spPr>
          <a:xfrm>
            <a:off x="457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1" type="ftr"/>
          </p:nvPr>
        </p:nvSpPr>
        <p:spPr>
          <a:xfrm>
            <a:off x="3124200" y="4767264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/>
          <p:nvPr>
            <p:ph type="title"/>
          </p:nvPr>
        </p:nvSpPr>
        <p:spPr>
          <a:xfrm>
            <a:off x="1792288" y="3600451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1792288" y="4025504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4" name="Google Shape;64;p10"/>
          <p:cNvSpPr txBox="1"/>
          <p:nvPr>
            <p:ph idx="10" type="dt"/>
          </p:nvPr>
        </p:nvSpPr>
        <p:spPr>
          <a:xfrm>
            <a:off x="457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1" type="ftr"/>
          </p:nvPr>
        </p:nvSpPr>
        <p:spPr>
          <a:xfrm>
            <a:off x="3124200" y="4767264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675085"/>
            <a:ext cx="8229600" cy="8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2266950"/>
            <a:ext cx="8229600" cy="23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210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4767264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" y="0"/>
            <a:ext cx="9152191" cy="4572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type="ctrTitle"/>
          </p:nvPr>
        </p:nvSpPr>
        <p:spPr>
          <a:xfrm>
            <a:off x="162725" y="878601"/>
            <a:ext cx="84582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r>
              <a:rPr lang="en" sz="2800">
                <a:solidFill>
                  <a:srgbClr val="CC0000"/>
                </a:solidFill>
              </a:rPr>
              <a:t>Data Science in OMOP</a:t>
            </a:r>
            <a:endParaRPr sz="2900">
              <a:solidFill>
                <a:srgbClr val="CC0000"/>
              </a:solidFill>
            </a:endParaRPr>
          </a:p>
        </p:txBody>
      </p:sp>
      <p:sp>
        <p:nvSpPr>
          <p:cNvPr id="84" name="Google Shape;84;p13"/>
          <p:cNvSpPr txBox="1"/>
          <p:nvPr>
            <p:ph idx="1" type="subTitle"/>
          </p:nvPr>
        </p:nvSpPr>
        <p:spPr>
          <a:xfrm>
            <a:off x="1371600" y="25717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</a:pPr>
            <a:r>
              <a:rPr lang="en" sz="1800">
                <a:solidFill>
                  <a:schemeClr val="dk1"/>
                </a:solidFill>
                <a:highlight>
                  <a:schemeClr val="lt1"/>
                </a:highlight>
              </a:rPr>
              <a:t>Analytics Workflow</a:t>
            </a:r>
            <a:endParaRPr/>
          </a:p>
        </p:txBody>
      </p:sp>
      <p:sp>
        <p:nvSpPr>
          <p:cNvPr id="85" name="Google Shape;85;p13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"/>
          <p:cNvSpPr txBox="1"/>
          <p:nvPr>
            <p:ph type="title"/>
          </p:nvPr>
        </p:nvSpPr>
        <p:spPr>
          <a:xfrm>
            <a:off x="457200" y="675085"/>
            <a:ext cx="8229600" cy="8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Future Works</a:t>
            </a:r>
            <a:endParaRPr/>
          </a:p>
        </p:txBody>
      </p:sp>
      <p:sp>
        <p:nvSpPr>
          <p:cNvPr id="152" name="Google Shape;152;p22"/>
          <p:cNvSpPr txBox="1"/>
          <p:nvPr>
            <p:ph idx="1" type="body"/>
          </p:nvPr>
        </p:nvSpPr>
        <p:spPr>
          <a:xfrm>
            <a:off x="457200" y="1700300"/>
            <a:ext cx="8229600" cy="23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6990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SzPts val="1600"/>
              <a:buFont typeface="Noto Sans Symbols"/>
              <a:buChar char="❑"/>
            </a:pPr>
            <a:r>
              <a:rPr lang="en" sz="2000"/>
              <a:t>In future videos the team will go through this framework with a database taken from</a:t>
            </a:r>
            <a:r>
              <a:rPr b="1" lang="en" sz="2000">
                <a:solidFill>
                  <a:srgbClr val="C00000"/>
                </a:solidFill>
              </a:rPr>
              <a:t> OMOP common data model  </a:t>
            </a:r>
            <a:r>
              <a:rPr lang="en" sz="2000"/>
              <a:t>to simulate how researchers are working with a hypothetical research question.</a:t>
            </a:r>
            <a:endParaRPr sz="2000"/>
          </a:p>
          <a:p>
            <a:pPr indent="-368300" lvl="0" marL="46990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SzPts val="2000"/>
              <a:buChar char="❑"/>
            </a:pPr>
            <a:r>
              <a:rPr lang="en" sz="2000"/>
              <a:t>In future videos the team will also address </a:t>
            </a:r>
            <a:r>
              <a:rPr b="1" lang="en" sz="2000">
                <a:solidFill>
                  <a:srgbClr val="C00000"/>
                </a:solidFill>
              </a:rPr>
              <a:t>common questions</a:t>
            </a:r>
            <a:r>
              <a:rPr lang="en" sz="2000"/>
              <a:t> asked to the consulting team</a:t>
            </a:r>
            <a:endParaRPr sz="2000"/>
          </a:p>
        </p:txBody>
      </p:sp>
      <p:sp>
        <p:nvSpPr>
          <p:cNvPr id="153" name="Google Shape;153;p22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457200" y="471225"/>
            <a:ext cx="8229600" cy="8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800"/>
              <a:t>Agenda</a:t>
            </a:r>
            <a:endParaRPr sz="2800"/>
          </a:p>
        </p:txBody>
      </p:sp>
      <p:sp>
        <p:nvSpPr>
          <p:cNvPr id="91" name="Google Shape;91;p14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2" name="Google Shape;9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424925"/>
            <a:ext cx="7062373" cy="3718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457200" y="471225"/>
            <a:ext cx="8229600" cy="8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800"/>
              <a:t>Who is this for?</a:t>
            </a:r>
            <a:endParaRPr sz="2800"/>
          </a:p>
        </p:txBody>
      </p:sp>
      <p:sp>
        <p:nvSpPr>
          <p:cNvPr id="98" name="Google Shape;98;p15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9" name="Google Shape;99;p15"/>
          <p:cNvSpPr txBox="1"/>
          <p:nvPr/>
        </p:nvSpPr>
        <p:spPr>
          <a:xfrm>
            <a:off x="457200" y="1272525"/>
            <a:ext cx="6997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❏"/>
            </a:pPr>
            <a:r>
              <a:rPr lang="en" sz="1600">
                <a:solidFill>
                  <a:schemeClr val="dk1"/>
                </a:solidFill>
              </a:rPr>
              <a:t>Researchers who are new to modelling.</a:t>
            </a:r>
            <a:endParaRPr sz="1600">
              <a:solidFill>
                <a:schemeClr val="dk1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❏"/>
            </a:pPr>
            <a:r>
              <a:rPr lang="en" sz="1600">
                <a:solidFill>
                  <a:schemeClr val="dk1"/>
                </a:solidFill>
              </a:rPr>
              <a:t>Researchers that need a refresher on what are the next steps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457200" y="471225"/>
            <a:ext cx="8229600" cy="8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800"/>
              <a:t>Data science Workflow</a:t>
            </a:r>
            <a:endParaRPr sz="2800"/>
          </a:p>
        </p:txBody>
      </p:sp>
      <p:sp>
        <p:nvSpPr>
          <p:cNvPr id="105" name="Google Shape;105;p16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6" name="Google Shape;10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74625" y="1150075"/>
            <a:ext cx="3642588" cy="389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6"/>
          <p:cNvSpPr txBox="1"/>
          <p:nvPr/>
        </p:nvSpPr>
        <p:spPr>
          <a:xfrm>
            <a:off x="457200" y="1272525"/>
            <a:ext cx="2531100" cy="37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❏"/>
            </a:pPr>
            <a:r>
              <a:rPr lang="en" sz="1600">
                <a:solidFill>
                  <a:schemeClr val="dk1"/>
                </a:solidFill>
              </a:rPr>
              <a:t>Every step should serve as a feedback to other phases.</a:t>
            </a:r>
            <a:endParaRPr sz="1600">
              <a:solidFill>
                <a:schemeClr val="dk1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❏"/>
            </a:pPr>
            <a:r>
              <a:rPr lang="en" sz="1600">
                <a:solidFill>
                  <a:schemeClr val="dk1"/>
                </a:solidFill>
              </a:rPr>
              <a:t>Given insights in one given phase, it might be necessary to reconsider again other steps already visited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>
            <p:ph type="title"/>
          </p:nvPr>
        </p:nvSpPr>
        <p:spPr>
          <a:xfrm>
            <a:off x="457200" y="471225"/>
            <a:ext cx="8229600" cy="8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800"/>
              <a:t>Data Preprocessing</a:t>
            </a:r>
            <a:endParaRPr sz="2800"/>
          </a:p>
        </p:txBody>
      </p:sp>
      <p:sp>
        <p:nvSpPr>
          <p:cNvPr id="113" name="Google Shape;113;p17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4" name="Google Shape;11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24777" y="1817550"/>
            <a:ext cx="6219226" cy="249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7"/>
          <p:cNvSpPr txBox="1"/>
          <p:nvPr/>
        </p:nvSpPr>
        <p:spPr>
          <a:xfrm>
            <a:off x="457200" y="1272525"/>
            <a:ext cx="2531100" cy="37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❏"/>
            </a:pPr>
            <a:r>
              <a:rPr lang="en" sz="1600">
                <a:solidFill>
                  <a:schemeClr val="dk1"/>
                </a:solidFill>
              </a:rPr>
              <a:t>Initially, the first look at the data is confusing.</a:t>
            </a:r>
            <a:endParaRPr sz="1600">
              <a:solidFill>
                <a:schemeClr val="dk1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❏"/>
            </a:pPr>
            <a:r>
              <a:rPr lang="en" sz="1600">
                <a:solidFill>
                  <a:schemeClr val="dk1"/>
                </a:solidFill>
              </a:rPr>
              <a:t>The goal of this phase is to go through the maze and get a complete picture of your data and understand it very well.  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/>
          <p:nvPr>
            <p:ph type="title"/>
          </p:nvPr>
        </p:nvSpPr>
        <p:spPr>
          <a:xfrm>
            <a:off x="457200" y="471225"/>
            <a:ext cx="8229600" cy="8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800"/>
              <a:t>Model Selection</a:t>
            </a:r>
            <a:endParaRPr sz="2800"/>
          </a:p>
        </p:txBody>
      </p:sp>
      <p:sp>
        <p:nvSpPr>
          <p:cNvPr id="121" name="Google Shape;121;p18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2" name="Google Shape;122;p18"/>
          <p:cNvSpPr txBox="1"/>
          <p:nvPr/>
        </p:nvSpPr>
        <p:spPr>
          <a:xfrm>
            <a:off x="457200" y="1272525"/>
            <a:ext cx="2531100" cy="37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❏"/>
            </a:pPr>
            <a:r>
              <a:rPr lang="en" sz="1600">
                <a:solidFill>
                  <a:schemeClr val="dk1"/>
                </a:solidFill>
              </a:rPr>
              <a:t>This step has to be based on multiple criteria to be successful</a:t>
            </a:r>
            <a:endParaRPr sz="1600">
              <a:solidFill>
                <a:schemeClr val="dk1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❏"/>
            </a:pPr>
            <a:r>
              <a:rPr lang="en" sz="1600">
                <a:solidFill>
                  <a:schemeClr val="dk1"/>
                </a:solidFill>
              </a:rPr>
              <a:t>Best practice is to have multiple competing models, each </a:t>
            </a:r>
            <a:r>
              <a:rPr lang="en" sz="1600">
                <a:solidFill>
                  <a:schemeClr val="dk1"/>
                </a:solidFill>
              </a:rPr>
              <a:t>following</a:t>
            </a:r>
            <a:r>
              <a:rPr lang="en" sz="1600">
                <a:solidFill>
                  <a:schemeClr val="dk1"/>
                </a:solidFill>
              </a:rPr>
              <a:t> the chosen criterias.   </a:t>
            </a:r>
            <a:endParaRPr sz="1600">
              <a:solidFill>
                <a:schemeClr val="dk1"/>
              </a:solidFill>
            </a:endParaRPr>
          </a:p>
        </p:txBody>
      </p:sp>
      <p:pic>
        <p:nvPicPr>
          <p:cNvPr id="123" name="Google Shape;12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40700" y="1424925"/>
            <a:ext cx="6003299" cy="29797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/>
          <p:nvPr>
            <p:ph type="title"/>
          </p:nvPr>
        </p:nvSpPr>
        <p:spPr>
          <a:xfrm>
            <a:off x="457200" y="471225"/>
            <a:ext cx="8229600" cy="8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800"/>
              <a:t>Model Development</a:t>
            </a:r>
            <a:endParaRPr sz="2800"/>
          </a:p>
        </p:txBody>
      </p:sp>
      <p:sp>
        <p:nvSpPr>
          <p:cNvPr id="129" name="Google Shape;129;p19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0" name="Google Shape;130;p19"/>
          <p:cNvSpPr txBox="1"/>
          <p:nvPr/>
        </p:nvSpPr>
        <p:spPr>
          <a:xfrm>
            <a:off x="457200" y="1272525"/>
            <a:ext cx="2531100" cy="37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❏"/>
            </a:pPr>
            <a:r>
              <a:rPr lang="en" sz="1600">
                <a:solidFill>
                  <a:schemeClr val="dk1"/>
                </a:solidFill>
              </a:rPr>
              <a:t>In t</a:t>
            </a:r>
            <a:r>
              <a:rPr lang="en" sz="1600">
                <a:solidFill>
                  <a:schemeClr val="dk1"/>
                </a:solidFill>
              </a:rPr>
              <a:t>his stage you select which variables are important to your model. </a:t>
            </a:r>
            <a:endParaRPr sz="1600">
              <a:solidFill>
                <a:schemeClr val="dk1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❏"/>
            </a:pPr>
            <a:r>
              <a:rPr lang="en" sz="1600">
                <a:solidFill>
                  <a:schemeClr val="dk1"/>
                </a:solidFill>
              </a:rPr>
              <a:t>In this step you also find the final functional form of the model, and understand what the stats/ML tests tell you  </a:t>
            </a:r>
            <a:endParaRPr sz="1600">
              <a:solidFill>
                <a:schemeClr val="dk1"/>
              </a:solidFill>
            </a:endParaRPr>
          </a:p>
        </p:txBody>
      </p:sp>
      <p:pic>
        <p:nvPicPr>
          <p:cNvPr id="131" name="Google Shape;13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0900" y="1272525"/>
            <a:ext cx="3031249" cy="3566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 txBox="1"/>
          <p:nvPr>
            <p:ph type="title"/>
          </p:nvPr>
        </p:nvSpPr>
        <p:spPr>
          <a:xfrm>
            <a:off x="457200" y="471225"/>
            <a:ext cx="8229600" cy="8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800"/>
              <a:t>Model Evaluation</a:t>
            </a:r>
            <a:endParaRPr sz="2800"/>
          </a:p>
        </p:txBody>
      </p:sp>
      <p:sp>
        <p:nvSpPr>
          <p:cNvPr id="137" name="Google Shape;137;p20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8" name="Google Shape;138;p20"/>
          <p:cNvSpPr txBox="1"/>
          <p:nvPr/>
        </p:nvSpPr>
        <p:spPr>
          <a:xfrm>
            <a:off x="457200" y="1083300"/>
            <a:ext cx="2531100" cy="37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❏"/>
            </a:pPr>
            <a:r>
              <a:rPr lang="en" sz="1600">
                <a:solidFill>
                  <a:schemeClr val="dk1"/>
                </a:solidFill>
              </a:rPr>
              <a:t>Select the best model between competing models</a:t>
            </a:r>
            <a:endParaRPr sz="1600">
              <a:solidFill>
                <a:schemeClr val="dk1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❏"/>
            </a:pPr>
            <a:r>
              <a:rPr lang="en" sz="1600">
                <a:solidFill>
                  <a:schemeClr val="dk1"/>
                </a:solidFill>
              </a:rPr>
              <a:t>Assess how generalizable is your solution given sample (is it representative?) and model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❏"/>
            </a:pPr>
            <a:r>
              <a:rPr lang="en" sz="1600">
                <a:solidFill>
                  <a:schemeClr val="dk1"/>
                </a:solidFill>
              </a:rPr>
              <a:t>Run on a validation dataset and investigate performance measures (e.g. AIC, BIC)</a:t>
            </a:r>
            <a:endParaRPr sz="1600">
              <a:solidFill>
                <a:schemeClr val="dk1"/>
              </a:solidFill>
            </a:endParaRPr>
          </a:p>
        </p:txBody>
      </p:sp>
      <p:pic>
        <p:nvPicPr>
          <p:cNvPr id="139" name="Google Shape;13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40700" y="1424925"/>
            <a:ext cx="5434395" cy="31899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1"/>
          <p:cNvSpPr txBox="1"/>
          <p:nvPr>
            <p:ph type="title"/>
          </p:nvPr>
        </p:nvSpPr>
        <p:spPr>
          <a:xfrm>
            <a:off x="457200" y="675085"/>
            <a:ext cx="8229600" cy="8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145" name="Google Shape;145;p21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6" name="Google Shape;146;p21"/>
          <p:cNvSpPr txBox="1"/>
          <p:nvPr/>
        </p:nvSpPr>
        <p:spPr>
          <a:xfrm>
            <a:off x="343675" y="1812125"/>
            <a:ext cx="8343000" cy="225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Char char="❑"/>
            </a:pPr>
            <a:r>
              <a:rPr lang="en" sz="2000">
                <a:solidFill>
                  <a:schemeClr val="dk1"/>
                </a:solidFill>
              </a:rPr>
              <a:t>Following this modeling framework will allow you to:</a:t>
            </a: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n" sz="2000">
                <a:solidFill>
                  <a:srgbClr val="C00000"/>
                </a:solidFill>
              </a:rPr>
              <a:t>reach your goal and </a:t>
            </a:r>
            <a:r>
              <a:rPr lang="en" sz="2000">
                <a:solidFill>
                  <a:schemeClr val="dk1"/>
                </a:solidFill>
              </a:rPr>
              <a:t>constantly question your intermediate and final results to understand</a:t>
            </a:r>
            <a:r>
              <a:rPr b="1" lang="en" sz="2000">
                <a:solidFill>
                  <a:srgbClr val="C00000"/>
                </a:solidFill>
              </a:rPr>
              <a:t> if there are better solutions or models to your research question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825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Char char="❑"/>
            </a:pPr>
            <a:r>
              <a:rPr lang="en" sz="2000">
                <a:solidFill>
                  <a:schemeClr val="dk1"/>
                </a:solidFill>
              </a:rPr>
              <a:t>The modelling process should be </a:t>
            </a:r>
            <a:r>
              <a:rPr b="1" lang="en" sz="2000">
                <a:solidFill>
                  <a:srgbClr val="C00000"/>
                </a:solidFill>
              </a:rPr>
              <a:t>dynamic </a:t>
            </a:r>
            <a:r>
              <a:rPr lang="en" sz="2000">
                <a:solidFill>
                  <a:schemeClr val="dk1"/>
                </a:solidFill>
              </a:rPr>
              <a:t>allowing to go back to previous steps given insights captured along the way.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825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NCStateU-horizontal-left-logo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