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99ad17b639_0_4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299ad17b639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09eaf0b9a0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309eaf0b9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b44e2a74b_0_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g30b44e2a74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9eaf0b9a0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309eaf0b9a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9eaf0b9a0_0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g309eaf0b9a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0b44e2a74b_0_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30b44e2a74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b44e2a74b_0_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30b44e2a74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0b44e2a74b_0_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30b44e2a74b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e3315788b_0_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g28e3315788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685800" y="1597820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" type="body"/>
          </p:nvPr>
        </p:nvSpPr>
        <p:spPr>
          <a:xfrm rot="5400000">
            <a:off x="3408150" y="-684000"/>
            <a:ext cx="23277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 rot="5400000">
            <a:off x="5463750" y="1371630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1272750" y="-609570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722313" y="1035563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457200" y="1476377"/>
            <a:ext cx="40386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48200" y="1476377"/>
            <a:ext cx="40386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3" y="650504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5028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3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04789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3" y="1076327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1792288" y="3600451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1792288" y="4025504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0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226695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10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4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" y="0"/>
            <a:ext cx="9152191" cy="4572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ctrTitle"/>
          </p:nvPr>
        </p:nvSpPr>
        <p:spPr>
          <a:xfrm>
            <a:off x="162725" y="878601"/>
            <a:ext cx="84582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100"/>
              <a:buNone/>
            </a:pPr>
            <a:r>
              <a:rPr lang="en" sz="2800">
                <a:solidFill>
                  <a:srgbClr val="CC0000"/>
                </a:solidFill>
              </a:rPr>
              <a:t>Data Science in OMOP</a:t>
            </a:r>
            <a:endParaRPr sz="2900">
              <a:solidFill>
                <a:srgbClr val="CC0000"/>
              </a:solidFill>
            </a:endParaRPr>
          </a:p>
        </p:txBody>
      </p:sp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371600" y="25717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" sz="1800">
                <a:solidFill>
                  <a:schemeClr val="dk1"/>
                </a:solidFill>
                <a:highlight>
                  <a:schemeClr val="lt1"/>
                </a:highlight>
              </a:rPr>
              <a:t>Analytics Workflow</a:t>
            </a:r>
            <a:endParaRPr/>
          </a:p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Future Works</a:t>
            </a:r>
            <a:endParaRPr/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457200" y="1700300"/>
            <a:ext cx="8229600" cy="232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69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1600"/>
              <a:buFont typeface="Noto Sans Symbols"/>
              <a:buChar char="❑"/>
            </a:pPr>
            <a:r>
              <a:rPr lang="en" sz="2000"/>
              <a:t>In future videos the team will go through this framework with a database taken from</a:t>
            </a:r>
            <a:r>
              <a:rPr b="1" lang="en" sz="2000">
                <a:solidFill>
                  <a:srgbClr val="C00000"/>
                </a:solidFill>
              </a:rPr>
              <a:t> OMOP common data model  </a:t>
            </a:r>
            <a:r>
              <a:rPr lang="en" sz="2000"/>
              <a:t>to simulate how researchers are working with a hypothetical research question.</a:t>
            </a:r>
            <a:endParaRPr sz="2000"/>
          </a:p>
          <a:p>
            <a:pPr indent="-368300" lvl="0" marL="469900" rtl="0" algn="l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SzPts val="2000"/>
              <a:buChar char="❑"/>
            </a:pPr>
            <a:r>
              <a:rPr lang="en" sz="2000"/>
              <a:t>In future videos the team will also address </a:t>
            </a:r>
            <a:r>
              <a:rPr b="1" lang="en" sz="2000">
                <a:solidFill>
                  <a:srgbClr val="C00000"/>
                </a:solidFill>
              </a:rPr>
              <a:t>common questions</a:t>
            </a:r>
            <a:r>
              <a:rPr lang="en" sz="2000"/>
              <a:t> asked to the consulting team</a:t>
            </a:r>
            <a:endParaRPr sz="2000"/>
          </a:p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Agenda</a:t>
            </a:r>
            <a:endParaRPr sz="2800"/>
          </a:p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Google Shape;9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424925"/>
            <a:ext cx="7062373" cy="3718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Who is this for?</a:t>
            </a:r>
            <a:endParaRPr sz="2800"/>
          </a:p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457200" y="1272525"/>
            <a:ext cx="6997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❏"/>
            </a:pPr>
            <a:r>
              <a:rPr lang="en" sz="1600">
                <a:solidFill>
                  <a:schemeClr val="dk1"/>
                </a:solidFill>
              </a:rPr>
              <a:t>Researchers who are new to modelling.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Researchers that need a refresher on what are the next steps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Data science Workflow</a:t>
            </a:r>
            <a:endParaRPr sz="2800"/>
          </a:p>
        </p:txBody>
      </p:sp>
      <p:sp>
        <p:nvSpPr>
          <p:cNvPr id="105" name="Google Shape;105;p16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4625" y="1150075"/>
            <a:ext cx="3642588" cy="38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6"/>
          <p:cNvSpPr txBox="1"/>
          <p:nvPr/>
        </p:nvSpPr>
        <p:spPr>
          <a:xfrm>
            <a:off x="457200" y="1272525"/>
            <a:ext cx="2531100" cy="3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❏"/>
            </a:pPr>
            <a:r>
              <a:rPr lang="en" sz="1600">
                <a:solidFill>
                  <a:schemeClr val="dk1"/>
                </a:solidFill>
              </a:rPr>
              <a:t>Every step should serve as a feedback to other phases.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Given insights in one given phase, it might be necessary to reconsider again other steps already visited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Data Preprocessing</a:t>
            </a:r>
            <a:endParaRPr sz="2800"/>
          </a:p>
        </p:txBody>
      </p:sp>
      <p:sp>
        <p:nvSpPr>
          <p:cNvPr id="113" name="Google Shape;113;p17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4777" y="1817550"/>
            <a:ext cx="6219226" cy="249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 txBox="1"/>
          <p:nvPr/>
        </p:nvSpPr>
        <p:spPr>
          <a:xfrm>
            <a:off x="457200" y="1272525"/>
            <a:ext cx="2531100" cy="3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❏"/>
            </a:pPr>
            <a:r>
              <a:rPr lang="en" sz="1600">
                <a:solidFill>
                  <a:schemeClr val="dk1"/>
                </a:solidFill>
              </a:rPr>
              <a:t>Initially, the first look at the data is confusing.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The goal of this phase is to go through the maze and get a complete picture of your data and understand it very well.  </a:t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Model Selection</a:t>
            </a:r>
            <a:endParaRPr sz="2800"/>
          </a:p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457200" y="1272525"/>
            <a:ext cx="2531100" cy="3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❏"/>
            </a:pPr>
            <a:r>
              <a:rPr lang="en" sz="1600">
                <a:solidFill>
                  <a:schemeClr val="dk1"/>
                </a:solidFill>
              </a:rPr>
              <a:t>This step has to be based on multiple criteria to be successful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Best practice is to have multiple competing models, each </a:t>
            </a:r>
            <a:r>
              <a:rPr lang="en" sz="1600">
                <a:solidFill>
                  <a:schemeClr val="dk1"/>
                </a:solidFill>
              </a:rPr>
              <a:t>following</a:t>
            </a:r>
            <a:r>
              <a:rPr lang="en" sz="1600">
                <a:solidFill>
                  <a:schemeClr val="dk1"/>
                </a:solidFill>
              </a:rPr>
              <a:t> the chosen criterias.   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0700" y="1424925"/>
            <a:ext cx="6003299" cy="2979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Model Development</a:t>
            </a:r>
            <a:endParaRPr sz="2800"/>
          </a:p>
        </p:txBody>
      </p:sp>
      <p:sp>
        <p:nvSpPr>
          <p:cNvPr id="129" name="Google Shape;129;p19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0" name="Google Shape;130;p19"/>
          <p:cNvSpPr txBox="1"/>
          <p:nvPr/>
        </p:nvSpPr>
        <p:spPr>
          <a:xfrm>
            <a:off x="457200" y="1272525"/>
            <a:ext cx="2531100" cy="3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❏"/>
            </a:pPr>
            <a:r>
              <a:rPr lang="en" sz="1600">
                <a:solidFill>
                  <a:schemeClr val="dk1"/>
                </a:solidFill>
              </a:rPr>
              <a:t>In t</a:t>
            </a:r>
            <a:r>
              <a:rPr lang="en" sz="1600">
                <a:solidFill>
                  <a:schemeClr val="dk1"/>
                </a:solidFill>
              </a:rPr>
              <a:t>his stage you select which variables are important to your model. 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In this step you also find the final functional form of the model, and understand what the stats/ML tests tell you  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0900" y="1272525"/>
            <a:ext cx="3031249" cy="356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457200" y="47122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800"/>
              <a:t>Model Evaluation</a:t>
            </a:r>
            <a:endParaRPr sz="2800"/>
          </a:p>
        </p:txBody>
      </p:sp>
      <p:sp>
        <p:nvSpPr>
          <p:cNvPr id="137" name="Google Shape;137;p20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8" name="Google Shape;138;p20"/>
          <p:cNvSpPr txBox="1"/>
          <p:nvPr/>
        </p:nvSpPr>
        <p:spPr>
          <a:xfrm>
            <a:off x="457200" y="1083300"/>
            <a:ext cx="2531100" cy="37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❏"/>
            </a:pPr>
            <a:r>
              <a:rPr lang="en" sz="1600">
                <a:solidFill>
                  <a:schemeClr val="dk1"/>
                </a:solidFill>
              </a:rPr>
              <a:t>Select the best model between competing models</a:t>
            </a:r>
            <a:endParaRPr sz="16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Assess how generalizable is your solution given sample (is it representative?) and model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❏"/>
            </a:pPr>
            <a:r>
              <a:rPr lang="en" sz="1600">
                <a:solidFill>
                  <a:schemeClr val="dk1"/>
                </a:solidFill>
              </a:rPr>
              <a:t>Run on a validation dataset and investigate performance measures (e.g. AIC, BIC)</a:t>
            </a:r>
            <a:endParaRPr sz="1600">
              <a:solidFill>
                <a:schemeClr val="dk1"/>
              </a:solidFill>
            </a:endParaRPr>
          </a:p>
        </p:txBody>
      </p:sp>
      <p:pic>
        <p:nvPicPr>
          <p:cNvPr id="139" name="Google Shape;13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0700" y="1424925"/>
            <a:ext cx="5434395" cy="31899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/>
          <p:nvPr>
            <p:ph type="title"/>
          </p:nvPr>
        </p:nvSpPr>
        <p:spPr>
          <a:xfrm>
            <a:off x="457200" y="675085"/>
            <a:ext cx="8229600" cy="8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45" name="Google Shape;145;p21"/>
          <p:cNvSpPr txBox="1"/>
          <p:nvPr>
            <p:ph idx="12" type="sldNum"/>
          </p:nvPr>
        </p:nvSpPr>
        <p:spPr>
          <a:xfrm>
            <a:off x="6553200" y="4767264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6" name="Google Shape;146;p21"/>
          <p:cNvSpPr txBox="1"/>
          <p:nvPr/>
        </p:nvSpPr>
        <p:spPr>
          <a:xfrm>
            <a:off x="343675" y="1812125"/>
            <a:ext cx="8343000" cy="22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❑"/>
            </a:pPr>
            <a:r>
              <a:rPr lang="en" sz="2000">
                <a:solidFill>
                  <a:schemeClr val="dk1"/>
                </a:solidFill>
              </a:rPr>
              <a:t>Following this modeling framework will allow you to:</a:t>
            </a: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2000">
                <a:solidFill>
                  <a:srgbClr val="C00000"/>
                </a:solidFill>
              </a:rPr>
              <a:t>reach your goal and </a:t>
            </a:r>
            <a:r>
              <a:rPr lang="en" sz="2000">
                <a:solidFill>
                  <a:schemeClr val="dk1"/>
                </a:solidFill>
              </a:rPr>
              <a:t>constantly question your intermediate and final results to understand</a:t>
            </a:r>
            <a:r>
              <a:rPr b="1" lang="en" sz="2000">
                <a:solidFill>
                  <a:srgbClr val="C00000"/>
                </a:solidFill>
              </a:rPr>
              <a:t> if there are better solutions or models to your research question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2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46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Noto Sans Symbols"/>
              <a:buChar char="❑"/>
            </a:pPr>
            <a:r>
              <a:rPr lang="en" sz="2000">
                <a:solidFill>
                  <a:schemeClr val="dk1"/>
                </a:solidFill>
              </a:rPr>
              <a:t>The modelling process should be </a:t>
            </a:r>
            <a:r>
              <a:rPr b="1" lang="en" sz="2000">
                <a:solidFill>
                  <a:srgbClr val="C00000"/>
                </a:solidFill>
              </a:rPr>
              <a:t>dynamic </a:t>
            </a:r>
            <a:r>
              <a:rPr lang="en" sz="2000">
                <a:solidFill>
                  <a:schemeClr val="dk1"/>
                </a:solidFill>
              </a:rPr>
              <a:t>allowing to go back to previous steps given insights captured along the way.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2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CStateU-horizontal-left-log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